
<file path=[Content_Types].xml><?xml version="1.0" encoding="utf-8"?>
<Types xmlns="http://schemas.openxmlformats.org/package/2006/content-types">
  <Default Extension="jpe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82" r:id="rId7"/>
    <p:sldId id="261" r:id="rId8"/>
    <p:sldId id="262" r:id="rId9"/>
    <p:sldId id="263" r:id="rId10"/>
    <p:sldId id="264" r:id="rId11"/>
    <p:sldId id="265" r:id="rId12"/>
    <p:sldId id="266" r:id="rId13"/>
    <p:sldId id="267"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4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6"/>
    <p:restoredTop sz="76345"/>
  </p:normalViewPr>
  <p:slideViewPr>
    <p:cSldViewPr snapToGrid="0" snapToObjects="1">
      <p:cViewPr varScale="1">
        <p:scale>
          <a:sx n="64" d="100"/>
          <a:sy n="64" d="100"/>
        </p:scale>
        <p:origin x="140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684DC-D0CC-3845-AD6A-0196E2230205}" type="datetimeFigureOut">
              <a:rPr lang="en-US" smtClean="0"/>
              <a:t>2/28/2025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375C3-2608-1F4D-8D3E-6189B2CF7749}" type="slidenum">
              <a:rPr lang="en-US" smtClean="0"/>
              <a:t>‹#›</a:t>
            </a:fld>
            <a:endParaRPr lang="en-US"/>
          </a:p>
        </p:txBody>
      </p:sp>
    </p:spTree>
    <p:extLst>
      <p:ext uri="{BB962C8B-B14F-4D97-AF65-F5344CB8AC3E}">
        <p14:creationId xmlns:p14="http://schemas.microsoft.com/office/powerpoint/2010/main" val="771741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Thank you for joining us this afternoon/evening. We know how difficult it can be to make time for yourselves with the hustle and bustle of everyday life. So, we are delighted that the topic for today’s session is one that spoke to what is important to you. The focus of our time together today will be on empowering you with information designed to help you create a story, a legacy really, that aligns with your overall goals and priorities. You may be thinking that you don’t need an estate plan because you haven’t acquired substantial wealth or because you haven’t reached a point that you feel warrants additional planning,  but the reality is that an estate plan is the starting point of building a lasting legacy, not to mention a greater sense of peace, purpose, and control, and should be an essential part of the financial planning process. Whether you are just starting a family, buying a home, sending your last child to college, or planning for retirement, there are steps that you can take now to avoid undue stress and potential pitfalls down the road.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basic understanding of how estate planning works will be the focus of our time together. Our goal is to empower you with information so that you can feel more confident in the steps you take to protect you and your family and to help you with tools to create the legacy plan that you desire.</a:t>
            </a:r>
          </a:p>
        </p:txBody>
      </p:sp>
      <p:sp>
        <p:nvSpPr>
          <p:cNvPr id="4" name="Slide Number Placeholder 3"/>
          <p:cNvSpPr>
            <a:spLocks noGrp="1"/>
          </p:cNvSpPr>
          <p:nvPr>
            <p:ph type="sldNum" sz="quarter" idx="5"/>
          </p:nvPr>
        </p:nvSpPr>
        <p:spPr/>
        <p:txBody>
          <a:bodyPr/>
          <a:lstStyle/>
          <a:p>
            <a:fld id="{727375C3-2608-1F4D-8D3E-6189B2CF7749}" type="slidenum">
              <a:rPr lang="en-US" smtClean="0"/>
              <a:t>1</a:t>
            </a:fld>
            <a:endParaRPr lang="en-US"/>
          </a:p>
        </p:txBody>
      </p:sp>
    </p:spTree>
    <p:extLst>
      <p:ext uri="{BB962C8B-B14F-4D97-AF65-F5344CB8AC3E}">
        <p14:creationId xmlns:p14="http://schemas.microsoft.com/office/powerpoint/2010/main" val="120696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Step 3 is to understand the basic methods of estate transfer and to review the ownership structure of your assets to ensure that they align with how and to whom you want your property to pass. The main categories are these: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assets pass by varying methods, let’s look at each method and examples of assets that may fall into each category.</a:t>
            </a:r>
          </a:p>
          <a:p>
            <a:endParaRPr lang="en-US" dirty="0"/>
          </a:p>
        </p:txBody>
      </p:sp>
      <p:sp>
        <p:nvSpPr>
          <p:cNvPr id="4" name="Slide Number Placeholder 3"/>
          <p:cNvSpPr>
            <a:spLocks noGrp="1"/>
          </p:cNvSpPr>
          <p:nvPr>
            <p:ph type="sldNum" sz="quarter" idx="5"/>
          </p:nvPr>
        </p:nvSpPr>
        <p:spPr/>
        <p:txBody>
          <a:bodyPr/>
          <a:lstStyle/>
          <a:p>
            <a:fld id="{727375C3-2608-1F4D-8D3E-6189B2CF7749}" type="slidenum">
              <a:rPr lang="en-US" smtClean="0"/>
              <a:t>10</a:t>
            </a:fld>
            <a:endParaRPr lang="en-US"/>
          </a:p>
        </p:txBody>
      </p:sp>
    </p:spTree>
    <p:extLst>
      <p:ext uri="{BB962C8B-B14F-4D97-AF65-F5344CB8AC3E}">
        <p14:creationId xmlns:p14="http://schemas.microsoft.com/office/powerpoint/2010/main" val="3127800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7375C3-2608-1F4D-8D3E-6189B2CF7749}" type="slidenum">
              <a:rPr lang="en-US" smtClean="0"/>
              <a:t>11</a:t>
            </a:fld>
            <a:endParaRPr lang="en-US"/>
          </a:p>
        </p:txBody>
      </p:sp>
    </p:spTree>
    <p:extLst>
      <p:ext uri="{BB962C8B-B14F-4D97-AF65-F5344CB8AC3E}">
        <p14:creationId xmlns:p14="http://schemas.microsoft.com/office/powerpoint/2010/main" val="3282913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Most, if not all, of you have a certain level of familiarity of a last will and testament and what it is designed to do. But what does the term “probate” mean?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definition of probate on slide as well as intestate definition]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Examples of property that might go through probate are property owned solely by the deceased or a share of property owned as tenants in common. And sometimes assets that would not normally be required to go through the probate process unfortunately end up there, if, for example, no beneficiary was named on an IRA. This can add additional stress on loved ones and can postpone an inheritance you intended for them, and can even have unintended tax consequences.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any assets that go through probate are a matter of public matter, including your last will and testament. The public disclosure of the disposition of assets can be avoided in many cases by other methods of estate transfer. Which brings me to the next method – asset ownership.</a:t>
            </a:r>
          </a:p>
          <a:p>
            <a:endParaRPr lang="en-US" dirty="0"/>
          </a:p>
        </p:txBody>
      </p:sp>
      <p:sp>
        <p:nvSpPr>
          <p:cNvPr id="4" name="Slide Number Placeholder 3"/>
          <p:cNvSpPr>
            <a:spLocks noGrp="1"/>
          </p:cNvSpPr>
          <p:nvPr>
            <p:ph type="sldNum" sz="quarter" idx="5"/>
          </p:nvPr>
        </p:nvSpPr>
        <p:spPr/>
        <p:txBody>
          <a:bodyPr/>
          <a:lstStyle/>
          <a:p>
            <a:fld id="{727375C3-2608-1F4D-8D3E-6189B2CF7749}" type="slidenum">
              <a:rPr lang="en-US" smtClean="0"/>
              <a:t>12</a:t>
            </a:fld>
            <a:endParaRPr lang="en-US"/>
          </a:p>
        </p:txBody>
      </p:sp>
    </p:spTree>
    <p:extLst>
      <p:ext uri="{BB962C8B-B14F-4D97-AF65-F5344CB8AC3E}">
        <p14:creationId xmlns:p14="http://schemas.microsoft.com/office/powerpoint/2010/main" val="3986932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second method of estate transfer is asset ownership, or how your property is titled.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slide]</a:t>
            </a:r>
          </a:p>
        </p:txBody>
      </p:sp>
      <p:sp>
        <p:nvSpPr>
          <p:cNvPr id="4" name="Slide Number Placeholder 3"/>
          <p:cNvSpPr>
            <a:spLocks noGrp="1"/>
          </p:cNvSpPr>
          <p:nvPr>
            <p:ph type="sldNum" sz="quarter" idx="5"/>
          </p:nvPr>
        </p:nvSpPr>
        <p:spPr/>
        <p:txBody>
          <a:bodyPr/>
          <a:lstStyle/>
          <a:p>
            <a:fld id="{727375C3-2608-1F4D-8D3E-6189B2CF7749}" type="slidenum">
              <a:rPr lang="en-US" smtClean="0"/>
              <a:t>13</a:t>
            </a:fld>
            <a:endParaRPr lang="en-US"/>
          </a:p>
        </p:txBody>
      </p:sp>
    </p:spTree>
    <p:extLst>
      <p:ext uri="{BB962C8B-B14F-4D97-AF65-F5344CB8AC3E}">
        <p14:creationId xmlns:p14="http://schemas.microsoft.com/office/powerpoint/2010/main" val="2294269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look at some reasons why you may consider adding a trust to your overall estate plan.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slide]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Trusts, as you can see, serve many needs, but, as we just mentioned, caution must be taken when titling assets to a trust to ensure that one set of needs are solved by the trust, while an entirely different set of needs isn’t considered, such as the potential tax issues just discussed.</a:t>
            </a:r>
          </a:p>
          <a:p>
            <a:endParaRPr lang="en-US" dirty="0"/>
          </a:p>
        </p:txBody>
      </p:sp>
      <p:sp>
        <p:nvSpPr>
          <p:cNvPr id="4" name="Slide Number Placeholder 3"/>
          <p:cNvSpPr>
            <a:spLocks noGrp="1"/>
          </p:cNvSpPr>
          <p:nvPr>
            <p:ph type="sldNum" sz="quarter" idx="5"/>
          </p:nvPr>
        </p:nvSpPr>
        <p:spPr/>
        <p:txBody>
          <a:bodyPr/>
          <a:lstStyle/>
          <a:p>
            <a:fld id="{727375C3-2608-1F4D-8D3E-6189B2CF7749}" type="slidenum">
              <a:rPr lang="en-US" smtClean="0"/>
              <a:t>14</a:t>
            </a:fld>
            <a:endParaRPr lang="en-US"/>
          </a:p>
        </p:txBody>
      </p:sp>
    </p:spTree>
    <p:extLst>
      <p:ext uri="{BB962C8B-B14F-4D97-AF65-F5344CB8AC3E}">
        <p14:creationId xmlns:p14="http://schemas.microsoft.com/office/powerpoint/2010/main" val="3820078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method of transfer is by contract or by beneficiary designation. Types of accounts that can pass this way are the following: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are like most, your IRA or your company-sponsored retirement plan, is likely one of the largest sources of retirement savings you might have, outside of Social Security. These types of plans pass to the beneficiaries you name; (or to your estate, if you don’t name one) so, it is important that you not only review your beneficiary designations often, particularly as you transfer your retirement savings to different custodians, you switch jobs, retire, or experience a life changing event. Some of the most critical missteps can be avoided if you make this part of your annual routine when meeting with your trusted financial professionals.</a:t>
            </a:r>
          </a:p>
          <a:p>
            <a:endParaRPr lang="en-US" dirty="0"/>
          </a:p>
        </p:txBody>
      </p:sp>
      <p:sp>
        <p:nvSpPr>
          <p:cNvPr id="4" name="Slide Number Placeholder 3"/>
          <p:cNvSpPr>
            <a:spLocks noGrp="1"/>
          </p:cNvSpPr>
          <p:nvPr>
            <p:ph type="sldNum" sz="quarter" idx="5"/>
          </p:nvPr>
        </p:nvSpPr>
        <p:spPr/>
        <p:txBody>
          <a:bodyPr/>
          <a:lstStyle/>
          <a:p>
            <a:fld id="{727375C3-2608-1F4D-8D3E-6189B2CF7749}" type="slidenum">
              <a:rPr lang="en-US" smtClean="0"/>
              <a:t>15</a:t>
            </a:fld>
            <a:endParaRPr lang="en-US"/>
          </a:p>
        </p:txBody>
      </p:sp>
    </p:spTree>
    <p:extLst>
      <p:ext uri="{BB962C8B-B14F-4D97-AF65-F5344CB8AC3E}">
        <p14:creationId xmlns:p14="http://schemas.microsoft.com/office/powerpoint/2010/main" val="4078593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Making mistakes with respect to assets that pass by beneficiary is one of the most frequent issues that we encounter, so making sure this doesn’t happen to you is one of our top priorities. Let’s look at a few common beneficiary mistakes.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slide.]</a:t>
            </a:r>
          </a:p>
        </p:txBody>
      </p:sp>
      <p:sp>
        <p:nvSpPr>
          <p:cNvPr id="4" name="Slide Number Placeholder 3"/>
          <p:cNvSpPr>
            <a:spLocks noGrp="1"/>
          </p:cNvSpPr>
          <p:nvPr>
            <p:ph type="sldNum" sz="quarter" idx="5"/>
          </p:nvPr>
        </p:nvSpPr>
        <p:spPr/>
        <p:txBody>
          <a:bodyPr/>
          <a:lstStyle/>
          <a:p>
            <a:fld id="{727375C3-2608-1F4D-8D3E-6189B2CF7749}" type="slidenum">
              <a:rPr lang="en-US" smtClean="0"/>
              <a:t>16</a:t>
            </a:fld>
            <a:endParaRPr lang="en-US"/>
          </a:p>
        </p:txBody>
      </p:sp>
    </p:spTree>
    <p:extLst>
      <p:ext uri="{BB962C8B-B14F-4D97-AF65-F5344CB8AC3E}">
        <p14:creationId xmlns:p14="http://schemas.microsoft.com/office/powerpoint/2010/main" val="1008466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cannot express enough the importance of routinely doing a self-check of your beneficiary designations. Many unintended consequences can be avoided by making this part of your estate plan annual check-up.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Slide]</a:t>
            </a:r>
          </a:p>
          <a:p>
            <a:endParaRPr lang="en-US" dirty="0"/>
          </a:p>
        </p:txBody>
      </p:sp>
      <p:sp>
        <p:nvSpPr>
          <p:cNvPr id="4" name="Slide Number Placeholder 3"/>
          <p:cNvSpPr>
            <a:spLocks noGrp="1"/>
          </p:cNvSpPr>
          <p:nvPr>
            <p:ph type="sldNum" sz="quarter" idx="5"/>
          </p:nvPr>
        </p:nvSpPr>
        <p:spPr/>
        <p:txBody>
          <a:bodyPr/>
          <a:lstStyle/>
          <a:p>
            <a:fld id="{727375C3-2608-1F4D-8D3E-6189B2CF7749}" type="slidenum">
              <a:rPr lang="en-US" smtClean="0"/>
              <a:t>17</a:t>
            </a:fld>
            <a:endParaRPr lang="en-US"/>
          </a:p>
        </p:txBody>
      </p:sp>
    </p:spTree>
    <p:extLst>
      <p:ext uri="{BB962C8B-B14F-4D97-AF65-F5344CB8AC3E}">
        <p14:creationId xmlns:p14="http://schemas.microsoft.com/office/powerpoint/2010/main" val="60688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 slide]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Georgia" panose="02040502050405020303" pitchFamily="18" charset="0"/>
              </a:rPr>
              <a:t>Example: Jane names her children, Jack and Allison, in equal shares as primary beneficiaries of her IRA. Jack has two children. He pre-deceases Jane. Jack’s children receive nothing and 100% of the IRA goes to Allison.</a:t>
            </a:r>
          </a:p>
          <a:p>
            <a:pPr>
              <a:lnSpc>
                <a:spcPct val="100000"/>
              </a:lnSpc>
              <a:spcBef>
                <a:spcPts val="500"/>
              </a:spcBef>
            </a:pPr>
            <a:endParaRPr lang="en-US" sz="1200" i="1" dirty="0"/>
          </a:p>
          <a:p>
            <a:pPr>
              <a:lnSpc>
                <a:spcPct val="100000"/>
              </a:lnSpc>
              <a:spcBef>
                <a:spcPts val="500"/>
              </a:spcBef>
            </a:pPr>
            <a:r>
              <a:rPr lang="en-US" sz="1200" i="1" dirty="0"/>
              <a:t>Back to Jane: If Jack pre-deceases Jane, Jack’s two children will receive 25% each of his 50% share.</a:t>
            </a:r>
          </a:p>
          <a:p>
            <a:pPr>
              <a:lnSpc>
                <a:spcPct val="100000"/>
              </a:lnSpc>
              <a:spcBef>
                <a:spcPts val="500"/>
              </a:spcBef>
            </a:pPr>
            <a:endParaRPr lang="en-US" sz="1200" i="1" dirty="0"/>
          </a:p>
          <a:p>
            <a:pPr>
              <a:lnSpc>
                <a:spcPct val="100000"/>
              </a:lnSpc>
              <a:spcBef>
                <a:spcPts val="500"/>
              </a:spcBef>
            </a:pPr>
            <a:r>
              <a:rPr lang="en-US" sz="1200" i="1" dirty="0"/>
              <a:t>Jane’s IRA beneficiary designation should read:</a:t>
            </a:r>
          </a:p>
          <a:p>
            <a:pPr>
              <a:lnSpc>
                <a:spcPct val="100000"/>
              </a:lnSpc>
              <a:spcBef>
                <a:spcPts val="500"/>
              </a:spcBef>
            </a:pPr>
            <a:r>
              <a:rPr lang="en-US" sz="1100" i="1" dirty="0">
                <a:latin typeface="Georgia" panose="02040502050405020303" pitchFamily="18" charset="0"/>
              </a:rPr>
              <a:t>“My children, Jack and Allison, in equal shares, per stirpes.”</a:t>
            </a:r>
            <a:endParaRPr lang="en-US" sz="120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examples illustrate the importance of putting forethought into how you want your asset to ultimately pass. For example, do you want your remaining child/children to inherit the other child’s share, or do you want that child’s share to pass to your grandchildren? Once you have answered that question, make sure that your beneficiary designation aligns with your wishes to avoid unintended consequences later. Adding “per stirpes” on your beneficiary form for each contract will ensure that, if the unexpected happens, your grandchildren will be who receives your child’s share, if that is what you would like to happen.</a:t>
            </a:r>
          </a:p>
          <a:p>
            <a:endParaRPr lang="en-US" dirty="0"/>
          </a:p>
        </p:txBody>
      </p:sp>
      <p:sp>
        <p:nvSpPr>
          <p:cNvPr id="4" name="Slide Number Placeholder 3"/>
          <p:cNvSpPr>
            <a:spLocks noGrp="1"/>
          </p:cNvSpPr>
          <p:nvPr>
            <p:ph type="sldNum" sz="quarter" idx="5"/>
          </p:nvPr>
        </p:nvSpPr>
        <p:spPr/>
        <p:txBody>
          <a:bodyPr/>
          <a:lstStyle/>
          <a:p>
            <a:fld id="{727375C3-2608-1F4D-8D3E-6189B2CF7749}" type="slidenum">
              <a:rPr lang="en-US" smtClean="0"/>
              <a:t>18</a:t>
            </a:fld>
            <a:endParaRPr lang="en-US"/>
          </a:p>
        </p:txBody>
      </p:sp>
    </p:spTree>
    <p:extLst>
      <p:ext uri="{BB962C8B-B14F-4D97-AF65-F5344CB8AC3E}">
        <p14:creationId xmlns:p14="http://schemas.microsoft.com/office/powerpoint/2010/main" val="1782384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far, we have outlined beneficiary mistakes to avoid. Beyond that, you should ask questions, lots of them if necessary, to gain a clear understanding of how your contracts will pass to your loved ones.</a:t>
            </a:r>
          </a:p>
          <a:p>
            <a:r>
              <a:rPr lang="en-US" sz="1200" kern="1200" dirty="0">
                <a:solidFill>
                  <a:schemeClr val="tx1"/>
                </a:solidFill>
                <a:effectLst/>
                <a:latin typeface="+mn-lt"/>
                <a:ea typeface="+mn-ea"/>
                <a:cs typeface="+mn-cs"/>
              </a:rPr>
              <a:t>Here are some key questions that you should know the answers to: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Asking the right questions helps you better navigate not only your own retirement plan, but empowers you with the information you need to make the choices that most match your legacy planning wishes.</a:t>
            </a:r>
            <a:endParaRPr lang="en-US" dirty="0"/>
          </a:p>
          <a:p>
            <a:endParaRPr lang="en-US" dirty="0"/>
          </a:p>
        </p:txBody>
      </p:sp>
      <p:sp>
        <p:nvSpPr>
          <p:cNvPr id="4" name="Slide Number Placeholder 3"/>
          <p:cNvSpPr>
            <a:spLocks noGrp="1"/>
          </p:cNvSpPr>
          <p:nvPr>
            <p:ph type="sldNum" sz="quarter" idx="5"/>
          </p:nvPr>
        </p:nvSpPr>
        <p:spPr/>
        <p:txBody>
          <a:bodyPr/>
          <a:lstStyle/>
          <a:p>
            <a:fld id="{727375C3-2608-1F4D-8D3E-6189B2CF7749}" type="slidenum">
              <a:rPr lang="en-US" smtClean="0"/>
              <a:t>19</a:t>
            </a:fld>
            <a:endParaRPr lang="en-US"/>
          </a:p>
        </p:txBody>
      </p:sp>
    </p:spTree>
    <p:extLst>
      <p:ext uri="{BB962C8B-B14F-4D97-AF65-F5344CB8AC3E}">
        <p14:creationId xmlns:p14="http://schemas.microsoft.com/office/powerpoint/2010/main" val="1813812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7375C3-2608-1F4D-8D3E-6189B2CF7749}" type="slidenum">
              <a:rPr lang="en-US" smtClean="0"/>
              <a:t>2</a:t>
            </a:fld>
            <a:endParaRPr lang="en-US"/>
          </a:p>
        </p:txBody>
      </p:sp>
    </p:spTree>
    <p:extLst>
      <p:ext uri="{BB962C8B-B14F-4D97-AF65-F5344CB8AC3E}">
        <p14:creationId xmlns:p14="http://schemas.microsoft.com/office/powerpoint/2010/main" val="3984475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cannot stress enough the importance of taking control of the future now by asking questions and understanding your options. Planning considerations like these may lead to a desire to change a current course of action to get a more favorable result later. Never apologize for asking questions of your estate planning team!</a:t>
            </a:r>
          </a:p>
          <a:p>
            <a:endParaRPr lang="en-US" dirty="0"/>
          </a:p>
        </p:txBody>
      </p:sp>
      <p:sp>
        <p:nvSpPr>
          <p:cNvPr id="4" name="Slide Number Placeholder 3"/>
          <p:cNvSpPr>
            <a:spLocks noGrp="1"/>
          </p:cNvSpPr>
          <p:nvPr>
            <p:ph type="sldNum" sz="quarter" idx="5"/>
          </p:nvPr>
        </p:nvSpPr>
        <p:spPr/>
        <p:txBody>
          <a:bodyPr/>
          <a:lstStyle/>
          <a:p>
            <a:fld id="{727375C3-2608-1F4D-8D3E-6189B2CF7749}" type="slidenum">
              <a:rPr lang="en-US" smtClean="0"/>
              <a:t>20</a:t>
            </a:fld>
            <a:endParaRPr lang="en-US"/>
          </a:p>
        </p:txBody>
      </p:sp>
    </p:spTree>
    <p:extLst>
      <p:ext uri="{BB962C8B-B14F-4D97-AF65-F5344CB8AC3E}">
        <p14:creationId xmlns:p14="http://schemas.microsoft.com/office/powerpoint/2010/main" val="802977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Up until now, we have focused on leaving a legacy after you are gone. But there is an added benefit of using gifting strategies during your lifetime. Lifetime gifts can not only reduce the size of your taxable estate, but you get the benefit of witnessing the recipient’s use and enjoyment of your gift.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Talk to your CPA about options that meet your tax needs.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[Review Slide]</a:t>
            </a:r>
          </a:p>
          <a:p>
            <a:endParaRPr lang="en-US" dirty="0"/>
          </a:p>
        </p:txBody>
      </p:sp>
      <p:sp>
        <p:nvSpPr>
          <p:cNvPr id="4" name="Slide Number Placeholder 3"/>
          <p:cNvSpPr>
            <a:spLocks noGrp="1"/>
          </p:cNvSpPr>
          <p:nvPr>
            <p:ph type="sldNum" sz="quarter" idx="5"/>
          </p:nvPr>
        </p:nvSpPr>
        <p:spPr/>
        <p:txBody>
          <a:bodyPr/>
          <a:lstStyle/>
          <a:p>
            <a:fld id="{727375C3-2608-1F4D-8D3E-6189B2CF7749}" type="slidenum">
              <a:rPr lang="en-US" smtClean="0"/>
              <a:t>21</a:t>
            </a:fld>
            <a:endParaRPr lang="en-US"/>
          </a:p>
        </p:txBody>
      </p:sp>
    </p:spTree>
    <p:extLst>
      <p:ext uri="{BB962C8B-B14F-4D97-AF65-F5344CB8AC3E}">
        <p14:creationId xmlns:p14="http://schemas.microsoft.com/office/powerpoint/2010/main" val="945389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 know I've covered a lot of information, but I hope that gave you some clear action steps you can take to create your own legacy plan. Here are 10 for you to think about: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Slide]</a:t>
            </a:r>
          </a:p>
          <a:p>
            <a:endParaRPr lang="en-US" dirty="0"/>
          </a:p>
        </p:txBody>
      </p:sp>
      <p:sp>
        <p:nvSpPr>
          <p:cNvPr id="4" name="Slide Number Placeholder 3"/>
          <p:cNvSpPr>
            <a:spLocks noGrp="1"/>
          </p:cNvSpPr>
          <p:nvPr>
            <p:ph type="sldNum" sz="quarter" idx="5"/>
          </p:nvPr>
        </p:nvSpPr>
        <p:spPr/>
        <p:txBody>
          <a:bodyPr/>
          <a:lstStyle/>
          <a:p>
            <a:fld id="{727375C3-2608-1F4D-8D3E-6189B2CF7749}" type="slidenum">
              <a:rPr lang="en-US" smtClean="0"/>
              <a:t>22</a:t>
            </a:fld>
            <a:endParaRPr lang="en-US"/>
          </a:p>
        </p:txBody>
      </p:sp>
    </p:spTree>
    <p:extLst>
      <p:ext uri="{BB962C8B-B14F-4D97-AF65-F5344CB8AC3E}">
        <p14:creationId xmlns:p14="http://schemas.microsoft.com/office/powerpoint/2010/main" val="1996996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7375C3-2608-1F4D-8D3E-6189B2CF7749}" type="slidenum">
              <a:rPr lang="en-US" smtClean="0"/>
              <a:t>23</a:t>
            </a:fld>
            <a:endParaRPr lang="en-US"/>
          </a:p>
        </p:txBody>
      </p:sp>
    </p:spTree>
    <p:extLst>
      <p:ext uri="{BB962C8B-B14F-4D97-AF65-F5344CB8AC3E}">
        <p14:creationId xmlns:p14="http://schemas.microsoft.com/office/powerpoint/2010/main" val="4098027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7375C3-2608-1F4D-8D3E-6189B2CF7749}" type="slidenum">
              <a:rPr lang="en-US" smtClean="0"/>
              <a:t>24</a:t>
            </a:fld>
            <a:endParaRPr lang="en-US"/>
          </a:p>
        </p:txBody>
      </p:sp>
    </p:spTree>
    <p:extLst>
      <p:ext uri="{BB962C8B-B14F-4D97-AF65-F5344CB8AC3E}">
        <p14:creationId xmlns:p14="http://schemas.microsoft.com/office/powerpoint/2010/main" val="3407095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7375C3-2608-1F4D-8D3E-6189B2CF7749}" type="slidenum">
              <a:rPr lang="en-US" smtClean="0"/>
              <a:t>25</a:t>
            </a:fld>
            <a:endParaRPr lang="en-US"/>
          </a:p>
        </p:txBody>
      </p:sp>
    </p:spTree>
    <p:extLst>
      <p:ext uri="{BB962C8B-B14F-4D97-AF65-F5344CB8AC3E}">
        <p14:creationId xmlns:p14="http://schemas.microsoft.com/office/powerpoint/2010/main" val="375758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 me start by asking you a question. When you think of leaving a legacy, what does that mean to you? And this isn’t a trick question! The answer to this question is as unique as you are but I would love it if you could share with me what it means to you. (Provide time for discussion with client).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are all great answers. Here are some ideas that I think describe what you have shared.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Recently, I read a quote that really captures the essence of what I believe many of us worry about and that is being remembered for something worthy after we are gone.</a:t>
            </a:r>
          </a:p>
          <a:p>
            <a:endParaRPr lang="en-US" dirty="0"/>
          </a:p>
        </p:txBody>
      </p:sp>
      <p:sp>
        <p:nvSpPr>
          <p:cNvPr id="4" name="Slide Number Placeholder 3"/>
          <p:cNvSpPr>
            <a:spLocks noGrp="1"/>
          </p:cNvSpPr>
          <p:nvPr>
            <p:ph type="sldNum" sz="quarter" idx="5"/>
          </p:nvPr>
        </p:nvSpPr>
        <p:spPr/>
        <p:txBody>
          <a:bodyPr/>
          <a:lstStyle/>
          <a:p>
            <a:fld id="{727375C3-2608-1F4D-8D3E-6189B2CF7749}" type="slidenum">
              <a:rPr lang="en-US" smtClean="0"/>
              <a:t>3</a:t>
            </a:fld>
            <a:endParaRPr lang="en-US"/>
          </a:p>
        </p:txBody>
      </p:sp>
    </p:spTree>
    <p:extLst>
      <p:ext uri="{BB962C8B-B14F-4D97-AF65-F5344CB8AC3E}">
        <p14:creationId xmlns:p14="http://schemas.microsoft.com/office/powerpoint/2010/main" val="1252251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Leaving a legacy can be interpreted in many ways here. Perhaps your legacy is a way of life, a particular cause that was important to you, your belief system, habits, and morals that you hope that your children and grandchildren will model, or a monetary inheritance that you want to pass on to the people or organizations that added purpose and joy to your life. At the most simplistic level, a legacy worth talking about is one that personifies you and what is important to you.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Our focus today will be on helping you create a financial legacy, a wealth transfer plan really, that tells the story that you want to be remembered for.</a:t>
            </a:r>
          </a:p>
          <a:p>
            <a:endParaRPr lang="en-US" dirty="0"/>
          </a:p>
        </p:txBody>
      </p:sp>
      <p:sp>
        <p:nvSpPr>
          <p:cNvPr id="4" name="Slide Number Placeholder 3"/>
          <p:cNvSpPr>
            <a:spLocks noGrp="1"/>
          </p:cNvSpPr>
          <p:nvPr>
            <p:ph type="sldNum" sz="quarter" idx="5"/>
          </p:nvPr>
        </p:nvSpPr>
        <p:spPr/>
        <p:txBody>
          <a:bodyPr/>
          <a:lstStyle/>
          <a:p>
            <a:fld id="{727375C3-2608-1F4D-8D3E-6189B2CF7749}" type="slidenum">
              <a:rPr lang="en-US" smtClean="0"/>
              <a:t>4</a:t>
            </a:fld>
            <a:endParaRPr lang="en-US"/>
          </a:p>
        </p:txBody>
      </p:sp>
    </p:spTree>
    <p:extLst>
      <p:ext uri="{BB962C8B-B14F-4D97-AF65-F5344CB8AC3E}">
        <p14:creationId xmlns:p14="http://schemas.microsoft.com/office/powerpoint/2010/main" val="2842028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 me start by asking you a question.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question on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Remember, leaving a legacy that continues long after you are gone should be about far more than just the assets you pass to your heirs. Couldn’t it also incorporate your desire to be not only generous, but thoughtful, practical, and organized?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 plan takes time and care to develop. A carefully thought-out legacy plan can be one of the greatest gifts to yourself and especially to your loved ones. Why? (Read bullets)</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Providing peace of mind—for both you and your loved ones.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plan can also provide a better sense of control in terms of how your legacy plan will play out after you are gone, if that is something that is important to you.</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a carefully crafted plan can create greater harmony within your family. Death of a family member is likely at the top of the most stressful life events right next to divorce, financial challenges, and the loss of a job. A pre-established plan can at least ease some of the burden that our families feel during the grieving process.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 that in mind, let’s look at the various components that you should consider when creating a legacy plan.</a:t>
            </a:r>
          </a:p>
          <a:p>
            <a:endParaRPr lang="en-US" dirty="0"/>
          </a:p>
        </p:txBody>
      </p:sp>
      <p:sp>
        <p:nvSpPr>
          <p:cNvPr id="4" name="Slide Number Placeholder 3"/>
          <p:cNvSpPr>
            <a:spLocks noGrp="1"/>
          </p:cNvSpPr>
          <p:nvPr>
            <p:ph type="sldNum" sz="quarter" idx="5"/>
          </p:nvPr>
        </p:nvSpPr>
        <p:spPr/>
        <p:txBody>
          <a:bodyPr/>
          <a:lstStyle/>
          <a:p>
            <a:fld id="{727375C3-2608-1F4D-8D3E-6189B2CF7749}" type="slidenum">
              <a:rPr lang="en-US" smtClean="0"/>
              <a:t>5</a:t>
            </a:fld>
            <a:endParaRPr lang="en-US"/>
          </a:p>
        </p:txBody>
      </p:sp>
    </p:spTree>
    <p:extLst>
      <p:ext uri="{BB962C8B-B14F-4D97-AF65-F5344CB8AC3E}">
        <p14:creationId xmlns:p14="http://schemas.microsoft.com/office/powerpoint/2010/main" val="2995937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it’s important to understand that creating an estate plan can take a team of people to make it a reality. Usually, it requires three different kinds of professionals. An attorney can help prepare legal documents like wills and trusts, and help you understand relevant estate laws. A CPA can advise you on tax considerations. And a financial professional can help you find the products that meet the needs of your plan.</a:t>
            </a:r>
          </a:p>
        </p:txBody>
      </p:sp>
      <p:sp>
        <p:nvSpPr>
          <p:cNvPr id="4" name="Slide Number Placeholder 3"/>
          <p:cNvSpPr>
            <a:spLocks noGrp="1"/>
          </p:cNvSpPr>
          <p:nvPr>
            <p:ph type="sldNum" sz="quarter" idx="5"/>
          </p:nvPr>
        </p:nvSpPr>
        <p:spPr/>
        <p:txBody>
          <a:bodyPr/>
          <a:lstStyle/>
          <a:p>
            <a:fld id="{727375C3-2608-1F4D-8D3E-6189B2CF7749}" type="slidenum">
              <a:rPr lang="en-US" smtClean="0"/>
              <a:t>6</a:t>
            </a:fld>
            <a:endParaRPr lang="en-US"/>
          </a:p>
        </p:txBody>
      </p:sp>
    </p:spTree>
    <p:extLst>
      <p:ext uri="{BB962C8B-B14F-4D97-AF65-F5344CB8AC3E}">
        <p14:creationId xmlns:p14="http://schemas.microsoft.com/office/powerpoint/2010/main" val="2494338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7375C3-2608-1F4D-8D3E-6189B2CF7749}" type="slidenum">
              <a:rPr lang="en-US" smtClean="0"/>
              <a:t>7</a:t>
            </a:fld>
            <a:endParaRPr lang="en-US"/>
          </a:p>
        </p:txBody>
      </p:sp>
    </p:spTree>
    <p:extLst>
      <p:ext uri="{BB962C8B-B14F-4D97-AF65-F5344CB8AC3E}">
        <p14:creationId xmlns:p14="http://schemas.microsoft.com/office/powerpoint/2010/main" val="2813899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the most basic level, any basic estate plan, regardless of wealth or complexity within your financial situation, should begin with these three important legal documents. This should be Step 1. An attorney can help prepare these.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3 must-have documents on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Without these, you cannot be assured that your loved ones will inherit what you leave behind the way you intended. Outlining the disposition of your property through a will and guiding your family when faced with end-of-life care decisions or empowering them to make decisions when you cannot through a durable POA, are all ways to lessen the stress and burden on your loved ones during these difficult situations.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statistics on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think we all naturally have a “do it later” mentality when it comes to basic estate planning, even despite the fact that our loved ones are so important to us and the idea of leaving them to figure it all out isn’t an idea that appeals to us. I encourage you to take Step 1 as your first step to taking control of your own peace of mind.</a:t>
            </a:r>
          </a:p>
          <a:p>
            <a:endParaRPr lang="en-US" dirty="0"/>
          </a:p>
        </p:txBody>
      </p:sp>
      <p:sp>
        <p:nvSpPr>
          <p:cNvPr id="4" name="Slide Number Placeholder 3"/>
          <p:cNvSpPr>
            <a:spLocks noGrp="1"/>
          </p:cNvSpPr>
          <p:nvPr>
            <p:ph type="sldNum" sz="quarter" idx="5"/>
          </p:nvPr>
        </p:nvSpPr>
        <p:spPr/>
        <p:txBody>
          <a:bodyPr/>
          <a:lstStyle/>
          <a:p>
            <a:fld id="{727375C3-2608-1F4D-8D3E-6189B2CF7749}" type="slidenum">
              <a:rPr lang="en-US" smtClean="0"/>
              <a:t>8</a:t>
            </a:fld>
            <a:endParaRPr lang="en-US"/>
          </a:p>
        </p:txBody>
      </p:sp>
    </p:spTree>
    <p:extLst>
      <p:ext uri="{BB962C8B-B14F-4D97-AF65-F5344CB8AC3E}">
        <p14:creationId xmlns:p14="http://schemas.microsoft.com/office/powerpoint/2010/main" val="53811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keys to creating peace of mind for both you and your loved ones is Step 2. Creating an inventory will help ensure that your loved ones can follow through on the legacy wishes as you planned them and make it far less stressful in the process.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list on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Keep this inventory in one place and, ideally, provide a copy to a trusted family member or friend for safe-keeping. Consider enlisting a family member to share what you want to accomplish and including them in the meetings with your financial and legal professionals.</a:t>
            </a:r>
          </a:p>
          <a:p>
            <a:endParaRPr lang="en-US" dirty="0"/>
          </a:p>
        </p:txBody>
      </p:sp>
      <p:sp>
        <p:nvSpPr>
          <p:cNvPr id="4" name="Slide Number Placeholder 3"/>
          <p:cNvSpPr>
            <a:spLocks noGrp="1"/>
          </p:cNvSpPr>
          <p:nvPr>
            <p:ph type="sldNum" sz="quarter" idx="5"/>
          </p:nvPr>
        </p:nvSpPr>
        <p:spPr/>
        <p:txBody>
          <a:bodyPr/>
          <a:lstStyle/>
          <a:p>
            <a:fld id="{727375C3-2608-1F4D-8D3E-6189B2CF7749}" type="slidenum">
              <a:rPr lang="en-US" smtClean="0"/>
              <a:t>9</a:t>
            </a:fld>
            <a:endParaRPr lang="en-US"/>
          </a:p>
        </p:txBody>
      </p:sp>
    </p:spTree>
    <p:extLst>
      <p:ext uri="{BB962C8B-B14F-4D97-AF65-F5344CB8AC3E}">
        <p14:creationId xmlns:p14="http://schemas.microsoft.com/office/powerpoint/2010/main" val="40743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B34C5-BF3A-7443-BBB0-9B3D5EA31B6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933CD5-ADE1-3041-8AC2-432DCDD006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193C7E-9C93-8D4B-9499-37C68C767123}"/>
              </a:ext>
            </a:extLst>
          </p:cNvPr>
          <p:cNvSpPr>
            <a:spLocks noGrp="1"/>
          </p:cNvSpPr>
          <p:nvPr>
            <p:ph type="dt" sz="half" idx="10"/>
          </p:nvPr>
        </p:nvSpPr>
        <p:spPr>
          <a:xfrm>
            <a:off x="838200" y="6356350"/>
            <a:ext cx="2743200" cy="365125"/>
          </a:xfrm>
          <a:prstGeom prst="rect">
            <a:avLst/>
          </a:prstGeom>
        </p:spPr>
        <p:txBody>
          <a:bodyPr/>
          <a:lstStyle/>
          <a:p>
            <a:fld id="{416DCC35-6749-914B-82CA-2AD04177BB34}" type="datetimeFigureOut">
              <a:rPr lang="en-US" smtClean="0"/>
              <a:t>2/28/2025</a:t>
            </a:fld>
            <a:endParaRPr lang="en-US"/>
          </a:p>
        </p:txBody>
      </p:sp>
      <p:sp>
        <p:nvSpPr>
          <p:cNvPr id="5" name="Footer Placeholder 4">
            <a:extLst>
              <a:ext uri="{FF2B5EF4-FFF2-40B4-BE49-F238E27FC236}">
                <a16:creationId xmlns:a16="http://schemas.microsoft.com/office/drawing/2014/main" id="{1D3D4AED-5209-1543-BC89-78D8CB8FBB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E50AA8-3EE1-8944-8AF7-0DEF5138D9F3}"/>
              </a:ext>
            </a:extLst>
          </p:cNvPr>
          <p:cNvSpPr>
            <a:spLocks noGrp="1"/>
          </p:cNvSpPr>
          <p:nvPr>
            <p:ph type="sldNum" sz="quarter" idx="12"/>
          </p:nvPr>
        </p:nvSpPr>
        <p:spPr>
          <a:xfrm>
            <a:off x="8610600" y="6356350"/>
            <a:ext cx="2743200" cy="365125"/>
          </a:xfrm>
          <a:prstGeom prst="rect">
            <a:avLst/>
          </a:prstGeom>
        </p:spPr>
        <p:txBody>
          <a:bodyPr/>
          <a:lstStyle/>
          <a:p>
            <a:fld id="{2BA72875-7D07-094D-A199-15F9A938834C}" type="slidenum">
              <a:rPr lang="en-US" smtClean="0"/>
              <a:t>‹#›</a:t>
            </a:fld>
            <a:endParaRPr lang="en-US"/>
          </a:p>
        </p:txBody>
      </p:sp>
    </p:spTree>
    <p:extLst>
      <p:ext uri="{BB962C8B-B14F-4D97-AF65-F5344CB8AC3E}">
        <p14:creationId xmlns:p14="http://schemas.microsoft.com/office/powerpoint/2010/main" val="2221928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73A0-A6B2-CC4F-ADD1-F379D5BE8D8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4A672D-F7B1-FD49-A194-C2D0BF78C1F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B963E-2F30-8D47-AB36-8BCAF9F4708E}"/>
              </a:ext>
            </a:extLst>
          </p:cNvPr>
          <p:cNvSpPr>
            <a:spLocks noGrp="1"/>
          </p:cNvSpPr>
          <p:nvPr>
            <p:ph type="dt" sz="half" idx="10"/>
          </p:nvPr>
        </p:nvSpPr>
        <p:spPr>
          <a:xfrm>
            <a:off x="838200" y="6356350"/>
            <a:ext cx="2743200" cy="365125"/>
          </a:xfrm>
          <a:prstGeom prst="rect">
            <a:avLst/>
          </a:prstGeom>
        </p:spPr>
        <p:txBody>
          <a:bodyPr/>
          <a:lstStyle/>
          <a:p>
            <a:fld id="{416DCC35-6749-914B-82CA-2AD04177BB34}" type="datetimeFigureOut">
              <a:rPr lang="en-US" smtClean="0"/>
              <a:t>2/28/2025</a:t>
            </a:fld>
            <a:endParaRPr lang="en-US"/>
          </a:p>
        </p:txBody>
      </p:sp>
      <p:sp>
        <p:nvSpPr>
          <p:cNvPr id="5" name="Footer Placeholder 4">
            <a:extLst>
              <a:ext uri="{FF2B5EF4-FFF2-40B4-BE49-F238E27FC236}">
                <a16:creationId xmlns:a16="http://schemas.microsoft.com/office/drawing/2014/main" id="{AE104E8B-5B7D-D648-B885-062750A4F2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23CB4E6-5B67-144E-A742-56592991B3B9}"/>
              </a:ext>
            </a:extLst>
          </p:cNvPr>
          <p:cNvSpPr>
            <a:spLocks noGrp="1"/>
          </p:cNvSpPr>
          <p:nvPr>
            <p:ph type="sldNum" sz="quarter" idx="12"/>
          </p:nvPr>
        </p:nvSpPr>
        <p:spPr>
          <a:xfrm>
            <a:off x="8610600" y="6356350"/>
            <a:ext cx="2743200" cy="365125"/>
          </a:xfrm>
          <a:prstGeom prst="rect">
            <a:avLst/>
          </a:prstGeom>
        </p:spPr>
        <p:txBody>
          <a:bodyPr/>
          <a:lstStyle/>
          <a:p>
            <a:fld id="{2BA72875-7D07-094D-A199-15F9A938834C}" type="slidenum">
              <a:rPr lang="en-US" smtClean="0"/>
              <a:t>‹#›</a:t>
            </a:fld>
            <a:endParaRPr lang="en-US"/>
          </a:p>
        </p:txBody>
      </p:sp>
    </p:spTree>
    <p:extLst>
      <p:ext uri="{BB962C8B-B14F-4D97-AF65-F5344CB8AC3E}">
        <p14:creationId xmlns:p14="http://schemas.microsoft.com/office/powerpoint/2010/main" val="1277542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732D24-0E2C-2546-B6B8-255161C15D9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B38649-B728-A144-9D89-B29905E75C2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A8AF7E-58EE-764C-969A-F31C2C5192F1}"/>
              </a:ext>
            </a:extLst>
          </p:cNvPr>
          <p:cNvSpPr>
            <a:spLocks noGrp="1"/>
          </p:cNvSpPr>
          <p:nvPr>
            <p:ph type="dt" sz="half" idx="10"/>
          </p:nvPr>
        </p:nvSpPr>
        <p:spPr>
          <a:xfrm>
            <a:off x="838200" y="6356350"/>
            <a:ext cx="2743200" cy="365125"/>
          </a:xfrm>
          <a:prstGeom prst="rect">
            <a:avLst/>
          </a:prstGeom>
        </p:spPr>
        <p:txBody>
          <a:bodyPr/>
          <a:lstStyle/>
          <a:p>
            <a:fld id="{416DCC35-6749-914B-82CA-2AD04177BB34}" type="datetimeFigureOut">
              <a:rPr lang="en-US" smtClean="0"/>
              <a:t>2/28/2025</a:t>
            </a:fld>
            <a:endParaRPr lang="en-US"/>
          </a:p>
        </p:txBody>
      </p:sp>
      <p:sp>
        <p:nvSpPr>
          <p:cNvPr id="5" name="Footer Placeholder 4">
            <a:extLst>
              <a:ext uri="{FF2B5EF4-FFF2-40B4-BE49-F238E27FC236}">
                <a16:creationId xmlns:a16="http://schemas.microsoft.com/office/drawing/2014/main" id="{2543EFEA-53D5-B849-B28C-374B622EE1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C3B19B-7377-F240-B579-A2C6AEC4D085}"/>
              </a:ext>
            </a:extLst>
          </p:cNvPr>
          <p:cNvSpPr>
            <a:spLocks noGrp="1"/>
          </p:cNvSpPr>
          <p:nvPr>
            <p:ph type="sldNum" sz="quarter" idx="12"/>
          </p:nvPr>
        </p:nvSpPr>
        <p:spPr>
          <a:xfrm>
            <a:off x="8610600" y="6356350"/>
            <a:ext cx="2743200" cy="365125"/>
          </a:xfrm>
          <a:prstGeom prst="rect">
            <a:avLst/>
          </a:prstGeom>
        </p:spPr>
        <p:txBody>
          <a:bodyPr/>
          <a:lstStyle/>
          <a:p>
            <a:fld id="{2BA72875-7D07-094D-A199-15F9A938834C}" type="slidenum">
              <a:rPr lang="en-US" smtClean="0"/>
              <a:t>‹#›</a:t>
            </a:fld>
            <a:endParaRPr lang="en-US"/>
          </a:p>
        </p:txBody>
      </p:sp>
    </p:spTree>
    <p:extLst>
      <p:ext uri="{BB962C8B-B14F-4D97-AF65-F5344CB8AC3E}">
        <p14:creationId xmlns:p14="http://schemas.microsoft.com/office/powerpoint/2010/main" val="2157590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F290A-611F-214C-A0C6-942C16E88A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3D85A60-2CEC-974F-8E64-1144B2420F3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F0D68F-C8EF-E44F-AF3F-590ADDB1D88D}"/>
              </a:ext>
            </a:extLst>
          </p:cNvPr>
          <p:cNvSpPr>
            <a:spLocks noGrp="1"/>
          </p:cNvSpPr>
          <p:nvPr>
            <p:ph type="dt" sz="half" idx="10"/>
          </p:nvPr>
        </p:nvSpPr>
        <p:spPr>
          <a:xfrm>
            <a:off x="838200" y="6356350"/>
            <a:ext cx="2743200" cy="365125"/>
          </a:xfrm>
          <a:prstGeom prst="rect">
            <a:avLst/>
          </a:prstGeom>
        </p:spPr>
        <p:txBody>
          <a:bodyPr/>
          <a:lstStyle/>
          <a:p>
            <a:fld id="{416DCC35-6749-914B-82CA-2AD04177BB34}" type="datetimeFigureOut">
              <a:rPr lang="en-US" smtClean="0"/>
              <a:t>2/28/2025</a:t>
            </a:fld>
            <a:endParaRPr lang="en-US"/>
          </a:p>
        </p:txBody>
      </p:sp>
      <p:sp>
        <p:nvSpPr>
          <p:cNvPr id="5" name="Footer Placeholder 4">
            <a:extLst>
              <a:ext uri="{FF2B5EF4-FFF2-40B4-BE49-F238E27FC236}">
                <a16:creationId xmlns:a16="http://schemas.microsoft.com/office/drawing/2014/main" id="{D4A07512-E1F6-924B-8196-7F2E238300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5E55FF0-90F2-A649-816B-07DF0FF7CFAC}"/>
              </a:ext>
            </a:extLst>
          </p:cNvPr>
          <p:cNvSpPr>
            <a:spLocks noGrp="1"/>
          </p:cNvSpPr>
          <p:nvPr>
            <p:ph type="sldNum" sz="quarter" idx="12"/>
          </p:nvPr>
        </p:nvSpPr>
        <p:spPr>
          <a:xfrm>
            <a:off x="8610600" y="6356350"/>
            <a:ext cx="2743200" cy="365125"/>
          </a:xfrm>
          <a:prstGeom prst="rect">
            <a:avLst/>
          </a:prstGeom>
        </p:spPr>
        <p:txBody>
          <a:bodyPr/>
          <a:lstStyle/>
          <a:p>
            <a:fld id="{2BA72875-7D07-094D-A199-15F9A938834C}" type="slidenum">
              <a:rPr lang="en-US" smtClean="0"/>
              <a:t>‹#›</a:t>
            </a:fld>
            <a:endParaRPr lang="en-US"/>
          </a:p>
        </p:txBody>
      </p:sp>
    </p:spTree>
    <p:extLst>
      <p:ext uri="{BB962C8B-B14F-4D97-AF65-F5344CB8AC3E}">
        <p14:creationId xmlns:p14="http://schemas.microsoft.com/office/powerpoint/2010/main" val="1322507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4E33D-F80F-3C47-A6B5-8EDA431EE9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0AB0DE-7501-7641-989E-788BD18B966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DFA4B1-21B3-8C41-8F2E-0F66C983CF48}"/>
              </a:ext>
            </a:extLst>
          </p:cNvPr>
          <p:cNvSpPr>
            <a:spLocks noGrp="1"/>
          </p:cNvSpPr>
          <p:nvPr>
            <p:ph type="dt" sz="half" idx="10"/>
          </p:nvPr>
        </p:nvSpPr>
        <p:spPr>
          <a:xfrm>
            <a:off x="838200" y="6356350"/>
            <a:ext cx="2743200" cy="365125"/>
          </a:xfrm>
          <a:prstGeom prst="rect">
            <a:avLst/>
          </a:prstGeom>
        </p:spPr>
        <p:txBody>
          <a:bodyPr/>
          <a:lstStyle/>
          <a:p>
            <a:fld id="{416DCC35-6749-914B-82CA-2AD04177BB34}" type="datetimeFigureOut">
              <a:rPr lang="en-US" smtClean="0"/>
              <a:t>2/28/2025</a:t>
            </a:fld>
            <a:endParaRPr lang="en-US"/>
          </a:p>
        </p:txBody>
      </p:sp>
      <p:sp>
        <p:nvSpPr>
          <p:cNvPr id="5" name="Footer Placeholder 4">
            <a:extLst>
              <a:ext uri="{FF2B5EF4-FFF2-40B4-BE49-F238E27FC236}">
                <a16:creationId xmlns:a16="http://schemas.microsoft.com/office/drawing/2014/main" id="{13FAE779-677C-C14B-9660-64DF50FF80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378B760-0AB5-F241-901D-A350E2B42E37}"/>
              </a:ext>
            </a:extLst>
          </p:cNvPr>
          <p:cNvSpPr>
            <a:spLocks noGrp="1"/>
          </p:cNvSpPr>
          <p:nvPr>
            <p:ph type="sldNum" sz="quarter" idx="12"/>
          </p:nvPr>
        </p:nvSpPr>
        <p:spPr>
          <a:xfrm>
            <a:off x="8610600" y="6356350"/>
            <a:ext cx="2743200" cy="365125"/>
          </a:xfrm>
          <a:prstGeom prst="rect">
            <a:avLst/>
          </a:prstGeom>
        </p:spPr>
        <p:txBody>
          <a:bodyPr/>
          <a:lstStyle/>
          <a:p>
            <a:fld id="{2BA72875-7D07-094D-A199-15F9A938834C}" type="slidenum">
              <a:rPr lang="en-US" smtClean="0"/>
              <a:t>‹#›</a:t>
            </a:fld>
            <a:endParaRPr lang="en-US"/>
          </a:p>
        </p:txBody>
      </p:sp>
    </p:spTree>
    <p:extLst>
      <p:ext uri="{BB962C8B-B14F-4D97-AF65-F5344CB8AC3E}">
        <p14:creationId xmlns:p14="http://schemas.microsoft.com/office/powerpoint/2010/main" val="3309807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3C93-8635-9A4E-8102-6F60D82F76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7A2B524-840C-1D41-B55E-FA074E3CBE8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E9711A-9BF2-AB40-83B5-61D1E53D451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AAABF7-86E0-884A-85FC-EB72ECDFEE1C}"/>
              </a:ext>
            </a:extLst>
          </p:cNvPr>
          <p:cNvSpPr>
            <a:spLocks noGrp="1"/>
          </p:cNvSpPr>
          <p:nvPr>
            <p:ph type="dt" sz="half" idx="10"/>
          </p:nvPr>
        </p:nvSpPr>
        <p:spPr>
          <a:xfrm>
            <a:off x="838200" y="6356350"/>
            <a:ext cx="2743200" cy="365125"/>
          </a:xfrm>
          <a:prstGeom prst="rect">
            <a:avLst/>
          </a:prstGeom>
        </p:spPr>
        <p:txBody>
          <a:bodyPr/>
          <a:lstStyle/>
          <a:p>
            <a:fld id="{416DCC35-6749-914B-82CA-2AD04177BB34}" type="datetimeFigureOut">
              <a:rPr lang="en-US" smtClean="0"/>
              <a:t>2/28/2025</a:t>
            </a:fld>
            <a:endParaRPr lang="en-US"/>
          </a:p>
        </p:txBody>
      </p:sp>
      <p:sp>
        <p:nvSpPr>
          <p:cNvPr id="6" name="Footer Placeholder 5">
            <a:extLst>
              <a:ext uri="{FF2B5EF4-FFF2-40B4-BE49-F238E27FC236}">
                <a16:creationId xmlns:a16="http://schemas.microsoft.com/office/drawing/2014/main" id="{FCD6A7C6-9E7D-3440-8435-DEEBF9C990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C15F8EB-5365-9244-93AF-BCC2539FF649}"/>
              </a:ext>
            </a:extLst>
          </p:cNvPr>
          <p:cNvSpPr>
            <a:spLocks noGrp="1"/>
          </p:cNvSpPr>
          <p:nvPr>
            <p:ph type="sldNum" sz="quarter" idx="12"/>
          </p:nvPr>
        </p:nvSpPr>
        <p:spPr>
          <a:xfrm>
            <a:off x="8610600" y="6356350"/>
            <a:ext cx="2743200" cy="365125"/>
          </a:xfrm>
          <a:prstGeom prst="rect">
            <a:avLst/>
          </a:prstGeom>
        </p:spPr>
        <p:txBody>
          <a:bodyPr/>
          <a:lstStyle/>
          <a:p>
            <a:fld id="{2BA72875-7D07-094D-A199-15F9A938834C}" type="slidenum">
              <a:rPr lang="en-US" smtClean="0"/>
              <a:t>‹#›</a:t>
            </a:fld>
            <a:endParaRPr lang="en-US"/>
          </a:p>
        </p:txBody>
      </p:sp>
    </p:spTree>
    <p:extLst>
      <p:ext uri="{BB962C8B-B14F-4D97-AF65-F5344CB8AC3E}">
        <p14:creationId xmlns:p14="http://schemas.microsoft.com/office/powerpoint/2010/main" val="265555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ED6D-28A9-FD4C-B3FF-BF78ECA469D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DF65FF-1D51-3E4A-A69F-81713976780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6B758C-973B-8340-B42C-A72219F578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75DE4A-FB4F-7743-A72B-80AA1522085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D86125-FBE0-B54D-BF69-EFBE4CE9760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A42262-8FEA-294F-A2A2-0DE9927393B1}"/>
              </a:ext>
            </a:extLst>
          </p:cNvPr>
          <p:cNvSpPr>
            <a:spLocks noGrp="1"/>
          </p:cNvSpPr>
          <p:nvPr>
            <p:ph type="dt" sz="half" idx="10"/>
          </p:nvPr>
        </p:nvSpPr>
        <p:spPr>
          <a:xfrm>
            <a:off x="838200" y="6356350"/>
            <a:ext cx="2743200" cy="365125"/>
          </a:xfrm>
          <a:prstGeom prst="rect">
            <a:avLst/>
          </a:prstGeom>
        </p:spPr>
        <p:txBody>
          <a:bodyPr/>
          <a:lstStyle/>
          <a:p>
            <a:fld id="{416DCC35-6749-914B-82CA-2AD04177BB34}" type="datetimeFigureOut">
              <a:rPr lang="en-US" smtClean="0"/>
              <a:t>2/28/2025</a:t>
            </a:fld>
            <a:endParaRPr lang="en-US"/>
          </a:p>
        </p:txBody>
      </p:sp>
      <p:sp>
        <p:nvSpPr>
          <p:cNvPr id="8" name="Footer Placeholder 7">
            <a:extLst>
              <a:ext uri="{FF2B5EF4-FFF2-40B4-BE49-F238E27FC236}">
                <a16:creationId xmlns:a16="http://schemas.microsoft.com/office/drawing/2014/main" id="{81C56C60-D356-BB45-9965-554B7F712F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A7161D0-712D-EA49-84BB-AB6D8369BD2D}"/>
              </a:ext>
            </a:extLst>
          </p:cNvPr>
          <p:cNvSpPr>
            <a:spLocks noGrp="1"/>
          </p:cNvSpPr>
          <p:nvPr>
            <p:ph type="sldNum" sz="quarter" idx="12"/>
          </p:nvPr>
        </p:nvSpPr>
        <p:spPr>
          <a:xfrm>
            <a:off x="8610600" y="6356350"/>
            <a:ext cx="2743200" cy="365125"/>
          </a:xfrm>
          <a:prstGeom prst="rect">
            <a:avLst/>
          </a:prstGeom>
        </p:spPr>
        <p:txBody>
          <a:bodyPr/>
          <a:lstStyle/>
          <a:p>
            <a:fld id="{2BA72875-7D07-094D-A199-15F9A938834C}" type="slidenum">
              <a:rPr lang="en-US" smtClean="0"/>
              <a:t>‹#›</a:t>
            </a:fld>
            <a:endParaRPr lang="en-US"/>
          </a:p>
        </p:txBody>
      </p:sp>
    </p:spTree>
    <p:extLst>
      <p:ext uri="{BB962C8B-B14F-4D97-AF65-F5344CB8AC3E}">
        <p14:creationId xmlns:p14="http://schemas.microsoft.com/office/powerpoint/2010/main" val="1335452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A6274-3AC0-C845-A433-CD8EA417D46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5A3EBDE-DD22-EF46-B918-B09532F08DDA}"/>
              </a:ext>
            </a:extLst>
          </p:cNvPr>
          <p:cNvSpPr>
            <a:spLocks noGrp="1"/>
          </p:cNvSpPr>
          <p:nvPr>
            <p:ph type="dt" sz="half" idx="10"/>
          </p:nvPr>
        </p:nvSpPr>
        <p:spPr>
          <a:xfrm>
            <a:off x="838200" y="6356350"/>
            <a:ext cx="2743200" cy="365125"/>
          </a:xfrm>
          <a:prstGeom prst="rect">
            <a:avLst/>
          </a:prstGeom>
        </p:spPr>
        <p:txBody>
          <a:bodyPr/>
          <a:lstStyle/>
          <a:p>
            <a:fld id="{416DCC35-6749-914B-82CA-2AD04177BB34}" type="datetimeFigureOut">
              <a:rPr lang="en-US" smtClean="0"/>
              <a:t>2/28/2025</a:t>
            </a:fld>
            <a:endParaRPr lang="en-US"/>
          </a:p>
        </p:txBody>
      </p:sp>
      <p:sp>
        <p:nvSpPr>
          <p:cNvPr id="4" name="Footer Placeholder 3">
            <a:extLst>
              <a:ext uri="{FF2B5EF4-FFF2-40B4-BE49-F238E27FC236}">
                <a16:creationId xmlns:a16="http://schemas.microsoft.com/office/drawing/2014/main" id="{5945FD3A-87C5-0D49-8628-5E67AF654E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0A24E19-989E-8B40-83ED-5F3050FE382B}"/>
              </a:ext>
            </a:extLst>
          </p:cNvPr>
          <p:cNvSpPr>
            <a:spLocks noGrp="1"/>
          </p:cNvSpPr>
          <p:nvPr>
            <p:ph type="sldNum" sz="quarter" idx="12"/>
          </p:nvPr>
        </p:nvSpPr>
        <p:spPr>
          <a:xfrm>
            <a:off x="8610600" y="6356350"/>
            <a:ext cx="2743200" cy="365125"/>
          </a:xfrm>
          <a:prstGeom prst="rect">
            <a:avLst/>
          </a:prstGeom>
        </p:spPr>
        <p:txBody>
          <a:bodyPr/>
          <a:lstStyle/>
          <a:p>
            <a:fld id="{2BA72875-7D07-094D-A199-15F9A938834C}" type="slidenum">
              <a:rPr lang="en-US" smtClean="0"/>
              <a:t>‹#›</a:t>
            </a:fld>
            <a:endParaRPr lang="en-US"/>
          </a:p>
        </p:txBody>
      </p:sp>
    </p:spTree>
    <p:extLst>
      <p:ext uri="{BB962C8B-B14F-4D97-AF65-F5344CB8AC3E}">
        <p14:creationId xmlns:p14="http://schemas.microsoft.com/office/powerpoint/2010/main" val="339151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59F928-13A7-D94F-8FCB-B28B8E98BA1B}"/>
              </a:ext>
            </a:extLst>
          </p:cNvPr>
          <p:cNvSpPr>
            <a:spLocks noGrp="1"/>
          </p:cNvSpPr>
          <p:nvPr>
            <p:ph type="dt" sz="half" idx="10"/>
          </p:nvPr>
        </p:nvSpPr>
        <p:spPr>
          <a:xfrm>
            <a:off x="838200" y="6356350"/>
            <a:ext cx="2743200" cy="365125"/>
          </a:xfrm>
          <a:prstGeom prst="rect">
            <a:avLst/>
          </a:prstGeom>
        </p:spPr>
        <p:txBody>
          <a:bodyPr/>
          <a:lstStyle/>
          <a:p>
            <a:fld id="{416DCC35-6749-914B-82CA-2AD04177BB34}" type="datetimeFigureOut">
              <a:rPr lang="en-US" smtClean="0"/>
              <a:t>2/28/2025</a:t>
            </a:fld>
            <a:endParaRPr lang="en-US"/>
          </a:p>
        </p:txBody>
      </p:sp>
      <p:sp>
        <p:nvSpPr>
          <p:cNvPr id="3" name="Footer Placeholder 2">
            <a:extLst>
              <a:ext uri="{FF2B5EF4-FFF2-40B4-BE49-F238E27FC236}">
                <a16:creationId xmlns:a16="http://schemas.microsoft.com/office/drawing/2014/main" id="{47D4FF67-9C8B-5346-85F2-7A0E85F5B8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6F26087-A554-2E4B-AA69-C598105731D1}"/>
              </a:ext>
            </a:extLst>
          </p:cNvPr>
          <p:cNvSpPr>
            <a:spLocks noGrp="1"/>
          </p:cNvSpPr>
          <p:nvPr>
            <p:ph type="sldNum" sz="quarter" idx="12"/>
          </p:nvPr>
        </p:nvSpPr>
        <p:spPr>
          <a:xfrm>
            <a:off x="8610600" y="6356350"/>
            <a:ext cx="2743200" cy="365125"/>
          </a:xfrm>
          <a:prstGeom prst="rect">
            <a:avLst/>
          </a:prstGeom>
        </p:spPr>
        <p:txBody>
          <a:bodyPr/>
          <a:lstStyle/>
          <a:p>
            <a:fld id="{2BA72875-7D07-094D-A199-15F9A938834C}" type="slidenum">
              <a:rPr lang="en-US" smtClean="0"/>
              <a:t>‹#›</a:t>
            </a:fld>
            <a:endParaRPr lang="en-US"/>
          </a:p>
        </p:txBody>
      </p:sp>
    </p:spTree>
    <p:extLst>
      <p:ext uri="{BB962C8B-B14F-4D97-AF65-F5344CB8AC3E}">
        <p14:creationId xmlns:p14="http://schemas.microsoft.com/office/powerpoint/2010/main" val="1847343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3FB2B-E6E9-8F44-902A-19AB9B54B1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946245-699B-4B41-9271-DC823A47437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8CC30-5A38-9C4C-9A86-BF46065657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61AFA5-EA29-6447-A834-2ECA1FBB1B3C}"/>
              </a:ext>
            </a:extLst>
          </p:cNvPr>
          <p:cNvSpPr>
            <a:spLocks noGrp="1"/>
          </p:cNvSpPr>
          <p:nvPr>
            <p:ph type="dt" sz="half" idx="10"/>
          </p:nvPr>
        </p:nvSpPr>
        <p:spPr>
          <a:xfrm>
            <a:off x="838200" y="6356350"/>
            <a:ext cx="2743200" cy="365125"/>
          </a:xfrm>
          <a:prstGeom prst="rect">
            <a:avLst/>
          </a:prstGeom>
        </p:spPr>
        <p:txBody>
          <a:bodyPr/>
          <a:lstStyle/>
          <a:p>
            <a:fld id="{416DCC35-6749-914B-82CA-2AD04177BB34}" type="datetimeFigureOut">
              <a:rPr lang="en-US" smtClean="0"/>
              <a:t>2/28/2025</a:t>
            </a:fld>
            <a:endParaRPr lang="en-US"/>
          </a:p>
        </p:txBody>
      </p:sp>
      <p:sp>
        <p:nvSpPr>
          <p:cNvPr id="6" name="Footer Placeholder 5">
            <a:extLst>
              <a:ext uri="{FF2B5EF4-FFF2-40B4-BE49-F238E27FC236}">
                <a16:creationId xmlns:a16="http://schemas.microsoft.com/office/drawing/2014/main" id="{C2F9170F-637F-1C4C-8ECC-164D71423F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231401D-4B3A-0B4F-B55D-7DE56BA8CD06}"/>
              </a:ext>
            </a:extLst>
          </p:cNvPr>
          <p:cNvSpPr>
            <a:spLocks noGrp="1"/>
          </p:cNvSpPr>
          <p:nvPr>
            <p:ph type="sldNum" sz="quarter" idx="12"/>
          </p:nvPr>
        </p:nvSpPr>
        <p:spPr>
          <a:xfrm>
            <a:off x="8610600" y="6356350"/>
            <a:ext cx="2743200" cy="365125"/>
          </a:xfrm>
          <a:prstGeom prst="rect">
            <a:avLst/>
          </a:prstGeom>
        </p:spPr>
        <p:txBody>
          <a:bodyPr/>
          <a:lstStyle/>
          <a:p>
            <a:fld id="{2BA72875-7D07-094D-A199-15F9A938834C}" type="slidenum">
              <a:rPr lang="en-US" smtClean="0"/>
              <a:t>‹#›</a:t>
            </a:fld>
            <a:endParaRPr lang="en-US"/>
          </a:p>
        </p:txBody>
      </p:sp>
    </p:spTree>
    <p:extLst>
      <p:ext uri="{BB962C8B-B14F-4D97-AF65-F5344CB8AC3E}">
        <p14:creationId xmlns:p14="http://schemas.microsoft.com/office/powerpoint/2010/main" val="325620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9E1B-7C2C-CB45-8A19-F134F3E9F01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F6744C-CAB8-1348-B7AC-0E294F6C32E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E7ADC1-D433-BD41-A894-1DE757ADAF7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556B-6E92-954F-B190-664ACC5BBF65}"/>
              </a:ext>
            </a:extLst>
          </p:cNvPr>
          <p:cNvSpPr>
            <a:spLocks noGrp="1"/>
          </p:cNvSpPr>
          <p:nvPr>
            <p:ph type="dt" sz="half" idx="10"/>
          </p:nvPr>
        </p:nvSpPr>
        <p:spPr>
          <a:xfrm>
            <a:off x="838200" y="6356350"/>
            <a:ext cx="2743200" cy="365125"/>
          </a:xfrm>
          <a:prstGeom prst="rect">
            <a:avLst/>
          </a:prstGeom>
        </p:spPr>
        <p:txBody>
          <a:bodyPr/>
          <a:lstStyle/>
          <a:p>
            <a:fld id="{416DCC35-6749-914B-82CA-2AD04177BB34}" type="datetimeFigureOut">
              <a:rPr lang="en-US" smtClean="0"/>
              <a:t>2/28/2025</a:t>
            </a:fld>
            <a:endParaRPr lang="en-US"/>
          </a:p>
        </p:txBody>
      </p:sp>
      <p:sp>
        <p:nvSpPr>
          <p:cNvPr id="6" name="Footer Placeholder 5">
            <a:extLst>
              <a:ext uri="{FF2B5EF4-FFF2-40B4-BE49-F238E27FC236}">
                <a16:creationId xmlns:a16="http://schemas.microsoft.com/office/drawing/2014/main" id="{C6C4E90E-8F66-7C41-ACC9-7D90938469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DE9ACB5-1474-3341-A432-1E01A217D3D0}"/>
              </a:ext>
            </a:extLst>
          </p:cNvPr>
          <p:cNvSpPr>
            <a:spLocks noGrp="1"/>
          </p:cNvSpPr>
          <p:nvPr>
            <p:ph type="sldNum" sz="quarter" idx="12"/>
          </p:nvPr>
        </p:nvSpPr>
        <p:spPr>
          <a:xfrm>
            <a:off x="8610600" y="6356350"/>
            <a:ext cx="2743200" cy="365125"/>
          </a:xfrm>
          <a:prstGeom prst="rect">
            <a:avLst/>
          </a:prstGeom>
        </p:spPr>
        <p:txBody>
          <a:bodyPr/>
          <a:lstStyle/>
          <a:p>
            <a:fld id="{2BA72875-7D07-094D-A199-15F9A938834C}" type="slidenum">
              <a:rPr lang="en-US" smtClean="0"/>
              <a:t>‹#›</a:t>
            </a:fld>
            <a:endParaRPr lang="en-US"/>
          </a:p>
        </p:txBody>
      </p:sp>
    </p:spTree>
    <p:extLst>
      <p:ext uri="{BB962C8B-B14F-4D97-AF65-F5344CB8AC3E}">
        <p14:creationId xmlns:p14="http://schemas.microsoft.com/office/powerpoint/2010/main" val="2112385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CD5F1D-5339-2D4D-AB5B-DD07617DAAD7}"/>
              </a:ext>
            </a:extLst>
          </p:cNvPr>
          <p:cNvSpPr txBox="1"/>
          <p:nvPr userDrawn="1"/>
        </p:nvSpPr>
        <p:spPr>
          <a:xfrm>
            <a:off x="568960" y="6488668"/>
            <a:ext cx="11054080" cy="369332"/>
          </a:xfrm>
          <a:prstGeom prst="rect">
            <a:avLst/>
          </a:prstGeom>
          <a:noFill/>
        </p:spPr>
        <p:txBody>
          <a:bodyPr wrap="square" rtlCol="0">
            <a:spAutoFit/>
          </a:bodyPr>
          <a:lstStyle/>
          <a:p>
            <a:pPr algn="ctr"/>
            <a:r>
              <a:rPr lang="en-US" sz="900" dirty="0">
                <a:solidFill>
                  <a:schemeClr val="tx1">
                    <a:lumMod val="95000"/>
                    <a:lumOff val="5000"/>
                  </a:schemeClr>
                </a:solidFill>
                <a:latin typeface="Arial" charset="0"/>
                <a:ea typeface="Arial" charset="0"/>
                <a:cs typeface="Arial" charset="0"/>
              </a:rPr>
              <a:t>This material is being provided as a general source of information and should not be construed as financial advice designed to meet the particular needs of your individual situation. Please seek the guidance of a financial professional, tax advisor, or lawyer regarding financial, tax, or legal advice relevant to your specific needs. ©2020 BILTD. All rights reserved. #20-0366-042821T</a:t>
            </a:r>
          </a:p>
        </p:txBody>
      </p:sp>
    </p:spTree>
    <p:extLst>
      <p:ext uri="{BB962C8B-B14F-4D97-AF65-F5344CB8AC3E}">
        <p14:creationId xmlns:p14="http://schemas.microsoft.com/office/powerpoint/2010/main" val="206213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nvestopedia.co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hyperlink" Target="https://www.investopedia.com/terms/p/perstirpes.as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rs.gov/"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s://www.irs.gov/businesses/small-businesses-self-employed/frequently-asked-questions-on-gift-taxes#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wikiethica.wikidot.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C40802-13A2-C942-AD14-7AE305276ACF}"/>
              </a:ext>
            </a:extLst>
          </p:cNvPr>
          <p:cNvSpPr/>
          <p:nvPr/>
        </p:nvSpPr>
        <p:spPr>
          <a:xfrm>
            <a:off x="-1" y="0"/>
            <a:ext cx="5545851" cy="6494929"/>
          </a:xfrm>
          <a:prstGeom prst="rect">
            <a:avLst/>
          </a:prstGeom>
          <a:solidFill>
            <a:srgbClr val="1B4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3" dirty="0"/>
          </a:p>
        </p:txBody>
      </p:sp>
      <p:sp>
        <p:nvSpPr>
          <p:cNvPr id="6" name="Text Placeholder 11">
            <a:extLst>
              <a:ext uri="{FF2B5EF4-FFF2-40B4-BE49-F238E27FC236}">
                <a16:creationId xmlns:a16="http://schemas.microsoft.com/office/drawing/2014/main" id="{AAD0F2D9-5F8F-3544-B082-6C81D6A8594F}"/>
              </a:ext>
            </a:extLst>
          </p:cNvPr>
          <p:cNvSpPr txBox="1">
            <a:spLocks/>
          </p:cNvSpPr>
          <p:nvPr/>
        </p:nvSpPr>
        <p:spPr>
          <a:xfrm>
            <a:off x="378292" y="2828835"/>
            <a:ext cx="4798825" cy="1200329"/>
          </a:xfrm>
          <a:prstGeom prst="rect">
            <a:avLst/>
          </a:prstGeom>
        </p:spPr>
        <p:txBody>
          <a:bodyPr vert="horz" wrap="square" lIns="91440" tIns="45720" rIns="91440" bIns="45720" rtlCol="0" anchor="ctr">
            <a:spAutoFit/>
          </a:bodyPr>
          <a:lstStyle>
            <a:defPPr>
              <a:defRPr lang="en-US"/>
            </a:defPPr>
            <a:lvl1pPr marL="0" indent="0" algn="l" defTabSz="914400" rtl="0" eaLnBrk="1" latinLnBrk="0" hangingPunct="1">
              <a:buNone/>
              <a:defRPr sz="4400" b="1" kern="1200" baseline="0">
                <a:solidFill>
                  <a:schemeClr val="bg1"/>
                </a:solidFill>
                <a:latin typeface="Georgia" charset="0"/>
                <a:ea typeface="Georgia" charset="0"/>
                <a:cs typeface="Georgi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t>The Essentials of Estate Planning</a:t>
            </a:r>
          </a:p>
        </p:txBody>
      </p:sp>
      <p:sp>
        <p:nvSpPr>
          <p:cNvPr id="7" name="Text Placeholder 13">
            <a:extLst>
              <a:ext uri="{FF2B5EF4-FFF2-40B4-BE49-F238E27FC236}">
                <a16:creationId xmlns:a16="http://schemas.microsoft.com/office/drawing/2014/main" id="{BF053570-39F2-F84B-B03F-3604AA04F6A4}"/>
              </a:ext>
            </a:extLst>
          </p:cNvPr>
          <p:cNvSpPr txBox="1">
            <a:spLocks/>
          </p:cNvSpPr>
          <p:nvPr/>
        </p:nvSpPr>
        <p:spPr>
          <a:xfrm>
            <a:off x="378292" y="2442184"/>
            <a:ext cx="4798825" cy="276999"/>
          </a:xfrm>
          <a:prstGeom prst="rect">
            <a:avLst/>
          </a:prstGeom>
        </p:spPr>
        <p:txBody>
          <a:bodyPr vert="horz" wrap="square" lIns="91440" tIns="45720" rIns="91440" bIns="45720" rtlCol="0" anchor="ctr">
            <a:spAutoFit/>
          </a:bodyPr>
          <a:lstStyle>
            <a:defPPr>
              <a:defRPr lang="en-US"/>
            </a:defPPr>
            <a:lvl1pPr marL="0" indent="0" algn="ctr" defTabSz="914400" rtl="0" eaLnBrk="1" latinLnBrk="0" hangingPunct="1">
              <a:buNone/>
              <a:defRPr sz="1200" b="1" kern="1200" baseline="0">
                <a:solidFill>
                  <a:schemeClr val="bg1"/>
                </a:solidFill>
                <a:latin typeface="+mn-lt"/>
                <a:ea typeface="+mn-ea"/>
                <a:cs typeface="+mn-cs"/>
              </a:defRPr>
            </a:lvl1pPr>
            <a:lvl2pPr marL="457200" indent="0" algn="l" defTabSz="914400" rtl="0" eaLnBrk="1" latinLnBrk="0" hangingPunct="1">
              <a:buNone/>
              <a:defRPr sz="1200" b="1" kern="1200">
                <a:solidFill>
                  <a:schemeClr val="bg1"/>
                </a:solidFill>
                <a:latin typeface="+mn-lt"/>
                <a:ea typeface="+mn-ea"/>
                <a:cs typeface="+mn-cs"/>
              </a:defRPr>
            </a:lvl2pPr>
            <a:lvl3pPr marL="914400" indent="0" algn="l" defTabSz="914400" rtl="0" eaLnBrk="1" latinLnBrk="0" hangingPunct="1">
              <a:buNone/>
              <a:defRPr sz="1200" b="1" kern="1200">
                <a:solidFill>
                  <a:schemeClr val="bg1"/>
                </a:solidFill>
                <a:latin typeface="+mn-lt"/>
                <a:ea typeface="+mn-ea"/>
                <a:cs typeface="+mn-cs"/>
              </a:defRPr>
            </a:lvl3pPr>
            <a:lvl4pPr marL="1371600" indent="0" algn="l" defTabSz="914400" rtl="0" eaLnBrk="1" latinLnBrk="0" hangingPunct="1">
              <a:buNone/>
              <a:defRPr sz="1200" b="1" kern="1200">
                <a:solidFill>
                  <a:schemeClr val="bg1"/>
                </a:solidFill>
                <a:latin typeface="+mn-lt"/>
                <a:ea typeface="+mn-ea"/>
                <a:cs typeface="+mn-cs"/>
              </a:defRPr>
            </a:lvl4pPr>
            <a:lvl5pPr marL="1828800" indent="0" algn="l" defTabSz="914400" rtl="0" eaLnBrk="1" latinLnBrk="0" hangingPunct="1">
              <a:buNone/>
              <a:defRPr sz="1200" b="1" kern="1200">
                <a:solidFill>
                  <a:schemeClr val="bg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latin typeface="Arial" panose="020B0604020202020204" pitchFamily="34" charset="0"/>
                <a:cs typeface="Arial" panose="020B0604020202020204" pitchFamily="34" charset="0"/>
              </a:rPr>
              <a:t>DATE OF PRESENTATION</a:t>
            </a:r>
          </a:p>
        </p:txBody>
      </p:sp>
      <p:sp>
        <p:nvSpPr>
          <p:cNvPr id="8" name="Text Placeholder 13">
            <a:extLst>
              <a:ext uri="{FF2B5EF4-FFF2-40B4-BE49-F238E27FC236}">
                <a16:creationId xmlns:a16="http://schemas.microsoft.com/office/drawing/2014/main" id="{AF48BCA8-F746-F34A-AEEC-7474186D49AA}"/>
              </a:ext>
            </a:extLst>
          </p:cNvPr>
          <p:cNvSpPr txBox="1">
            <a:spLocks/>
          </p:cNvSpPr>
          <p:nvPr/>
        </p:nvSpPr>
        <p:spPr>
          <a:xfrm>
            <a:off x="378292" y="5182477"/>
            <a:ext cx="4798825" cy="307777"/>
          </a:xfrm>
          <a:prstGeom prst="rect">
            <a:avLst/>
          </a:prstGeom>
        </p:spPr>
        <p:txBody>
          <a:bodyPr vert="horz" wrap="square" lIns="91440" tIns="45720" rIns="91440" bIns="45720" rtlCol="0" anchor="ctr">
            <a:spAutoFit/>
          </a:bodyPr>
          <a:lstStyle>
            <a:defPPr>
              <a:defRPr lang="en-US"/>
            </a:defPPr>
            <a:lvl1pPr marL="0" indent="0" algn="r" defTabSz="914400" rtl="0" eaLnBrk="1" latinLnBrk="0" hangingPunct="1">
              <a:buNone/>
              <a:defRPr sz="1400" b="1" kern="1200">
                <a:solidFill>
                  <a:schemeClr val="bg1"/>
                </a:solidFill>
                <a:latin typeface="+mn-lt"/>
                <a:ea typeface="+mn-ea"/>
                <a:cs typeface="+mn-cs"/>
              </a:defRPr>
            </a:lvl1pPr>
            <a:lvl2pPr marL="457200" indent="0" algn="l" defTabSz="914400" rtl="0" eaLnBrk="1" latinLnBrk="0" hangingPunct="1">
              <a:buNone/>
              <a:defRPr sz="1200" b="1" kern="1200">
                <a:solidFill>
                  <a:schemeClr val="bg1"/>
                </a:solidFill>
                <a:latin typeface="+mn-lt"/>
                <a:ea typeface="+mn-ea"/>
                <a:cs typeface="+mn-cs"/>
              </a:defRPr>
            </a:lvl2pPr>
            <a:lvl3pPr marL="914400" indent="0" algn="l" defTabSz="914400" rtl="0" eaLnBrk="1" latinLnBrk="0" hangingPunct="1">
              <a:buNone/>
              <a:defRPr sz="1200" b="1" kern="1200">
                <a:solidFill>
                  <a:schemeClr val="bg1"/>
                </a:solidFill>
                <a:latin typeface="+mn-lt"/>
                <a:ea typeface="+mn-ea"/>
                <a:cs typeface="+mn-cs"/>
              </a:defRPr>
            </a:lvl3pPr>
            <a:lvl4pPr marL="1371600" indent="0" algn="l" defTabSz="914400" rtl="0" eaLnBrk="1" latinLnBrk="0" hangingPunct="1">
              <a:buNone/>
              <a:defRPr sz="1200" b="1" kern="1200">
                <a:solidFill>
                  <a:schemeClr val="bg1"/>
                </a:solidFill>
                <a:latin typeface="+mn-lt"/>
                <a:ea typeface="+mn-ea"/>
                <a:cs typeface="+mn-cs"/>
              </a:defRPr>
            </a:lvl4pPr>
            <a:lvl5pPr marL="1828800" indent="0" algn="l" defTabSz="914400" rtl="0" eaLnBrk="1" latinLnBrk="0" hangingPunct="1">
              <a:buNone/>
              <a:defRPr sz="1200" b="1" kern="1200">
                <a:solidFill>
                  <a:schemeClr val="bg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latin typeface="Arial" panose="020B0604020202020204" pitchFamily="34" charset="0"/>
                <a:cs typeface="Arial" panose="020B0604020202020204" pitchFamily="34" charset="0"/>
              </a:rPr>
              <a:t>PRESENTER: YOUR NAME HERE</a:t>
            </a:r>
          </a:p>
        </p:txBody>
      </p:sp>
      <p:sp>
        <p:nvSpPr>
          <p:cNvPr id="9" name="Text Placeholder 13">
            <a:extLst>
              <a:ext uri="{FF2B5EF4-FFF2-40B4-BE49-F238E27FC236}">
                <a16:creationId xmlns:a16="http://schemas.microsoft.com/office/drawing/2014/main" id="{DC9644DF-2EF6-8542-9394-A8056D191E5E}"/>
              </a:ext>
            </a:extLst>
          </p:cNvPr>
          <p:cNvSpPr txBox="1">
            <a:spLocks/>
          </p:cNvSpPr>
          <p:nvPr/>
        </p:nvSpPr>
        <p:spPr>
          <a:xfrm>
            <a:off x="378292" y="5479873"/>
            <a:ext cx="4798825" cy="258532"/>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1200" b="1"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YOUR TITLE HERE | COMPANY NAME HERE</a:t>
            </a:r>
          </a:p>
        </p:txBody>
      </p:sp>
      <p:sp>
        <p:nvSpPr>
          <p:cNvPr id="10" name="Rectangle 9">
            <a:extLst>
              <a:ext uri="{FF2B5EF4-FFF2-40B4-BE49-F238E27FC236}">
                <a16:creationId xmlns:a16="http://schemas.microsoft.com/office/drawing/2014/main" id="{B2AD9B4C-5C82-2047-86C8-3283FF3F3093}"/>
              </a:ext>
            </a:extLst>
          </p:cNvPr>
          <p:cNvSpPr/>
          <p:nvPr/>
        </p:nvSpPr>
        <p:spPr>
          <a:xfrm>
            <a:off x="461819" y="528976"/>
            <a:ext cx="2311106" cy="142594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Company Logo Here</a:t>
            </a:r>
          </a:p>
        </p:txBody>
      </p:sp>
      <p:pic>
        <p:nvPicPr>
          <p:cNvPr id="12" name="Picture 11" descr="A group of people posing for the camera&#10;&#10;Description automatically generated">
            <a:extLst>
              <a:ext uri="{FF2B5EF4-FFF2-40B4-BE49-F238E27FC236}">
                <a16:creationId xmlns:a16="http://schemas.microsoft.com/office/drawing/2014/main" id="{65F98D1A-D416-C74F-97D0-A282F0F7F95D}"/>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5545850" y="0"/>
            <a:ext cx="6646150" cy="6494929"/>
          </a:xfrm>
          <a:prstGeom prst="rect">
            <a:avLst/>
          </a:prstGeom>
        </p:spPr>
      </p:pic>
    </p:spTree>
    <p:extLst>
      <p:ext uri="{BB962C8B-B14F-4D97-AF65-F5344CB8AC3E}">
        <p14:creationId xmlns:p14="http://schemas.microsoft.com/office/powerpoint/2010/main" val="563311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2D1F031F-52DE-4349-B197-3B5D9C5E8F12}"/>
              </a:ext>
            </a:extLst>
          </p:cNvPr>
          <p:cNvSpPr txBox="1">
            <a:spLocks/>
          </p:cNvSpPr>
          <p:nvPr/>
        </p:nvSpPr>
        <p:spPr>
          <a:xfrm>
            <a:off x="285749" y="2370304"/>
            <a:ext cx="4612063" cy="1754326"/>
          </a:xfrm>
          <a:prstGeom prst="rect">
            <a:avLst/>
          </a:prstGeom>
        </p:spPr>
        <p:txBody>
          <a:bodyPr vert="horz" lIns="91440" tIns="45720" rIns="91440" bIns="45720" rtlCol="0" anchor="t" anchorCtr="0">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600" b="1" dirty="0">
                <a:solidFill>
                  <a:srgbClr val="1B449C"/>
                </a:solidFill>
                <a:latin typeface="Georgia" panose="02040502050405020303" pitchFamily="18" charset="0"/>
              </a:rPr>
              <a:t>Review Ownership Structure of Your Assets</a:t>
            </a:r>
          </a:p>
        </p:txBody>
      </p:sp>
      <p:sp>
        <p:nvSpPr>
          <p:cNvPr id="7" name="TextBox 6">
            <a:extLst>
              <a:ext uri="{FF2B5EF4-FFF2-40B4-BE49-F238E27FC236}">
                <a16:creationId xmlns:a16="http://schemas.microsoft.com/office/drawing/2014/main" id="{4B4C6AA8-5EB3-A04D-BFF5-B9CCB2F8C468}"/>
              </a:ext>
            </a:extLst>
          </p:cNvPr>
          <p:cNvSpPr txBox="1"/>
          <p:nvPr/>
        </p:nvSpPr>
        <p:spPr>
          <a:xfrm>
            <a:off x="321625" y="1939417"/>
            <a:ext cx="1069524" cy="430887"/>
          </a:xfrm>
          <a:prstGeom prst="rect">
            <a:avLst/>
          </a:prstGeom>
          <a:noFill/>
        </p:spPr>
        <p:txBody>
          <a:bodyPr wrap="none" rtlCol="0">
            <a:spAutoFit/>
          </a:bodyPr>
          <a:lstStyle/>
          <a:p>
            <a:r>
              <a:rPr lang="en-US" sz="2200" i="1" dirty="0">
                <a:latin typeface="Georgia" panose="02040502050405020303" pitchFamily="18" charset="0"/>
              </a:rPr>
              <a:t>Step 3:</a:t>
            </a:r>
          </a:p>
        </p:txBody>
      </p:sp>
      <p:sp>
        <p:nvSpPr>
          <p:cNvPr id="8" name="Line 248">
            <a:extLst>
              <a:ext uri="{FF2B5EF4-FFF2-40B4-BE49-F238E27FC236}">
                <a16:creationId xmlns:a16="http://schemas.microsoft.com/office/drawing/2014/main" id="{1E49D54C-38CF-DD4F-BE5C-5004957BA01C}"/>
              </a:ext>
            </a:extLst>
          </p:cNvPr>
          <p:cNvSpPr>
            <a:spLocks noChangeShapeType="1"/>
          </p:cNvSpPr>
          <p:nvPr/>
        </p:nvSpPr>
        <p:spPr bwMode="auto">
          <a:xfrm rot="5400000">
            <a:off x="3015858" y="3375598"/>
            <a:ext cx="4211712" cy="0"/>
          </a:xfrm>
          <a:prstGeom prst="line">
            <a:avLst/>
          </a:prstGeom>
          <a:noFill/>
          <a:ln w="25400" cap="sq">
            <a:solidFill>
              <a:srgbClr val="E0DED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 Placeholder 2">
            <a:extLst>
              <a:ext uri="{FF2B5EF4-FFF2-40B4-BE49-F238E27FC236}">
                <a16:creationId xmlns:a16="http://schemas.microsoft.com/office/drawing/2014/main" id="{9D2B2039-0351-2744-B9FA-C697076B7C15}"/>
              </a:ext>
            </a:extLst>
          </p:cNvPr>
          <p:cNvSpPr txBox="1">
            <a:spLocks/>
          </p:cNvSpPr>
          <p:nvPr/>
        </p:nvSpPr>
        <p:spPr>
          <a:xfrm>
            <a:off x="5499977" y="1438971"/>
            <a:ext cx="6406265" cy="4001095"/>
          </a:xfrm>
          <a:prstGeom prst="rect">
            <a:avLst/>
          </a:prstGeom>
        </p:spPr>
        <p:txBody>
          <a:bodyPr vert="horz" wrap="square" lIns="91440" tIns="45720" rIns="91440" bIns="45720" rtlCol="0" anchor="ctr" anchorCtr="0">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l">
              <a:spcAft>
                <a:spcPts val="1200"/>
              </a:spcAft>
              <a:buFont typeface="+mj-lt"/>
              <a:buAutoNum type="arabicPeriod"/>
            </a:pPr>
            <a:r>
              <a:rPr lang="en-US" sz="2200" dirty="0">
                <a:solidFill>
                  <a:schemeClr val="tx1"/>
                </a:solidFill>
                <a:latin typeface="Arial" panose="020B0604020202020204" pitchFamily="34" charset="0"/>
                <a:cs typeface="Arial" panose="020B0604020202020204" pitchFamily="34" charset="0"/>
              </a:rPr>
              <a:t>Probate</a:t>
            </a:r>
          </a:p>
          <a:p>
            <a:pPr marL="982980" lvl="2" indent="-342900">
              <a:spcAft>
                <a:spcPts val="1200"/>
              </a:spcAft>
              <a:buFont typeface="+mj-lt"/>
              <a:buAutoNum type="alphaLcPeriod"/>
            </a:pPr>
            <a:r>
              <a:rPr lang="en-US" dirty="0">
                <a:solidFill>
                  <a:schemeClr val="tx1"/>
                </a:solidFill>
                <a:latin typeface="Arial" panose="020B0604020202020204" pitchFamily="34" charset="0"/>
                <a:cs typeface="Arial" panose="020B0604020202020204" pitchFamily="34" charset="0"/>
              </a:rPr>
              <a:t>Will or state laws of intestacy (without a will)</a:t>
            </a:r>
          </a:p>
          <a:p>
            <a:pPr marL="457200" indent="-457200" algn="l">
              <a:spcAft>
                <a:spcPts val="1200"/>
              </a:spcAft>
              <a:buFont typeface="+mj-lt"/>
              <a:buAutoNum type="arabicPeriod"/>
            </a:pPr>
            <a:r>
              <a:rPr lang="en-US" sz="2200" dirty="0">
                <a:solidFill>
                  <a:schemeClr val="tx1"/>
                </a:solidFill>
                <a:latin typeface="Arial" panose="020B0604020202020204" pitchFamily="34" charset="0"/>
                <a:cs typeface="Arial" panose="020B0604020202020204" pitchFamily="34" charset="0"/>
              </a:rPr>
              <a:t>Asset Ownership</a:t>
            </a:r>
          </a:p>
          <a:p>
            <a:pPr marL="982980" lvl="2" indent="-342900">
              <a:spcAft>
                <a:spcPts val="1200"/>
              </a:spcAft>
              <a:buFont typeface="+mj-lt"/>
              <a:buAutoNum type="alphaLcPeriod"/>
            </a:pPr>
            <a:r>
              <a:rPr lang="en-US" dirty="0">
                <a:solidFill>
                  <a:schemeClr val="tx1"/>
                </a:solidFill>
                <a:latin typeface="Arial" panose="020B0604020202020204" pitchFamily="34" charset="0"/>
                <a:cs typeface="Arial" panose="020B0604020202020204" pitchFamily="34" charset="0"/>
              </a:rPr>
              <a:t>Jointly-held property</a:t>
            </a:r>
          </a:p>
          <a:p>
            <a:pPr marL="982980" lvl="2" indent="-342900">
              <a:spcAft>
                <a:spcPts val="1200"/>
              </a:spcAft>
              <a:buFont typeface="+mj-lt"/>
              <a:buAutoNum type="alphaLcPeriod"/>
            </a:pPr>
            <a:r>
              <a:rPr lang="en-US" dirty="0">
                <a:latin typeface="Arial" panose="020B0604020202020204" pitchFamily="34" charset="0"/>
                <a:cs typeface="Arial" panose="020B0604020202020204" pitchFamily="34" charset="0"/>
              </a:rPr>
              <a:t>Community property</a:t>
            </a:r>
          </a:p>
          <a:p>
            <a:pPr marL="982980" lvl="2" indent="-342900">
              <a:spcAft>
                <a:spcPts val="1200"/>
              </a:spcAft>
              <a:buFont typeface="+mj-lt"/>
              <a:buAutoNum type="alphaLcPeriod"/>
            </a:pPr>
            <a:r>
              <a:rPr lang="en-US" dirty="0">
                <a:solidFill>
                  <a:schemeClr val="tx1"/>
                </a:solidFill>
                <a:latin typeface="Arial" panose="020B0604020202020204" pitchFamily="34" charset="0"/>
                <a:cs typeface="Arial" panose="020B0604020202020204" pitchFamily="34" charset="0"/>
              </a:rPr>
              <a:t>Trust-owned property</a:t>
            </a:r>
          </a:p>
          <a:p>
            <a:pPr marL="457200" indent="-457200" algn="l">
              <a:spcAft>
                <a:spcPts val="1200"/>
              </a:spcAft>
              <a:buFont typeface="+mj-lt"/>
              <a:buAutoNum type="arabicPeriod"/>
            </a:pPr>
            <a:r>
              <a:rPr lang="en-US" sz="2200" dirty="0">
                <a:solidFill>
                  <a:schemeClr val="tx1"/>
                </a:solidFill>
                <a:latin typeface="Arial" panose="020B0604020202020204" pitchFamily="34" charset="0"/>
                <a:cs typeface="Arial" panose="020B0604020202020204" pitchFamily="34" charset="0"/>
              </a:rPr>
              <a:t>By Contract</a:t>
            </a:r>
          </a:p>
          <a:p>
            <a:pPr marL="982980" lvl="2" indent="-342900">
              <a:spcAft>
                <a:spcPts val="1200"/>
              </a:spcAft>
              <a:buFont typeface="+mj-lt"/>
              <a:buAutoNum type="alphaLcPeriod"/>
            </a:pPr>
            <a:r>
              <a:rPr lang="en-US" dirty="0">
                <a:solidFill>
                  <a:schemeClr val="tx1"/>
                </a:solidFill>
                <a:latin typeface="Arial" panose="020B0604020202020204" pitchFamily="34" charset="0"/>
                <a:cs typeface="Arial" panose="020B0604020202020204" pitchFamily="34" charset="0"/>
              </a:rPr>
              <a:t>Beneficiary designation</a:t>
            </a:r>
          </a:p>
          <a:p>
            <a:pPr marL="982980" lvl="2" indent="-342900">
              <a:spcAft>
                <a:spcPts val="1200"/>
              </a:spcAft>
              <a:buFont typeface="+mj-lt"/>
              <a:buAutoNum type="alphaLcPeriod"/>
            </a:pPr>
            <a:r>
              <a:rPr lang="en-US" dirty="0">
                <a:latin typeface="Arial" panose="020B0604020202020204" pitchFamily="34" charset="0"/>
                <a:cs typeface="Arial" panose="020B0604020202020204" pitchFamily="34" charset="0"/>
              </a:rPr>
              <a:t>Payable on death/transfer on death</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9296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table using a computer&#10;&#10;Description automatically generated">
            <a:extLst>
              <a:ext uri="{FF2B5EF4-FFF2-40B4-BE49-F238E27FC236}">
                <a16:creationId xmlns:a16="http://schemas.microsoft.com/office/drawing/2014/main" id="{4E6E374D-1D61-2246-8979-D74650804932}"/>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flipH="1">
            <a:off x="-3" y="0"/>
            <a:ext cx="12192001" cy="6494928"/>
          </a:xfrm>
          <a:prstGeom prst="rect">
            <a:avLst/>
          </a:prstGeom>
        </p:spPr>
      </p:pic>
      <p:sp>
        <p:nvSpPr>
          <p:cNvPr id="5" name="Rectangle 7">
            <a:extLst>
              <a:ext uri="{FF2B5EF4-FFF2-40B4-BE49-F238E27FC236}">
                <a16:creationId xmlns:a16="http://schemas.microsoft.com/office/drawing/2014/main" id="{55785263-D01D-4E4E-AB1B-2C574B820366}"/>
              </a:ext>
            </a:extLst>
          </p:cNvPr>
          <p:cNvSpPr>
            <a:spLocks noChangeArrowheads="1"/>
          </p:cNvSpPr>
          <p:nvPr/>
        </p:nvSpPr>
        <p:spPr bwMode="auto">
          <a:xfrm>
            <a:off x="1" y="2242240"/>
            <a:ext cx="3339547" cy="2672660"/>
          </a:xfrm>
          <a:prstGeom prst="rect">
            <a:avLst/>
          </a:prstGeom>
          <a:solidFill>
            <a:srgbClr val="1B449C">
              <a:alpha val="8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Line 248">
            <a:extLst>
              <a:ext uri="{FF2B5EF4-FFF2-40B4-BE49-F238E27FC236}">
                <a16:creationId xmlns:a16="http://schemas.microsoft.com/office/drawing/2014/main" id="{4D001E2E-D9CE-A747-B4E2-6EBAB1BA69B9}"/>
              </a:ext>
            </a:extLst>
          </p:cNvPr>
          <p:cNvSpPr>
            <a:spLocks noChangeShapeType="1"/>
          </p:cNvSpPr>
          <p:nvPr/>
        </p:nvSpPr>
        <p:spPr bwMode="auto">
          <a:xfrm>
            <a:off x="389964" y="2673191"/>
            <a:ext cx="4383742" cy="0"/>
          </a:xfrm>
          <a:prstGeom prst="line">
            <a:avLst/>
          </a:prstGeom>
          <a:noFill/>
          <a:ln w="38100" cap="sq">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 Placeholder 13">
            <a:extLst>
              <a:ext uri="{FF2B5EF4-FFF2-40B4-BE49-F238E27FC236}">
                <a16:creationId xmlns:a16="http://schemas.microsoft.com/office/drawing/2014/main" id="{9D9DCF91-A137-314A-886B-D96ADC350AD8}"/>
              </a:ext>
            </a:extLst>
          </p:cNvPr>
          <p:cNvSpPr txBox="1">
            <a:spLocks/>
          </p:cNvSpPr>
          <p:nvPr/>
        </p:nvSpPr>
        <p:spPr>
          <a:xfrm>
            <a:off x="378292" y="2904434"/>
            <a:ext cx="5570563" cy="1477328"/>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5600" b="1"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Arial" panose="020B0604020202020204" pitchFamily="34" charset="0"/>
                <a:cs typeface="Arial" panose="020B0604020202020204" pitchFamily="34" charset="0"/>
              </a:rPr>
              <a:t>Methods of Estate Transfer</a:t>
            </a:r>
          </a:p>
        </p:txBody>
      </p:sp>
    </p:spTree>
    <p:extLst>
      <p:ext uri="{BB962C8B-B14F-4D97-AF65-F5344CB8AC3E}">
        <p14:creationId xmlns:p14="http://schemas.microsoft.com/office/powerpoint/2010/main" val="3708173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2D1F031F-52DE-4349-B197-3B5D9C5E8F12}"/>
              </a:ext>
            </a:extLst>
          </p:cNvPr>
          <p:cNvSpPr txBox="1">
            <a:spLocks/>
          </p:cNvSpPr>
          <p:nvPr/>
        </p:nvSpPr>
        <p:spPr>
          <a:xfrm>
            <a:off x="285749" y="2793178"/>
            <a:ext cx="4457701" cy="646331"/>
          </a:xfrm>
          <a:prstGeom prst="rect">
            <a:avLst/>
          </a:prstGeom>
        </p:spPr>
        <p:txBody>
          <a:bodyPr vert="horz" lIns="91440" tIns="45720" rIns="91440" bIns="45720" rtlCol="0" anchor="t" anchorCtr="0">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600" b="1" dirty="0">
                <a:solidFill>
                  <a:srgbClr val="1B449C"/>
                </a:solidFill>
                <a:latin typeface="Georgia" panose="02040502050405020303" pitchFamily="18" charset="0"/>
              </a:rPr>
              <a:t>#1 – Probate</a:t>
            </a:r>
          </a:p>
        </p:txBody>
      </p:sp>
      <p:sp>
        <p:nvSpPr>
          <p:cNvPr id="8" name="Line 248">
            <a:extLst>
              <a:ext uri="{FF2B5EF4-FFF2-40B4-BE49-F238E27FC236}">
                <a16:creationId xmlns:a16="http://schemas.microsoft.com/office/drawing/2014/main" id="{1E49D54C-38CF-DD4F-BE5C-5004957BA01C}"/>
              </a:ext>
            </a:extLst>
          </p:cNvPr>
          <p:cNvSpPr>
            <a:spLocks noChangeShapeType="1"/>
          </p:cNvSpPr>
          <p:nvPr/>
        </p:nvSpPr>
        <p:spPr bwMode="auto">
          <a:xfrm rot="5400000">
            <a:off x="3015858" y="3375598"/>
            <a:ext cx="4211712" cy="0"/>
          </a:xfrm>
          <a:prstGeom prst="line">
            <a:avLst/>
          </a:prstGeom>
          <a:noFill/>
          <a:ln w="25400" cap="sq">
            <a:solidFill>
              <a:srgbClr val="E0DED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 Placeholder 2">
            <a:extLst>
              <a:ext uri="{FF2B5EF4-FFF2-40B4-BE49-F238E27FC236}">
                <a16:creationId xmlns:a16="http://schemas.microsoft.com/office/drawing/2014/main" id="{9D2B2039-0351-2744-B9FA-C697076B7C15}"/>
              </a:ext>
            </a:extLst>
          </p:cNvPr>
          <p:cNvSpPr txBox="1">
            <a:spLocks/>
          </p:cNvSpPr>
          <p:nvPr/>
        </p:nvSpPr>
        <p:spPr>
          <a:xfrm>
            <a:off x="5499977" y="977301"/>
            <a:ext cx="6406265" cy="4924425"/>
          </a:xfrm>
          <a:prstGeom prst="rect">
            <a:avLst/>
          </a:prstGeom>
        </p:spPr>
        <p:txBody>
          <a:bodyPr vert="horz" wrap="square" lIns="91440" tIns="45720" rIns="91440" bIns="45720" rtlCol="0" anchor="ctr" anchorCtr="0">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1200"/>
              </a:spcAft>
            </a:pPr>
            <a:r>
              <a:rPr lang="en-US" sz="2200" dirty="0">
                <a:solidFill>
                  <a:schemeClr val="tx1"/>
                </a:solidFill>
                <a:latin typeface="Arial" panose="020B0604020202020204" pitchFamily="34" charset="0"/>
                <a:cs typeface="Arial" panose="020B0604020202020204" pitchFamily="34" charset="0"/>
              </a:rPr>
              <a:t>What is probate? The process of proving a last will and testament, distributing the deceased’s property or the process an estate must go through if there is no will (state law will dictate distribution)</a:t>
            </a:r>
          </a:p>
          <a:p>
            <a:pPr algn="l">
              <a:spcAft>
                <a:spcPts val="1200"/>
              </a:spcAft>
            </a:pPr>
            <a:r>
              <a:rPr lang="en-US" sz="2200" dirty="0">
                <a:solidFill>
                  <a:schemeClr val="tx1"/>
                </a:solidFill>
                <a:latin typeface="Arial" panose="020B0604020202020204" pitchFamily="34" charset="0"/>
                <a:cs typeface="Arial" panose="020B0604020202020204" pitchFamily="34" charset="0"/>
              </a:rPr>
              <a:t>Dying without a will – intestate</a:t>
            </a:r>
          </a:p>
          <a:p>
            <a:pPr algn="l">
              <a:spcAft>
                <a:spcPts val="1200"/>
              </a:spcAft>
            </a:pPr>
            <a:endParaRPr lang="en-US" sz="2200" dirty="0">
              <a:solidFill>
                <a:schemeClr val="tx1"/>
              </a:solidFill>
              <a:latin typeface="Arial" panose="020B0604020202020204" pitchFamily="34" charset="0"/>
              <a:cs typeface="Arial" panose="020B0604020202020204" pitchFamily="34" charset="0"/>
            </a:endParaRPr>
          </a:p>
          <a:p>
            <a:pPr algn="l">
              <a:spcAft>
                <a:spcPts val="1200"/>
              </a:spcAft>
            </a:pPr>
            <a:r>
              <a:rPr lang="en-US" sz="2200" b="1" dirty="0">
                <a:solidFill>
                  <a:schemeClr val="tx1"/>
                </a:solidFill>
                <a:latin typeface="Arial" panose="020B0604020202020204" pitchFamily="34" charset="0"/>
                <a:cs typeface="Arial" panose="020B0604020202020204" pitchFamily="34" charset="0"/>
              </a:rPr>
              <a:t>Examples of probate assets:</a:t>
            </a:r>
          </a:p>
          <a:p>
            <a:pPr marL="525780" lvl="1" indent="-342900">
              <a:spcAft>
                <a:spcPts val="1200"/>
              </a:spcAf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Property owned solely in the name of the deceased</a:t>
            </a:r>
          </a:p>
          <a:p>
            <a:pPr marL="525780" lvl="1" indent="-34290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A share of property owned as tenants in common</a:t>
            </a:r>
          </a:p>
          <a:p>
            <a:pPr marL="525780" lvl="1" indent="-34290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Other property, by default, if no valid beneficiary on file at time of death</a:t>
            </a:r>
          </a:p>
          <a:p>
            <a:pPr marL="525780" lvl="1" indent="-34290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Matter of public record</a:t>
            </a:r>
          </a:p>
        </p:txBody>
      </p:sp>
    </p:spTree>
    <p:extLst>
      <p:ext uri="{BB962C8B-B14F-4D97-AF65-F5344CB8AC3E}">
        <p14:creationId xmlns:p14="http://schemas.microsoft.com/office/powerpoint/2010/main" val="428057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2D1F031F-52DE-4349-B197-3B5D9C5E8F12}"/>
              </a:ext>
            </a:extLst>
          </p:cNvPr>
          <p:cNvSpPr txBox="1">
            <a:spLocks/>
          </p:cNvSpPr>
          <p:nvPr/>
        </p:nvSpPr>
        <p:spPr>
          <a:xfrm>
            <a:off x="285749" y="2793178"/>
            <a:ext cx="4457701" cy="1200329"/>
          </a:xfrm>
          <a:prstGeom prst="rect">
            <a:avLst/>
          </a:prstGeom>
        </p:spPr>
        <p:txBody>
          <a:bodyPr vert="horz" lIns="91440" tIns="45720" rIns="91440" bIns="45720" rtlCol="0" anchor="t" anchorCtr="0">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600" b="1" dirty="0">
                <a:solidFill>
                  <a:srgbClr val="1B449C"/>
                </a:solidFill>
                <a:latin typeface="Georgia" panose="02040502050405020303" pitchFamily="18" charset="0"/>
              </a:rPr>
              <a:t>#2 – Asset Ownership</a:t>
            </a:r>
          </a:p>
        </p:txBody>
      </p:sp>
      <p:sp>
        <p:nvSpPr>
          <p:cNvPr id="8" name="Line 248">
            <a:extLst>
              <a:ext uri="{FF2B5EF4-FFF2-40B4-BE49-F238E27FC236}">
                <a16:creationId xmlns:a16="http://schemas.microsoft.com/office/drawing/2014/main" id="{1E49D54C-38CF-DD4F-BE5C-5004957BA01C}"/>
              </a:ext>
            </a:extLst>
          </p:cNvPr>
          <p:cNvSpPr>
            <a:spLocks noChangeShapeType="1"/>
          </p:cNvSpPr>
          <p:nvPr/>
        </p:nvSpPr>
        <p:spPr bwMode="auto">
          <a:xfrm rot="5400000">
            <a:off x="3015858" y="3375598"/>
            <a:ext cx="4211712" cy="0"/>
          </a:xfrm>
          <a:prstGeom prst="line">
            <a:avLst/>
          </a:prstGeom>
          <a:noFill/>
          <a:ln w="25400" cap="sq">
            <a:solidFill>
              <a:srgbClr val="E0DED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 Placeholder 2">
            <a:extLst>
              <a:ext uri="{FF2B5EF4-FFF2-40B4-BE49-F238E27FC236}">
                <a16:creationId xmlns:a16="http://schemas.microsoft.com/office/drawing/2014/main" id="{9D2B2039-0351-2744-B9FA-C697076B7C15}"/>
              </a:ext>
            </a:extLst>
          </p:cNvPr>
          <p:cNvSpPr txBox="1">
            <a:spLocks/>
          </p:cNvSpPr>
          <p:nvPr/>
        </p:nvSpPr>
        <p:spPr>
          <a:xfrm>
            <a:off x="5499977" y="838801"/>
            <a:ext cx="6406265" cy="5201424"/>
          </a:xfrm>
          <a:prstGeom prst="rect">
            <a:avLst/>
          </a:prstGeom>
        </p:spPr>
        <p:txBody>
          <a:bodyPr vert="horz" wrap="square" lIns="91440" tIns="45720" rIns="91440" bIns="45720" rtlCol="0" anchor="ctr" anchorCtr="0">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1200"/>
              </a:spcAft>
            </a:pPr>
            <a:r>
              <a:rPr lang="en-US" sz="2200" dirty="0">
                <a:solidFill>
                  <a:schemeClr val="tx1"/>
                </a:solidFill>
                <a:latin typeface="Arial" panose="020B0604020202020204" pitchFamily="34" charset="0"/>
                <a:cs typeface="Arial" panose="020B0604020202020204" pitchFamily="34" charset="0"/>
              </a:rPr>
              <a:t>Jointly-owned property</a:t>
            </a:r>
          </a:p>
          <a:p>
            <a:pPr marL="525780" lvl="1"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Joint tenancy with rights of survivorship – pass to the surviving owner</a:t>
            </a:r>
          </a:p>
          <a:p>
            <a:pPr marL="982980" lvl="2" indent="-34290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Examples: brokerage account, real property</a:t>
            </a:r>
          </a:p>
          <a:p>
            <a:pPr algn="l">
              <a:spcAft>
                <a:spcPts val="1200"/>
              </a:spcAft>
            </a:pPr>
            <a:r>
              <a:rPr lang="en-US" sz="2200" dirty="0">
                <a:solidFill>
                  <a:schemeClr val="tx1"/>
                </a:solidFill>
                <a:latin typeface="Arial" panose="020B0604020202020204" pitchFamily="34" charset="0"/>
                <a:cs typeface="Arial" panose="020B0604020202020204" pitchFamily="34" charset="0"/>
              </a:rPr>
              <a:t>Community property</a:t>
            </a:r>
          </a:p>
          <a:p>
            <a:pPr marL="525780" lvl="1"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Passes to the surviving spouse automatically at death</a:t>
            </a:r>
          </a:p>
          <a:p>
            <a:pPr marL="982980" lvl="2" indent="-34290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Examples: wages earned, personal effects, home</a:t>
            </a:r>
          </a:p>
          <a:p>
            <a:pPr algn="l">
              <a:spcAft>
                <a:spcPts val="1200"/>
              </a:spcAft>
            </a:pPr>
            <a:r>
              <a:rPr lang="en-US" sz="2200" dirty="0">
                <a:solidFill>
                  <a:schemeClr val="tx1"/>
                </a:solidFill>
                <a:latin typeface="Arial" panose="020B0604020202020204" pitchFamily="34" charset="0"/>
                <a:cs typeface="Arial" panose="020B0604020202020204" pitchFamily="34" charset="0"/>
              </a:rPr>
              <a:t>Trusts</a:t>
            </a:r>
          </a:p>
          <a:p>
            <a:pPr marL="525780" lvl="1"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Living Trust</a:t>
            </a:r>
          </a:p>
          <a:p>
            <a:pPr marL="525780" lvl="1"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Testamentary Trust</a:t>
            </a:r>
          </a:p>
          <a:p>
            <a:pPr marL="525780" lvl="1"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Irrevocable Trust</a:t>
            </a:r>
          </a:p>
        </p:txBody>
      </p:sp>
    </p:spTree>
    <p:extLst>
      <p:ext uri="{BB962C8B-B14F-4D97-AF65-F5344CB8AC3E}">
        <p14:creationId xmlns:p14="http://schemas.microsoft.com/office/powerpoint/2010/main" val="501367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EFD89397-0E4B-4047-854B-CF3195754147}"/>
              </a:ext>
            </a:extLst>
          </p:cNvPr>
          <p:cNvSpPr txBox="1">
            <a:spLocks/>
          </p:cNvSpPr>
          <p:nvPr/>
        </p:nvSpPr>
        <p:spPr>
          <a:xfrm>
            <a:off x="6372225" y="222506"/>
            <a:ext cx="5581650" cy="507831"/>
          </a:xfrm>
          <a:prstGeom prst="rect">
            <a:avLst/>
          </a:prstGeom>
        </p:spPr>
        <p:txBody>
          <a:bodyPr vert="horz" lIns="91440" tIns="45720" rIns="91440" bIns="45720" rtlCol="0" anchor="t" anchorCtr="0">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700" b="1" dirty="0">
                <a:solidFill>
                  <a:srgbClr val="1B449C"/>
                </a:solidFill>
                <a:latin typeface="Georgia" panose="02040502050405020303" pitchFamily="18" charset="0"/>
              </a:rPr>
              <a:t>Benefits of a Trust</a:t>
            </a:r>
          </a:p>
        </p:txBody>
      </p:sp>
      <p:sp>
        <p:nvSpPr>
          <p:cNvPr id="6" name="Text Placeholder 2">
            <a:extLst>
              <a:ext uri="{FF2B5EF4-FFF2-40B4-BE49-F238E27FC236}">
                <a16:creationId xmlns:a16="http://schemas.microsoft.com/office/drawing/2014/main" id="{368FBFF6-0846-1942-BC13-E44FC9597ABA}"/>
              </a:ext>
            </a:extLst>
          </p:cNvPr>
          <p:cNvSpPr txBox="1">
            <a:spLocks/>
          </p:cNvSpPr>
          <p:nvPr/>
        </p:nvSpPr>
        <p:spPr>
          <a:xfrm>
            <a:off x="6372225" y="843677"/>
            <a:ext cx="5367830" cy="3631763"/>
          </a:xfrm>
          <a:prstGeom prst="rect">
            <a:avLst/>
          </a:prstGeom>
        </p:spPr>
        <p:txBody>
          <a:bodyPr vert="horz" wrap="square" lIns="91440" tIns="45720" rIns="91440" bIns="45720" rtlCol="0" anchor="t" anchorCtr="0">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spcAft>
                <a:spcPts val="1200"/>
              </a:spcAft>
              <a:buFont typeface="Wingdings" pitchFamily="2" charset="2"/>
              <a:buChar char="ü"/>
            </a:pPr>
            <a:r>
              <a:rPr lang="en-US" sz="2000" dirty="0">
                <a:solidFill>
                  <a:schemeClr val="tx1"/>
                </a:solidFill>
                <a:latin typeface="Arial" panose="020B0604020202020204" pitchFamily="34" charset="0"/>
                <a:cs typeface="Arial" panose="020B0604020202020204" pitchFamily="34" charset="0"/>
              </a:rPr>
              <a:t>Maintains privacy—doesn’t have to be filed in probate (in most cases)</a:t>
            </a:r>
          </a:p>
          <a:p>
            <a:pPr marL="342900" indent="-342900" algn="l">
              <a:spcAft>
                <a:spcPts val="1200"/>
              </a:spcAft>
              <a:buFont typeface="Wingdings" pitchFamily="2" charset="2"/>
              <a:buChar char="ü"/>
            </a:pPr>
            <a:r>
              <a:rPr lang="en-US" sz="2000" dirty="0">
                <a:solidFill>
                  <a:schemeClr val="tx1"/>
                </a:solidFill>
                <a:latin typeface="Arial" panose="020B0604020202020204" pitchFamily="34" charset="0"/>
                <a:cs typeface="Arial" panose="020B0604020202020204" pitchFamily="34" charset="0"/>
              </a:rPr>
              <a:t>Allows for control of asset disbursement after death</a:t>
            </a:r>
          </a:p>
          <a:p>
            <a:pPr marL="342900" indent="-342900" algn="l">
              <a:spcAft>
                <a:spcPts val="1200"/>
              </a:spcAft>
              <a:buFont typeface="Wingdings" pitchFamily="2" charset="2"/>
              <a:buChar char="ü"/>
            </a:pPr>
            <a:r>
              <a:rPr lang="en-US" sz="2000" dirty="0">
                <a:solidFill>
                  <a:schemeClr val="tx1"/>
                </a:solidFill>
                <a:latin typeface="Arial" panose="020B0604020202020204" pitchFamily="34" charset="0"/>
                <a:cs typeface="Arial" panose="020B0604020202020204" pitchFamily="34" charset="0"/>
              </a:rPr>
              <a:t>May protect a spendthrift beneficiary from immediate access to trust assets</a:t>
            </a:r>
          </a:p>
          <a:p>
            <a:pPr marL="342900" indent="-342900" algn="l">
              <a:spcAft>
                <a:spcPts val="1200"/>
              </a:spcAft>
              <a:buFont typeface="Wingdings" pitchFamily="2" charset="2"/>
              <a:buChar char="ü"/>
            </a:pPr>
            <a:r>
              <a:rPr lang="en-US" sz="2000" dirty="0">
                <a:solidFill>
                  <a:schemeClr val="tx1"/>
                </a:solidFill>
                <a:latin typeface="Arial" panose="020B0604020202020204" pitchFamily="34" charset="0"/>
                <a:cs typeface="Arial" panose="020B0604020202020204" pitchFamily="34" charset="0"/>
              </a:rPr>
              <a:t>Tax planning</a:t>
            </a:r>
          </a:p>
          <a:p>
            <a:pPr marL="342900" indent="-342900" algn="l">
              <a:spcAft>
                <a:spcPts val="1200"/>
              </a:spcAft>
              <a:buFont typeface="Wingdings" pitchFamily="2" charset="2"/>
              <a:buChar char="ü"/>
            </a:pPr>
            <a:r>
              <a:rPr lang="en-US" sz="2000" dirty="0">
                <a:solidFill>
                  <a:schemeClr val="tx1"/>
                </a:solidFill>
                <a:latin typeface="Arial" panose="020B0604020202020204" pitchFamily="34" charset="0"/>
                <a:cs typeface="Arial" panose="020B0604020202020204" pitchFamily="34" charset="0"/>
              </a:rPr>
              <a:t>Charitable planning</a:t>
            </a:r>
          </a:p>
          <a:p>
            <a:pPr marL="342900" indent="-342900" algn="l">
              <a:spcAft>
                <a:spcPts val="1200"/>
              </a:spcAft>
              <a:buFont typeface="Wingdings" pitchFamily="2" charset="2"/>
              <a:buChar char="ü"/>
            </a:pPr>
            <a:r>
              <a:rPr lang="en-US" sz="2000" dirty="0">
                <a:solidFill>
                  <a:schemeClr val="tx1"/>
                </a:solidFill>
                <a:latin typeface="Arial" panose="020B0604020202020204" pitchFamily="34" charset="0"/>
                <a:cs typeface="Arial" panose="020B0604020202020204" pitchFamily="34" charset="0"/>
              </a:rPr>
              <a:t>May transfer assets out of an estate</a:t>
            </a:r>
          </a:p>
        </p:txBody>
      </p:sp>
      <p:pic>
        <p:nvPicPr>
          <p:cNvPr id="7" name="Picture 6" descr="A person sitting in a chair using a computer&#10;&#10;Description automatically generated">
            <a:extLst>
              <a:ext uri="{FF2B5EF4-FFF2-40B4-BE49-F238E27FC236}">
                <a16:creationId xmlns:a16="http://schemas.microsoft.com/office/drawing/2014/main" id="{01D6A449-B0D9-364B-9CEB-2C14A87ECC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111431" cy="6494929"/>
          </a:xfrm>
          <a:prstGeom prst="rect">
            <a:avLst/>
          </a:prstGeom>
        </p:spPr>
      </p:pic>
    </p:spTree>
    <p:extLst>
      <p:ext uri="{BB962C8B-B14F-4D97-AF65-F5344CB8AC3E}">
        <p14:creationId xmlns:p14="http://schemas.microsoft.com/office/powerpoint/2010/main" val="2309216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2D1F031F-52DE-4349-B197-3B5D9C5E8F12}"/>
              </a:ext>
            </a:extLst>
          </p:cNvPr>
          <p:cNvSpPr txBox="1">
            <a:spLocks/>
          </p:cNvSpPr>
          <p:nvPr/>
        </p:nvSpPr>
        <p:spPr>
          <a:xfrm>
            <a:off x="285749" y="2775433"/>
            <a:ext cx="4457701" cy="1200329"/>
          </a:xfrm>
          <a:prstGeom prst="rect">
            <a:avLst/>
          </a:prstGeom>
        </p:spPr>
        <p:txBody>
          <a:bodyPr vert="horz" lIns="91440" tIns="45720" rIns="91440" bIns="45720" rtlCol="0" anchor="t" anchorCtr="0">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600" b="1" dirty="0">
                <a:solidFill>
                  <a:srgbClr val="1B449C"/>
                </a:solidFill>
                <a:latin typeface="Georgia" panose="02040502050405020303" pitchFamily="18" charset="0"/>
              </a:rPr>
              <a:t>Methods of</a:t>
            </a:r>
            <a:br>
              <a:rPr lang="en-US" sz="3600" b="1" dirty="0">
                <a:solidFill>
                  <a:srgbClr val="1B449C"/>
                </a:solidFill>
                <a:latin typeface="Georgia" panose="02040502050405020303" pitchFamily="18" charset="0"/>
              </a:rPr>
            </a:br>
            <a:r>
              <a:rPr lang="en-US" sz="3600" b="1" dirty="0">
                <a:solidFill>
                  <a:srgbClr val="1B449C"/>
                </a:solidFill>
                <a:latin typeface="Georgia" panose="02040502050405020303" pitchFamily="18" charset="0"/>
              </a:rPr>
              <a:t>Estate Transfer</a:t>
            </a:r>
          </a:p>
        </p:txBody>
      </p:sp>
      <p:sp>
        <p:nvSpPr>
          <p:cNvPr id="8" name="Line 248">
            <a:extLst>
              <a:ext uri="{FF2B5EF4-FFF2-40B4-BE49-F238E27FC236}">
                <a16:creationId xmlns:a16="http://schemas.microsoft.com/office/drawing/2014/main" id="{1E49D54C-38CF-DD4F-BE5C-5004957BA01C}"/>
              </a:ext>
            </a:extLst>
          </p:cNvPr>
          <p:cNvSpPr>
            <a:spLocks noChangeShapeType="1"/>
          </p:cNvSpPr>
          <p:nvPr/>
        </p:nvSpPr>
        <p:spPr bwMode="auto">
          <a:xfrm rot="5400000">
            <a:off x="3015858" y="3375598"/>
            <a:ext cx="4211712" cy="0"/>
          </a:xfrm>
          <a:prstGeom prst="line">
            <a:avLst/>
          </a:prstGeom>
          <a:noFill/>
          <a:ln w="25400" cap="sq">
            <a:solidFill>
              <a:srgbClr val="E0DED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 Placeholder 2">
            <a:extLst>
              <a:ext uri="{FF2B5EF4-FFF2-40B4-BE49-F238E27FC236}">
                <a16:creationId xmlns:a16="http://schemas.microsoft.com/office/drawing/2014/main" id="{9D2B2039-0351-2744-B9FA-C697076B7C15}"/>
              </a:ext>
            </a:extLst>
          </p:cNvPr>
          <p:cNvSpPr txBox="1">
            <a:spLocks/>
          </p:cNvSpPr>
          <p:nvPr/>
        </p:nvSpPr>
        <p:spPr>
          <a:xfrm>
            <a:off x="5499977" y="2300745"/>
            <a:ext cx="6406265" cy="2277547"/>
          </a:xfrm>
          <a:prstGeom prst="rect">
            <a:avLst/>
          </a:prstGeom>
        </p:spPr>
        <p:txBody>
          <a:bodyPr vert="horz" wrap="square" lIns="91440" tIns="45720" rIns="91440" bIns="45720" rtlCol="0" anchor="ctr" anchorCtr="0">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1200"/>
              </a:spcAft>
            </a:pPr>
            <a:r>
              <a:rPr lang="en-US" sz="2200" dirty="0">
                <a:solidFill>
                  <a:schemeClr val="tx1"/>
                </a:solidFill>
                <a:latin typeface="Arial" panose="020B0604020202020204" pitchFamily="34" charset="0"/>
                <a:cs typeface="Arial" panose="020B0604020202020204" pitchFamily="34" charset="0"/>
              </a:rPr>
              <a:t>By Contract:</a:t>
            </a:r>
          </a:p>
          <a:p>
            <a:pPr marL="525780" lvl="1"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IRA, 401(k) plan, or pension plan</a:t>
            </a:r>
          </a:p>
          <a:p>
            <a:pPr marL="525780" lvl="1"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Life insurance</a:t>
            </a:r>
          </a:p>
          <a:p>
            <a:pPr marL="525780" lvl="1"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Payable on death bank account or savings bonds</a:t>
            </a:r>
          </a:p>
          <a:p>
            <a:pPr marL="525780" lvl="1"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Securities registered in transfer on death form</a:t>
            </a:r>
          </a:p>
        </p:txBody>
      </p:sp>
    </p:spTree>
    <p:extLst>
      <p:ext uri="{BB962C8B-B14F-4D97-AF65-F5344CB8AC3E}">
        <p14:creationId xmlns:p14="http://schemas.microsoft.com/office/powerpoint/2010/main" val="1257419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2D1F031F-52DE-4349-B197-3B5D9C5E8F12}"/>
              </a:ext>
            </a:extLst>
          </p:cNvPr>
          <p:cNvSpPr txBox="1">
            <a:spLocks/>
          </p:cNvSpPr>
          <p:nvPr/>
        </p:nvSpPr>
        <p:spPr>
          <a:xfrm>
            <a:off x="285749" y="2221436"/>
            <a:ext cx="4457701" cy="2308324"/>
          </a:xfrm>
          <a:prstGeom prst="rect">
            <a:avLst/>
          </a:prstGeom>
        </p:spPr>
        <p:txBody>
          <a:bodyPr vert="horz" lIns="91440" tIns="45720" rIns="91440" bIns="45720" rtlCol="0" anchor="t" anchorCtr="0">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600" b="1" dirty="0">
                <a:solidFill>
                  <a:srgbClr val="1B449C"/>
                </a:solidFill>
                <a:latin typeface="Georgia" panose="02040502050405020303" pitchFamily="18" charset="0"/>
              </a:rPr>
              <a:t>Beware of</a:t>
            </a:r>
            <a:br>
              <a:rPr lang="en-US" sz="3600" b="1" dirty="0">
                <a:solidFill>
                  <a:srgbClr val="1B449C"/>
                </a:solidFill>
                <a:latin typeface="Georgia" panose="02040502050405020303" pitchFamily="18" charset="0"/>
              </a:rPr>
            </a:br>
            <a:r>
              <a:rPr lang="en-US" sz="3600" b="1" dirty="0">
                <a:solidFill>
                  <a:srgbClr val="1B449C"/>
                </a:solidFill>
                <a:latin typeface="Georgia" panose="02040502050405020303" pitchFamily="18" charset="0"/>
              </a:rPr>
              <a:t>These Common Beneficiary Mistakes</a:t>
            </a:r>
          </a:p>
        </p:txBody>
      </p:sp>
      <p:sp>
        <p:nvSpPr>
          <p:cNvPr id="8" name="Line 248">
            <a:extLst>
              <a:ext uri="{FF2B5EF4-FFF2-40B4-BE49-F238E27FC236}">
                <a16:creationId xmlns:a16="http://schemas.microsoft.com/office/drawing/2014/main" id="{1E49D54C-38CF-DD4F-BE5C-5004957BA01C}"/>
              </a:ext>
            </a:extLst>
          </p:cNvPr>
          <p:cNvSpPr>
            <a:spLocks noChangeShapeType="1"/>
          </p:cNvSpPr>
          <p:nvPr/>
        </p:nvSpPr>
        <p:spPr bwMode="auto">
          <a:xfrm rot="5400000">
            <a:off x="3015858" y="3375598"/>
            <a:ext cx="4211712" cy="0"/>
          </a:xfrm>
          <a:prstGeom prst="line">
            <a:avLst/>
          </a:prstGeom>
          <a:noFill/>
          <a:ln w="25400" cap="sq">
            <a:solidFill>
              <a:srgbClr val="E0DED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 Placeholder 2">
            <a:extLst>
              <a:ext uri="{FF2B5EF4-FFF2-40B4-BE49-F238E27FC236}">
                <a16:creationId xmlns:a16="http://schemas.microsoft.com/office/drawing/2014/main" id="{9D2B2039-0351-2744-B9FA-C697076B7C15}"/>
              </a:ext>
            </a:extLst>
          </p:cNvPr>
          <p:cNvSpPr txBox="1">
            <a:spLocks/>
          </p:cNvSpPr>
          <p:nvPr/>
        </p:nvSpPr>
        <p:spPr>
          <a:xfrm>
            <a:off x="5499977" y="700311"/>
            <a:ext cx="6406265" cy="5478423"/>
          </a:xfrm>
          <a:prstGeom prst="rect">
            <a:avLst/>
          </a:prstGeom>
        </p:spPr>
        <p:txBody>
          <a:bodyPr vert="horz" wrap="square" lIns="91440" tIns="45720" rIns="91440" bIns="45720" rtlCol="0" anchor="ctr" anchorCtr="0">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25780" lvl="1"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Failing to revise a designation after a</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life-changing event</a:t>
            </a:r>
          </a:p>
          <a:p>
            <a:pPr marL="525780" lvl="1"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Naming a minor as a beneficiary</a:t>
            </a:r>
          </a:p>
          <a:p>
            <a:pPr marL="525780" lvl="1"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Failing to name a contingent beneficiary</a:t>
            </a:r>
          </a:p>
          <a:p>
            <a:pPr marL="525780" lvl="1"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Not considering the impact of income taxes on your loved ones</a:t>
            </a:r>
          </a:p>
          <a:p>
            <a:pPr marL="525780" lvl="1"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Unintentionally disinherited a loved one</a:t>
            </a:r>
          </a:p>
          <a:p>
            <a:pPr marL="525780" lvl="1"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Forcing an asset to go through probate by naming/defaulting to the estate</a:t>
            </a:r>
          </a:p>
          <a:p>
            <a:pPr marL="982980" lvl="2" indent="-34290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Delay to intended heirs</a:t>
            </a:r>
          </a:p>
          <a:p>
            <a:pPr marL="982980" lvl="2" indent="-34290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Administrative expenses</a:t>
            </a:r>
          </a:p>
          <a:p>
            <a:pPr marL="982980" lvl="2" indent="-34290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Access to creditors</a:t>
            </a:r>
          </a:p>
          <a:p>
            <a:pPr marL="982980" lvl="2" indent="-34290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Disinheritance</a:t>
            </a:r>
          </a:p>
        </p:txBody>
      </p:sp>
    </p:spTree>
    <p:extLst>
      <p:ext uri="{BB962C8B-B14F-4D97-AF65-F5344CB8AC3E}">
        <p14:creationId xmlns:p14="http://schemas.microsoft.com/office/powerpoint/2010/main" val="2630056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2D1F031F-52DE-4349-B197-3B5D9C5E8F12}"/>
              </a:ext>
            </a:extLst>
          </p:cNvPr>
          <p:cNvSpPr txBox="1">
            <a:spLocks/>
          </p:cNvSpPr>
          <p:nvPr/>
        </p:nvSpPr>
        <p:spPr>
          <a:xfrm>
            <a:off x="285749" y="2498435"/>
            <a:ext cx="4457701" cy="1754326"/>
          </a:xfrm>
          <a:prstGeom prst="rect">
            <a:avLst/>
          </a:prstGeom>
        </p:spPr>
        <p:txBody>
          <a:bodyPr vert="horz" lIns="91440" tIns="45720" rIns="91440" bIns="45720" rtlCol="0" anchor="t" anchorCtr="0">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600" b="1" dirty="0">
                <a:solidFill>
                  <a:srgbClr val="1B449C"/>
                </a:solidFill>
                <a:latin typeface="Georgia" panose="02040502050405020303" pitchFamily="18" charset="0"/>
              </a:rPr>
              <a:t>The Importance of Naming Beneficiaries</a:t>
            </a:r>
          </a:p>
        </p:txBody>
      </p:sp>
      <p:sp>
        <p:nvSpPr>
          <p:cNvPr id="8" name="Line 248">
            <a:extLst>
              <a:ext uri="{FF2B5EF4-FFF2-40B4-BE49-F238E27FC236}">
                <a16:creationId xmlns:a16="http://schemas.microsoft.com/office/drawing/2014/main" id="{1E49D54C-38CF-DD4F-BE5C-5004957BA01C}"/>
              </a:ext>
            </a:extLst>
          </p:cNvPr>
          <p:cNvSpPr>
            <a:spLocks noChangeShapeType="1"/>
          </p:cNvSpPr>
          <p:nvPr/>
        </p:nvSpPr>
        <p:spPr bwMode="auto">
          <a:xfrm rot="5400000">
            <a:off x="3015858" y="3375598"/>
            <a:ext cx="4211712" cy="0"/>
          </a:xfrm>
          <a:prstGeom prst="line">
            <a:avLst/>
          </a:prstGeom>
          <a:noFill/>
          <a:ln w="25400" cap="sq">
            <a:solidFill>
              <a:srgbClr val="E0DED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 Placeholder 2">
            <a:extLst>
              <a:ext uri="{FF2B5EF4-FFF2-40B4-BE49-F238E27FC236}">
                <a16:creationId xmlns:a16="http://schemas.microsoft.com/office/drawing/2014/main" id="{9D2B2039-0351-2744-B9FA-C697076B7C15}"/>
              </a:ext>
            </a:extLst>
          </p:cNvPr>
          <p:cNvSpPr txBox="1">
            <a:spLocks/>
          </p:cNvSpPr>
          <p:nvPr/>
        </p:nvSpPr>
        <p:spPr>
          <a:xfrm>
            <a:off x="5499977" y="158694"/>
            <a:ext cx="6406265" cy="6278642"/>
          </a:xfrm>
          <a:prstGeom prst="rect">
            <a:avLst/>
          </a:prstGeom>
        </p:spPr>
        <p:txBody>
          <a:bodyPr vert="horz" wrap="square" lIns="91440" tIns="45720" rIns="91440" bIns="45720" rtlCol="0" anchor="ctr" anchorCtr="0">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2880" lvl="1">
              <a:spcAft>
                <a:spcPts val="1200"/>
              </a:spcAft>
            </a:pPr>
            <a:r>
              <a:rPr lang="en-US" sz="2200" dirty="0">
                <a:latin typeface="Arial" panose="020B0604020202020204" pitchFamily="34" charset="0"/>
                <a:cs typeface="Arial" panose="020B0604020202020204" pitchFamily="34" charset="0"/>
              </a:rPr>
              <a:t>Check off these mental boxes:</a:t>
            </a:r>
          </a:p>
          <a:p>
            <a:pPr marL="525780" lvl="1"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Have I named beneficiaries on all my accounts?</a:t>
            </a:r>
          </a:p>
          <a:p>
            <a:pPr marL="982980" lvl="2" indent="-34290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No beneficiary = no control</a:t>
            </a:r>
          </a:p>
          <a:p>
            <a:pPr marL="982980" lvl="2" indent="-34290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Defaults to the terms of the contract</a:t>
            </a:r>
          </a:p>
          <a:p>
            <a:pPr marL="525780" lvl="1"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Is my beneficiary designation up to date?</a:t>
            </a:r>
          </a:p>
          <a:p>
            <a:pPr marL="525780" lvl="1"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Have I listed a contingent beneficiary?</a:t>
            </a:r>
          </a:p>
          <a:p>
            <a:pPr marL="525780" lvl="1"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Have I named my estate as beneficiary of any of my accounts?</a:t>
            </a:r>
          </a:p>
          <a:p>
            <a:pPr marL="982980" lvl="2" indent="-34290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Estate = probate</a:t>
            </a:r>
          </a:p>
          <a:p>
            <a:pPr marL="525780" lvl="1"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Have I experienced any life-changing events that could affect my beneficiary designation?</a:t>
            </a:r>
          </a:p>
          <a:p>
            <a:pPr marL="525780" lvl="1"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Has my child beneficiary reached the age of majority?</a:t>
            </a:r>
          </a:p>
          <a:p>
            <a:pPr marL="525780" lvl="1" indent="-34290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If one of my beneficiaries pre-deceases me, who will receive his/her intended share?</a:t>
            </a:r>
          </a:p>
        </p:txBody>
      </p:sp>
    </p:spTree>
    <p:extLst>
      <p:ext uri="{BB962C8B-B14F-4D97-AF65-F5344CB8AC3E}">
        <p14:creationId xmlns:p14="http://schemas.microsoft.com/office/powerpoint/2010/main" val="4091677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EFD89397-0E4B-4047-854B-CF3195754147}"/>
              </a:ext>
            </a:extLst>
          </p:cNvPr>
          <p:cNvSpPr txBox="1">
            <a:spLocks/>
          </p:cNvSpPr>
          <p:nvPr/>
        </p:nvSpPr>
        <p:spPr>
          <a:xfrm>
            <a:off x="286734" y="265594"/>
            <a:ext cx="5581650" cy="923330"/>
          </a:xfrm>
          <a:prstGeom prst="rect">
            <a:avLst/>
          </a:prstGeom>
        </p:spPr>
        <p:txBody>
          <a:bodyPr vert="horz" lIns="91440" tIns="45720" rIns="91440" bIns="45720" rtlCol="0" anchor="t" anchorCtr="0">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700" b="1" dirty="0">
                <a:solidFill>
                  <a:srgbClr val="1B449C"/>
                </a:solidFill>
                <a:latin typeface="Georgia" panose="02040502050405020303" pitchFamily="18" charset="0"/>
              </a:rPr>
              <a:t>When a Beneficiary</a:t>
            </a:r>
            <a:br>
              <a:rPr lang="en-US" sz="2700" b="1" dirty="0">
                <a:solidFill>
                  <a:srgbClr val="1B449C"/>
                </a:solidFill>
                <a:latin typeface="Georgia" panose="02040502050405020303" pitchFamily="18" charset="0"/>
              </a:rPr>
            </a:br>
            <a:r>
              <a:rPr lang="en-US" sz="2700" b="1" dirty="0">
                <a:solidFill>
                  <a:srgbClr val="1B449C"/>
                </a:solidFill>
                <a:latin typeface="Georgia" panose="02040502050405020303" pitchFamily="18" charset="0"/>
              </a:rPr>
              <a:t>Pre-Deceases You</a:t>
            </a:r>
          </a:p>
        </p:txBody>
      </p:sp>
      <p:sp>
        <p:nvSpPr>
          <p:cNvPr id="6" name="Text Placeholder 2">
            <a:extLst>
              <a:ext uri="{FF2B5EF4-FFF2-40B4-BE49-F238E27FC236}">
                <a16:creationId xmlns:a16="http://schemas.microsoft.com/office/drawing/2014/main" id="{368FBFF6-0846-1942-BC13-E44FC9597ABA}"/>
              </a:ext>
            </a:extLst>
          </p:cNvPr>
          <p:cNvSpPr txBox="1">
            <a:spLocks/>
          </p:cNvSpPr>
          <p:nvPr/>
        </p:nvSpPr>
        <p:spPr>
          <a:xfrm>
            <a:off x="286734" y="1451134"/>
            <a:ext cx="5367830" cy="4216539"/>
          </a:xfrm>
          <a:prstGeom prst="rect">
            <a:avLst/>
          </a:prstGeom>
        </p:spPr>
        <p:txBody>
          <a:bodyPr vert="horz" wrap="square" lIns="91440" tIns="45720" rIns="91440" bIns="45720" rtlCol="0" anchor="t" anchorCtr="0">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1200"/>
              </a:spcAft>
            </a:pPr>
            <a:r>
              <a:rPr lang="en-US" sz="2200" b="1" dirty="0">
                <a:solidFill>
                  <a:schemeClr val="tx1"/>
                </a:solidFill>
                <a:latin typeface="Arial" panose="020B0604020202020204" pitchFamily="34" charset="0"/>
                <a:cs typeface="Arial" panose="020B0604020202020204" pitchFamily="34" charset="0"/>
              </a:rPr>
              <a:t>Per Capita vs. Per Stirpes</a:t>
            </a:r>
          </a:p>
          <a:p>
            <a:pPr indent="-274320" algn="l">
              <a:spcAft>
                <a:spcPts val="1200"/>
              </a:spcAft>
            </a:pPr>
            <a:endParaRPr lang="en-US" sz="2000" dirty="0">
              <a:solidFill>
                <a:schemeClr val="tx1"/>
              </a:solidFill>
              <a:latin typeface="Arial" panose="020B0604020202020204" pitchFamily="34" charset="0"/>
              <a:cs typeface="Arial" panose="020B0604020202020204" pitchFamily="34" charset="0"/>
            </a:endParaRPr>
          </a:p>
          <a:p>
            <a:pPr indent="-274320" algn="l">
              <a:spcAft>
                <a:spcPts val="1200"/>
              </a:spcAft>
            </a:pPr>
            <a:r>
              <a:rPr lang="en-US" sz="2000" dirty="0">
                <a:solidFill>
                  <a:schemeClr val="tx1"/>
                </a:solidFill>
                <a:latin typeface="Arial" panose="020B0604020202020204" pitchFamily="34" charset="0"/>
                <a:cs typeface="Arial" panose="020B0604020202020204" pitchFamily="34" charset="0"/>
              </a:rPr>
              <a:t>Per Capita:</a:t>
            </a:r>
          </a:p>
          <a:p>
            <a:pPr marL="525780" lvl="1" indent="-34290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Latin for “by the head” – property is split equally among surviving beneficiaries at the same level</a:t>
            </a:r>
          </a:p>
          <a:p>
            <a:pPr marL="525780" lvl="1" indent="-342900">
              <a:spcAft>
                <a:spcPts val="1200"/>
              </a:spcAf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Generally, the default method unless otherwise specified</a:t>
            </a:r>
            <a:endParaRPr lang="en-US" sz="2000" dirty="0">
              <a:solidFill>
                <a:schemeClr val="tx1"/>
              </a:solidFill>
              <a:latin typeface="Arial" panose="020B0604020202020204" pitchFamily="34" charset="0"/>
              <a:cs typeface="Arial" panose="020B0604020202020204" pitchFamily="34" charset="0"/>
            </a:endParaRPr>
          </a:p>
          <a:p>
            <a:pPr indent="-274320" algn="l">
              <a:spcAft>
                <a:spcPts val="1200"/>
              </a:spcAft>
            </a:pPr>
            <a:r>
              <a:rPr lang="en-US" sz="2000" dirty="0">
                <a:solidFill>
                  <a:schemeClr val="tx1"/>
                </a:solidFill>
                <a:latin typeface="Arial" panose="020B0604020202020204" pitchFamily="34" charset="0"/>
                <a:cs typeface="Arial" panose="020B0604020202020204" pitchFamily="34" charset="0"/>
              </a:rPr>
              <a:t>Per Stirpes:</a:t>
            </a:r>
          </a:p>
          <a:p>
            <a:pPr marL="525780" lvl="1" indent="-34290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Latin for “by the root” – Deceased beneficiary’s share passes to his/her heirs</a:t>
            </a:r>
            <a:endParaRPr lang="en-US" dirty="0">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D1EFD8C-E2C9-EC46-AB18-F15EAB143EC4}"/>
              </a:ext>
            </a:extLst>
          </p:cNvPr>
          <p:cNvSpPr txBox="1"/>
          <p:nvPr/>
        </p:nvSpPr>
        <p:spPr>
          <a:xfrm>
            <a:off x="285749" y="5929883"/>
            <a:ext cx="4457702" cy="430887"/>
          </a:xfrm>
          <a:prstGeom prst="rect">
            <a:avLst/>
          </a:prstGeom>
          <a:noFill/>
        </p:spPr>
        <p:txBody>
          <a:bodyPr wrap="square" rtlCol="0" anchor="b" anchorCtr="0">
            <a:spAutoFit/>
          </a:bodyPr>
          <a:lstStyle/>
          <a:p>
            <a:r>
              <a:rPr lang="en-US" sz="1100" u="sng" dirty="0">
                <a:solidFill>
                  <a:srgbClr val="1B449C"/>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www.investopedia.com</a:t>
            </a:r>
            <a:r>
              <a:rPr lang="en-US" sz="1100" dirty="0">
                <a:solidFill>
                  <a:srgbClr val="1B449C"/>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Per Stirpes vs. Per Capita, September 2019.</a:t>
            </a:r>
          </a:p>
          <a:p>
            <a:r>
              <a:rPr lang="en-US" sz="1100" u="sng" dirty="0">
                <a:solidFill>
                  <a:srgbClr val="1B449C"/>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https://www.investopedia.com/terms/p/perstirpes.asp</a:t>
            </a:r>
            <a:endParaRPr lang="en-US" sz="1100" dirty="0">
              <a:solidFill>
                <a:srgbClr val="1B449C"/>
              </a:solidFill>
              <a:latin typeface="Arial" panose="020B0604020202020204" pitchFamily="34" charset="0"/>
              <a:cs typeface="Arial" panose="020B0604020202020204" pitchFamily="34" charset="0"/>
            </a:endParaRPr>
          </a:p>
        </p:txBody>
      </p:sp>
      <p:pic>
        <p:nvPicPr>
          <p:cNvPr id="3" name="Picture 2" descr="A group of people sitting at a table&#10;&#10;Description automatically generated">
            <a:extLst>
              <a:ext uri="{FF2B5EF4-FFF2-40B4-BE49-F238E27FC236}">
                <a16:creationId xmlns:a16="http://schemas.microsoft.com/office/drawing/2014/main" id="{73C8FB30-A0A6-2941-8AEB-7C991A3A213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80568" y="0"/>
            <a:ext cx="6111432" cy="6494929"/>
          </a:xfrm>
          <a:prstGeom prst="rect">
            <a:avLst/>
          </a:prstGeom>
        </p:spPr>
      </p:pic>
    </p:spTree>
    <p:extLst>
      <p:ext uri="{BB962C8B-B14F-4D97-AF65-F5344CB8AC3E}">
        <p14:creationId xmlns:p14="http://schemas.microsoft.com/office/powerpoint/2010/main" val="2310250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EFD89397-0E4B-4047-854B-CF3195754147}"/>
              </a:ext>
            </a:extLst>
          </p:cNvPr>
          <p:cNvSpPr txBox="1">
            <a:spLocks/>
          </p:cNvSpPr>
          <p:nvPr/>
        </p:nvSpPr>
        <p:spPr>
          <a:xfrm>
            <a:off x="6372224" y="222506"/>
            <a:ext cx="5612511" cy="923330"/>
          </a:xfrm>
          <a:prstGeom prst="rect">
            <a:avLst/>
          </a:prstGeom>
        </p:spPr>
        <p:txBody>
          <a:bodyPr vert="horz" wrap="square" lIns="91440" tIns="45720" rIns="91440" bIns="45720" rtlCol="0" anchor="t" anchorCtr="0">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700" b="1" dirty="0">
                <a:solidFill>
                  <a:srgbClr val="1B449C"/>
                </a:solidFill>
                <a:latin typeface="Georgia" panose="02040502050405020303" pitchFamily="18" charset="0"/>
              </a:rPr>
              <a:t>You Should Know the Answers to These Key Questions</a:t>
            </a:r>
          </a:p>
        </p:txBody>
      </p:sp>
      <p:sp>
        <p:nvSpPr>
          <p:cNvPr id="6" name="Text Placeholder 2">
            <a:extLst>
              <a:ext uri="{FF2B5EF4-FFF2-40B4-BE49-F238E27FC236}">
                <a16:creationId xmlns:a16="http://schemas.microsoft.com/office/drawing/2014/main" id="{368FBFF6-0846-1942-BC13-E44FC9597ABA}"/>
              </a:ext>
            </a:extLst>
          </p:cNvPr>
          <p:cNvSpPr txBox="1">
            <a:spLocks/>
          </p:cNvSpPr>
          <p:nvPr/>
        </p:nvSpPr>
        <p:spPr>
          <a:xfrm>
            <a:off x="6372225" y="1451134"/>
            <a:ext cx="5367830" cy="3262432"/>
          </a:xfrm>
          <a:prstGeom prst="rect">
            <a:avLst/>
          </a:prstGeom>
        </p:spPr>
        <p:txBody>
          <a:bodyPr vert="horz" wrap="square" lIns="91440" tIns="45720" rIns="91440" bIns="45720" rtlCol="0" anchor="t" anchorCtr="0">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spcAft>
                <a:spcPts val="1200"/>
              </a:spcAft>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What distribution options do my beneficiaries have?</a:t>
            </a:r>
          </a:p>
          <a:p>
            <a:pPr marL="342900" indent="-342900" algn="l">
              <a:spcAft>
                <a:spcPts val="1200"/>
              </a:spcAft>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How do I protect my spouse?</a:t>
            </a:r>
          </a:p>
          <a:p>
            <a:pPr marL="342900" indent="-342900" algn="l">
              <a:spcAft>
                <a:spcPts val="1200"/>
              </a:spcAft>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Do I want or need to maintain</a:t>
            </a:r>
            <a:br>
              <a:rPr lang="en-US" sz="2200" dirty="0">
                <a:solidFill>
                  <a:schemeClr val="tx1"/>
                </a:solidFill>
                <a:latin typeface="Arial" panose="020B0604020202020204" pitchFamily="34" charset="0"/>
                <a:cs typeface="Arial" panose="020B0604020202020204" pitchFamily="34" charset="0"/>
              </a:rPr>
            </a:br>
            <a:r>
              <a:rPr lang="en-US" sz="2200" dirty="0">
                <a:solidFill>
                  <a:schemeClr val="tx1"/>
                </a:solidFill>
                <a:latin typeface="Arial" panose="020B0604020202020204" pitchFamily="34" charset="0"/>
                <a:cs typeface="Arial" panose="020B0604020202020204" pitchFamily="34" charset="0"/>
              </a:rPr>
              <a:t>control of how my beneficiaries</a:t>
            </a:r>
            <a:br>
              <a:rPr lang="en-US" sz="2200" dirty="0">
                <a:solidFill>
                  <a:schemeClr val="tx1"/>
                </a:solidFill>
                <a:latin typeface="Arial" panose="020B0604020202020204" pitchFamily="34" charset="0"/>
                <a:cs typeface="Arial" panose="020B0604020202020204" pitchFamily="34" charset="0"/>
              </a:rPr>
            </a:br>
            <a:r>
              <a:rPr lang="en-US" sz="2200" dirty="0">
                <a:solidFill>
                  <a:schemeClr val="tx1"/>
                </a:solidFill>
                <a:latin typeface="Arial" panose="020B0604020202020204" pitchFamily="34" charset="0"/>
                <a:cs typeface="Arial" panose="020B0604020202020204" pitchFamily="34" charset="0"/>
              </a:rPr>
              <a:t>receive their inheritance?</a:t>
            </a:r>
          </a:p>
          <a:p>
            <a:pPr marL="342900" indent="-342900" algn="l">
              <a:spcAft>
                <a:spcPts val="1200"/>
              </a:spcAft>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What are the tax consequences to</a:t>
            </a:r>
            <a:br>
              <a:rPr lang="en-US" sz="2200" dirty="0">
                <a:solidFill>
                  <a:schemeClr val="tx1"/>
                </a:solidFill>
                <a:latin typeface="Arial" panose="020B0604020202020204" pitchFamily="34" charset="0"/>
                <a:cs typeface="Arial" panose="020B0604020202020204" pitchFamily="34" charset="0"/>
              </a:rPr>
            </a:br>
            <a:r>
              <a:rPr lang="en-US" sz="2200" dirty="0">
                <a:solidFill>
                  <a:schemeClr val="tx1"/>
                </a:solidFill>
                <a:latin typeface="Arial" panose="020B0604020202020204" pitchFamily="34" charset="0"/>
                <a:cs typeface="Arial" panose="020B0604020202020204" pitchFamily="34" charset="0"/>
              </a:rPr>
              <a:t>my beneficiaries at my death? </a:t>
            </a:r>
          </a:p>
        </p:txBody>
      </p:sp>
      <p:pic>
        <p:nvPicPr>
          <p:cNvPr id="4" name="Picture 3" descr="A group of people sitting at a table&#10;&#10;Description automatically generated">
            <a:extLst>
              <a:ext uri="{FF2B5EF4-FFF2-40B4-BE49-F238E27FC236}">
                <a16:creationId xmlns:a16="http://schemas.microsoft.com/office/drawing/2014/main" id="{3A1B440E-5872-714C-8FF0-15CF683D26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6111431" cy="6494929"/>
          </a:xfrm>
          <a:prstGeom prst="rect">
            <a:avLst/>
          </a:prstGeom>
        </p:spPr>
      </p:pic>
    </p:spTree>
    <p:extLst>
      <p:ext uri="{BB962C8B-B14F-4D97-AF65-F5344CB8AC3E}">
        <p14:creationId xmlns:p14="http://schemas.microsoft.com/office/powerpoint/2010/main" val="228681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C40802-13A2-C942-AD14-7AE305276ACF}"/>
              </a:ext>
            </a:extLst>
          </p:cNvPr>
          <p:cNvSpPr/>
          <p:nvPr/>
        </p:nvSpPr>
        <p:spPr>
          <a:xfrm>
            <a:off x="-1" y="0"/>
            <a:ext cx="12192001" cy="6494929"/>
          </a:xfrm>
          <a:prstGeom prst="rect">
            <a:avLst/>
          </a:prstGeom>
          <a:solidFill>
            <a:srgbClr val="1B4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3" dirty="0"/>
          </a:p>
        </p:txBody>
      </p:sp>
      <p:sp>
        <p:nvSpPr>
          <p:cNvPr id="11" name="Text Placeholder 1">
            <a:extLst>
              <a:ext uri="{FF2B5EF4-FFF2-40B4-BE49-F238E27FC236}">
                <a16:creationId xmlns:a16="http://schemas.microsoft.com/office/drawing/2014/main" id="{DE0952C2-6336-0B49-81E0-66482993BF2C}"/>
              </a:ext>
            </a:extLst>
          </p:cNvPr>
          <p:cNvSpPr txBox="1">
            <a:spLocks/>
          </p:cNvSpPr>
          <p:nvPr/>
        </p:nvSpPr>
        <p:spPr>
          <a:xfrm>
            <a:off x="378291" y="623045"/>
            <a:ext cx="11490979" cy="701731"/>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chemeClr val="bg1"/>
                </a:solidFill>
                <a:latin typeface="Georgia" panose="02040502050405020303" pitchFamily="18" charset="0"/>
              </a:rPr>
              <a:t>Disclosures</a:t>
            </a:r>
          </a:p>
        </p:txBody>
      </p:sp>
      <p:sp>
        <p:nvSpPr>
          <p:cNvPr id="13" name="TextBox 12">
            <a:extLst>
              <a:ext uri="{FF2B5EF4-FFF2-40B4-BE49-F238E27FC236}">
                <a16:creationId xmlns:a16="http://schemas.microsoft.com/office/drawing/2014/main" id="{3F2E786B-4A71-5046-8782-209500768C37}"/>
              </a:ext>
            </a:extLst>
          </p:cNvPr>
          <p:cNvSpPr txBox="1"/>
          <p:nvPr/>
        </p:nvSpPr>
        <p:spPr>
          <a:xfrm>
            <a:off x="804223" y="2690336"/>
            <a:ext cx="10639114" cy="1477328"/>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This insurance and financial professional sales presentation is being provided as a general source of information and should not be used as the primary basis for financial or investment decisions. It should not be construed as advice designed to meet the particular needs of an individual situation. Please seek guidance of a financial professional regarding your particular financial concerns or questions. Consult with your tax advisor or attorney regarding specific tax or legal issues.</a:t>
            </a:r>
          </a:p>
        </p:txBody>
      </p:sp>
    </p:spTree>
    <p:extLst>
      <p:ext uri="{BB962C8B-B14F-4D97-AF65-F5344CB8AC3E}">
        <p14:creationId xmlns:p14="http://schemas.microsoft.com/office/powerpoint/2010/main" val="4107441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2D1F031F-52DE-4349-B197-3B5D9C5E8F12}"/>
              </a:ext>
            </a:extLst>
          </p:cNvPr>
          <p:cNvSpPr txBox="1">
            <a:spLocks/>
          </p:cNvSpPr>
          <p:nvPr/>
        </p:nvSpPr>
        <p:spPr>
          <a:xfrm>
            <a:off x="285749" y="2775433"/>
            <a:ext cx="4457701" cy="1200329"/>
          </a:xfrm>
          <a:prstGeom prst="rect">
            <a:avLst/>
          </a:prstGeom>
        </p:spPr>
        <p:txBody>
          <a:bodyPr vert="horz" lIns="91440" tIns="45720" rIns="91440" bIns="45720" rtlCol="0" anchor="t" anchorCtr="0">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600" b="1" dirty="0">
                <a:solidFill>
                  <a:srgbClr val="1B449C"/>
                </a:solidFill>
                <a:latin typeface="Georgia" panose="02040502050405020303" pitchFamily="18" charset="0"/>
              </a:rPr>
              <a:t>Some Considerations</a:t>
            </a:r>
          </a:p>
        </p:txBody>
      </p:sp>
      <p:sp>
        <p:nvSpPr>
          <p:cNvPr id="10" name="Text Placeholder 2">
            <a:extLst>
              <a:ext uri="{FF2B5EF4-FFF2-40B4-BE49-F238E27FC236}">
                <a16:creationId xmlns:a16="http://schemas.microsoft.com/office/drawing/2014/main" id="{9D2B2039-0351-2744-B9FA-C697076B7C15}"/>
              </a:ext>
            </a:extLst>
          </p:cNvPr>
          <p:cNvSpPr txBox="1">
            <a:spLocks/>
          </p:cNvSpPr>
          <p:nvPr/>
        </p:nvSpPr>
        <p:spPr>
          <a:xfrm>
            <a:off x="4463657" y="808044"/>
            <a:ext cx="4217047" cy="5262979"/>
          </a:xfrm>
          <a:prstGeom prst="rect">
            <a:avLst/>
          </a:prstGeom>
        </p:spPr>
        <p:txBody>
          <a:bodyPr vert="horz" wrap="square" lIns="91440" tIns="45720" rIns="91440" bIns="45720" rtlCol="0" anchor="ctr" anchorCtr="0">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a:spcAft>
                <a:spcPts val="1200"/>
              </a:spcAft>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Recent changes under the Setting Every Community Up for Retirement Enhancement (SECURE) Act may affect the options available to your beneficiaries of your workplace retirement plans and IRAs</a:t>
            </a:r>
          </a:p>
          <a:p>
            <a:pPr marL="171450" indent="-171450" algn="l">
              <a:spcAft>
                <a:spcPts val="1200"/>
              </a:spcAft>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If you’re married, understanding the options available to your surviving spouse can help ease the burden of transitioning the accounts later</a:t>
            </a:r>
          </a:p>
          <a:p>
            <a:pPr marL="171450" indent="-171450" algn="l">
              <a:spcAft>
                <a:spcPts val="1200"/>
              </a:spcAft>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If control of how your assets payout is important, consider consulting a legal professional to determine if a trust is necessary within your plan</a:t>
            </a:r>
          </a:p>
          <a:p>
            <a:pPr marL="171450" indent="-171450" algn="l">
              <a:spcAft>
                <a:spcPts val="1200"/>
              </a:spcAft>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Understand the tax implications to your beneficiaries to ensure they also align with your legacy plan</a:t>
            </a:r>
          </a:p>
        </p:txBody>
      </p:sp>
      <p:pic>
        <p:nvPicPr>
          <p:cNvPr id="3" name="Picture 2" descr="A group of people posing for a photo&#10;&#10;Description automatically generated">
            <a:extLst>
              <a:ext uri="{FF2B5EF4-FFF2-40B4-BE49-F238E27FC236}">
                <a16:creationId xmlns:a16="http://schemas.microsoft.com/office/drawing/2014/main" id="{C2A9737D-73CA-334E-9F7A-7E98CF7741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04839" y="0"/>
            <a:ext cx="3087161" cy="6494929"/>
          </a:xfrm>
          <a:prstGeom prst="rect">
            <a:avLst/>
          </a:prstGeom>
        </p:spPr>
      </p:pic>
    </p:spTree>
    <p:extLst>
      <p:ext uri="{BB962C8B-B14F-4D97-AF65-F5344CB8AC3E}">
        <p14:creationId xmlns:p14="http://schemas.microsoft.com/office/powerpoint/2010/main" val="4098219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DE0952C2-6336-0B49-81E0-66482993BF2C}"/>
              </a:ext>
            </a:extLst>
          </p:cNvPr>
          <p:cNvSpPr txBox="1">
            <a:spLocks/>
          </p:cNvSpPr>
          <p:nvPr/>
        </p:nvSpPr>
        <p:spPr>
          <a:xfrm>
            <a:off x="378291" y="623045"/>
            <a:ext cx="11490979" cy="563231"/>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400" b="1" dirty="0">
                <a:solidFill>
                  <a:srgbClr val="1B449C"/>
                </a:solidFill>
                <a:latin typeface="Georgia" panose="02040502050405020303" pitchFamily="18" charset="0"/>
              </a:rPr>
              <a:t>Witness Your Legacy Play Out with Lifetime Gifts</a:t>
            </a:r>
          </a:p>
        </p:txBody>
      </p:sp>
      <p:sp>
        <p:nvSpPr>
          <p:cNvPr id="13" name="TextBox 12">
            <a:extLst>
              <a:ext uri="{FF2B5EF4-FFF2-40B4-BE49-F238E27FC236}">
                <a16:creationId xmlns:a16="http://schemas.microsoft.com/office/drawing/2014/main" id="{3F2E786B-4A71-5046-8782-209500768C37}"/>
              </a:ext>
            </a:extLst>
          </p:cNvPr>
          <p:cNvSpPr txBox="1"/>
          <p:nvPr/>
        </p:nvSpPr>
        <p:spPr>
          <a:xfrm>
            <a:off x="804223" y="1434560"/>
            <a:ext cx="10639114" cy="4093428"/>
          </a:xfrm>
          <a:prstGeom prst="rect">
            <a:avLst/>
          </a:prstGeom>
          <a:noFill/>
        </p:spPr>
        <p:txBody>
          <a:bodyPr wrap="square" rtlCol="0">
            <a:spAutoFit/>
          </a:bodyPr>
          <a:lstStyle/>
          <a:p>
            <a:pPr algn="ctr">
              <a:spcAft>
                <a:spcPts val="600"/>
              </a:spcAft>
            </a:pPr>
            <a:r>
              <a:rPr lang="en-US" dirty="0">
                <a:latin typeface="Arial" panose="020B0604020202020204" pitchFamily="34" charset="0"/>
                <a:cs typeface="Arial" panose="020B0604020202020204" pitchFamily="34" charset="0"/>
              </a:rPr>
              <a:t>Annual gift exclusion: $19,000 in 2025 per recipient ($38,000 per couple)* </a:t>
            </a:r>
          </a:p>
          <a:p>
            <a:pPr algn="ctr">
              <a:spcAft>
                <a:spcPts val="600"/>
              </a:spcAft>
            </a:pPr>
            <a:r>
              <a:rPr lang="en-US" dirty="0">
                <a:latin typeface="Arial" panose="020B0604020202020204" pitchFamily="34" charset="0"/>
                <a:cs typeface="Arial" panose="020B0604020202020204" pitchFamily="34" charset="0"/>
              </a:rPr>
              <a:t>Exceptions:</a:t>
            </a:r>
          </a:p>
          <a:p>
            <a:pPr lvl="0" algn="ctr">
              <a:spcAft>
                <a:spcPts val="600"/>
              </a:spcAft>
            </a:pPr>
            <a:r>
              <a:rPr lang="en-US" dirty="0">
                <a:latin typeface="Arial" panose="020B0604020202020204" pitchFamily="34" charset="0"/>
                <a:cs typeface="Arial" panose="020B0604020202020204" pitchFamily="34" charset="0"/>
              </a:rPr>
              <a:t>Gifts to a spouse</a:t>
            </a:r>
          </a:p>
          <a:p>
            <a:pPr lvl="0" algn="ctr">
              <a:spcAft>
                <a:spcPts val="600"/>
              </a:spcAft>
            </a:pPr>
            <a:r>
              <a:rPr lang="en-US" dirty="0">
                <a:latin typeface="Arial" panose="020B0604020202020204" pitchFamily="34" charset="0"/>
                <a:cs typeface="Arial" panose="020B0604020202020204" pitchFamily="34" charset="0"/>
              </a:rPr>
              <a:t>Tuition or medical expenses you pay for someone</a:t>
            </a:r>
          </a:p>
          <a:p>
            <a:pPr lvl="0" algn="ctr">
              <a:spcAft>
                <a:spcPts val="600"/>
              </a:spcAft>
            </a:pPr>
            <a:r>
              <a:rPr lang="en-US" dirty="0">
                <a:latin typeface="Arial" panose="020B0604020202020204" pitchFamily="34" charset="0"/>
                <a:cs typeface="Arial" panose="020B0604020202020204" pitchFamily="34" charset="0"/>
              </a:rPr>
              <a:t>Charitable gifts (may also be tax deductible up to annual limits) </a:t>
            </a:r>
            <a:br>
              <a:rPr lang="en-US"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*Gifts above the annual exclusion reported on federal gift tax return (IRS Form 709) and deducted from unified lifetime gift and estate credit exemption</a:t>
            </a:r>
          </a:p>
          <a:p>
            <a:pPr algn="ctr">
              <a:spcAft>
                <a:spcPts val="600"/>
              </a:spcAft>
            </a:pPr>
            <a:endParaRPr lang="en-US" dirty="0">
              <a:latin typeface="Arial" panose="020B0604020202020204" pitchFamily="34" charset="0"/>
              <a:cs typeface="Arial" panose="020B0604020202020204" pitchFamily="34" charset="0"/>
            </a:endParaRPr>
          </a:p>
          <a:p>
            <a:pPr algn="ctr">
              <a:spcAft>
                <a:spcPts val="600"/>
              </a:spcAft>
            </a:pPr>
            <a:r>
              <a:rPr lang="en-US" dirty="0">
                <a:latin typeface="Arial" panose="020B0604020202020204" pitchFamily="34" charset="0"/>
                <a:cs typeface="Arial" panose="020B0604020202020204" pitchFamily="34" charset="0"/>
              </a:rPr>
              <a:t>2025 Limits to Unified Gift and Estate Tax Exemption:</a:t>
            </a:r>
          </a:p>
          <a:p>
            <a:pPr lvl="0" algn="ctr">
              <a:spcAft>
                <a:spcPts val="600"/>
              </a:spcAft>
            </a:pPr>
            <a:r>
              <a:rPr lang="en-US" dirty="0">
                <a:latin typeface="Arial" panose="020B0604020202020204" pitchFamily="34" charset="0"/>
                <a:cs typeface="Arial" panose="020B0604020202020204" pitchFamily="34" charset="0"/>
              </a:rPr>
              <a:t>13.99 million – individual | 27.98 million – married couple</a:t>
            </a:r>
          </a:p>
          <a:p>
            <a:pPr lvl="0" algn="ctr">
              <a:spcAft>
                <a:spcPts val="600"/>
              </a:spcAft>
            </a:pPr>
            <a:r>
              <a:rPr lang="en-US" dirty="0">
                <a:latin typeface="Arial" panose="020B0604020202020204" pitchFamily="34" charset="0"/>
                <a:cs typeface="Arial" panose="020B0604020202020204" pitchFamily="34" charset="0"/>
              </a:rPr>
              <a:t>Unused exemption is portable to surviving spouse by election on estate tax return of first spouse</a:t>
            </a:r>
          </a:p>
          <a:p>
            <a:pPr algn="ctr">
              <a:spcAft>
                <a:spcPts val="600"/>
              </a:spcAft>
            </a:pPr>
            <a:r>
              <a:rPr lang="en-US" dirty="0">
                <a:latin typeface="Arial" panose="020B0604020202020204" pitchFamily="34" charset="0"/>
                <a:cs typeface="Arial" panose="020B0604020202020204" pitchFamily="34" charset="0"/>
              </a:rPr>
              <a:t> </a:t>
            </a:r>
          </a:p>
          <a:p>
            <a:pPr lvl="0" algn="ctr">
              <a:spcAft>
                <a:spcPts val="600"/>
              </a:spcAft>
            </a:pPr>
            <a:r>
              <a:rPr lang="en-US" dirty="0">
                <a:latin typeface="Arial" panose="020B0604020202020204" pitchFamily="34" charset="0"/>
                <a:cs typeface="Arial" panose="020B0604020202020204" pitchFamily="34" charset="0"/>
              </a:rPr>
              <a:t>Gifts may help mitigate continued inflation of a large estate</a:t>
            </a:r>
          </a:p>
        </p:txBody>
      </p:sp>
      <p:sp>
        <p:nvSpPr>
          <p:cNvPr id="5" name="TextBox 4">
            <a:extLst>
              <a:ext uri="{FF2B5EF4-FFF2-40B4-BE49-F238E27FC236}">
                <a16:creationId xmlns:a16="http://schemas.microsoft.com/office/drawing/2014/main" id="{876F9291-D3CB-224E-9DD2-BC4B1EFC40C9}"/>
              </a:ext>
            </a:extLst>
          </p:cNvPr>
          <p:cNvSpPr txBox="1"/>
          <p:nvPr/>
        </p:nvSpPr>
        <p:spPr>
          <a:xfrm>
            <a:off x="298686" y="5801045"/>
            <a:ext cx="11571689" cy="430887"/>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IRS Revenue Procedure 2024-4 </a:t>
            </a:r>
            <a:r>
              <a:rPr lang="en-US" sz="1100" u="sng" dirty="0">
                <a:solidFill>
                  <a:srgbClr val="1B449C"/>
                </a:solidFill>
                <a:latin typeface="Arial" panose="020B0604020202020204" pitchFamily="34" charset="0"/>
                <a:cs typeface="Arial" panose="020B0604020202020204" pitchFamily="34" charset="0"/>
              </a:rPr>
              <a:t>https://www.irs.gov/retirement-plans/revenue-procedures </a:t>
            </a:r>
          </a:p>
          <a:p>
            <a:pPr algn="ctr"/>
            <a:r>
              <a:rPr lang="en-US" sz="1100" u="sng" dirty="0">
                <a:solidFill>
                  <a:srgbClr val="1B449C"/>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www.irs.gov</a:t>
            </a:r>
            <a:r>
              <a:rPr lang="en-US" sz="1100" dirty="0">
                <a:solidFill>
                  <a:srgbClr val="963821"/>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Frequently Asked Questions about Gift Taxes, </a:t>
            </a:r>
            <a:r>
              <a:rPr lang="en-US" sz="1100" u="sng" dirty="0">
                <a:solidFill>
                  <a:srgbClr val="1B449C"/>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https://www.irs.gov/businesses/small-businesses-self-employed/frequently-asked-questions-on-gift-taxes#3</a:t>
            </a:r>
            <a:endParaRPr lang="en-US" sz="1100" dirty="0">
              <a:solidFill>
                <a:srgbClr val="1B449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9128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EFD89397-0E4B-4047-854B-CF3195754147}"/>
              </a:ext>
            </a:extLst>
          </p:cNvPr>
          <p:cNvSpPr txBox="1">
            <a:spLocks/>
          </p:cNvSpPr>
          <p:nvPr/>
        </p:nvSpPr>
        <p:spPr>
          <a:xfrm>
            <a:off x="286734" y="265594"/>
            <a:ext cx="5581650" cy="923330"/>
          </a:xfrm>
          <a:prstGeom prst="rect">
            <a:avLst/>
          </a:prstGeom>
        </p:spPr>
        <p:txBody>
          <a:bodyPr vert="horz" lIns="91440" tIns="45720" rIns="91440" bIns="45720" rtlCol="0" anchor="t" anchorCtr="0">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700" b="1" dirty="0">
                <a:solidFill>
                  <a:srgbClr val="1B449C"/>
                </a:solidFill>
                <a:latin typeface="Georgia" panose="02040502050405020303" pitchFamily="18" charset="0"/>
              </a:rPr>
              <a:t>10 Steps to Creating Your Lasting Legacy</a:t>
            </a:r>
          </a:p>
        </p:txBody>
      </p:sp>
      <p:sp>
        <p:nvSpPr>
          <p:cNvPr id="6" name="Text Placeholder 2">
            <a:extLst>
              <a:ext uri="{FF2B5EF4-FFF2-40B4-BE49-F238E27FC236}">
                <a16:creationId xmlns:a16="http://schemas.microsoft.com/office/drawing/2014/main" id="{368FBFF6-0846-1942-BC13-E44FC9597ABA}"/>
              </a:ext>
            </a:extLst>
          </p:cNvPr>
          <p:cNvSpPr txBox="1">
            <a:spLocks/>
          </p:cNvSpPr>
          <p:nvPr/>
        </p:nvSpPr>
        <p:spPr>
          <a:xfrm>
            <a:off x="286734" y="1451134"/>
            <a:ext cx="5367830" cy="4939814"/>
          </a:xfrm>
          <a:prstGeom prst="rect">
            <a:avLst/>
          </a:prstGeom>
        </p:spPr>
        <p:txBody>
          <a:bodyPr vert="horz" wrap="square" lIns="91440" tIns="45720" rIns="91440" bIns="45720" rtlCol="0" anchor="t" anchorCtr="0">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l">
              <a:spcAft>
                <a:spcPts val="600"/>
              </a:spcAft>
              <a:buFont typeface="+mj-lt"/>
              <a:buAutoNum type="arabicPeriod"/>
            </a:pPr>
            <a:r>
              <a:rPr lang="en-US" sz="1500" dirty="0">
                <a:solidFill>
                  <a:schemeClr val="tx1"/>
                </a:solidFill>
                <a:latin typeface="Arial" panose="020B0604020202020204" pitchFamily="34" charset="0"/>
                <a:cs typeface="Arial" panose="020B0604020202020204" pitchFamily="34" charset="0"/>
              </a:rPr>
              <a:t>Thoughtfully consider what you want your legacy to say about you</a:t>
            </a:r>
          </a:p>
          <a:p>
            <a:pPr marL="457200" indent="-457200" algn="l">
              <a:spcAft>
                <a:spcPts val="600"/>
              </a:spcAft>
              <a:buFont typeface="+mj-lt"/>
              <a:buAutoNum type="arabicPeriod"/>
            </a:pPr>
            <a:r>
              <a:rPr lang="en-US" sz="1500" dirty="0">
                <a:solidFill>
                  <a:schemeClr val="tx1"/>
                </a:solidFill>
                <a:latin typeface="Arial" panose="020B0604020202020204" pitchFamily="34" charset="0"/>
                <a:cs typeface="Arial" panose="020B0604020202020204" pitchFamily="34" charset="0"/>
              </a:rPr>
              <a:t>Review (or create) your will, advance directives, and other essential estate planning documents</a:t>
            </a:r>
          </a:p>
          <a:p>
            <a:pPr marL="457200" indent="-457200" algn="l">
              <a:spcAft>
                <a:spcPts val="600"/>
              </a:spcAft>
              <a:buFont typeface="+mj-lt"/>
              <a:buAutoNum type="arabicPeriod"/>
            </a:pPr>
            <a:r>
              <a:rPr lang="en-US" sz="1500" dirty="0">
                <a:solidFill>
                  <a:schemeClr val="tx1"/>
                </a:solidFill>
                <a:latin typeface="Arial" panose="020B0604020202020204" pitchFamily="34" charset="0"/>
                <a:cs typeface="Arial" panose="020B0604020202020204" pitchFamily="34" charset="0"/>
              </a:rPr>
              <a:t>Take a frequent inventory of your assets and note changes to each</a:t>
            </a:r>
          </a:p>
          <a:p>
            <a:pPr marL="457200" indent="-457200" algn="l">
              <a:spcAft>
                <a:spcPts val="600"/>
              </a:spcAft>
              <a:buFont typeface="+mj-lt"/>
              <a:buAutoNum type="arabicPeriod"/>
            </a:pPr>
            <a:r>
              <a:rPr lang="en-US" sz="1500" dirty="0">
                <a:solidFill>
                  <a:schemeClr val="tx1"/>
                </a:solidFill>
                <a:latin typeface="Arial" panose="020B0604020202020204" pitchFamily="34" charset="0"/>
                <a:cs typeface="Arial" panose="020B0604020202020204" pitchFamily="34" charset="0"/>
              </a:rPr>
              <a:t>Routinely review your estate plan and beneficiary designations</a:t>
            </a:r>
          </a:p>
          <a:p>
            <a:pPr marL="457200" indent="-457200" algn="l">
              <a:spcAft>
                <a:spcPts val="600"/>
              </a:spcAft>
              <a:buFont typeface="+mj-lt"/>
              <a:buAutoNum type="arabicPeriod"/>
            </a:pPr>
            <a:r>
              <a:rPr lang="en-US" sz="1500" dirty="0">
                <a:solidFill>
                  <a:schemeClr val="tx1"/>
                </a:solidFill>
                <a:latin typeface="Arial" panose="020B0604020202020204" pitchFamily="34" charset="0"/>
                <a:cs typeface="Arial" panose="020B0604020202020204" pitchFamily="34" charset="0"/>
              </a:rPr>
              <a:t>Always name a primary and contingent beneficiary</a:t>
            </a:r>
          </a:p>
          <a:p>
            <a:pPr marL="457200" indent="-457200" algn="l">
              <a:spcAft>
                <a:spcPts val="600"/>
              </a:spcAft>
              <a:buFont typeface="+mj-lt"/>
              <a:buAutoNum type="arabicPeriod"/>
            </a:pPr>
            <a:r>
              <a:rPr lang="en-US" sz="1500" dirty="0">
                <a:solidFill>
                  <a:schemeClr val="tx1"/>
                </a:solidFill>
                <a:latin typeface="Arial" panose="020B0604020202020204" pitchFamily="34" charset="0"/>
                <a:cs typeface="Arial" panose="020B0604020202020204" pitchFamily="34" charset="0"/>
              </a:rPr>
              <a:t>Understand the impact of taxes on your legacy plan</a:t>
            </a:r>
          </a:p>
          <a:p>
            <a:pPr marL="457200" indent="-457200" algn="l">
              <a:spcAft>
                <a:spcPts val="600"/>
              </a:spcAft>
              <a:buFont typeface="+mj-lt"/>
              <a:buAutoNum type="arabicPeriod"/>
            </a:pPr>
            <a:r>
              <a:rPr lang="en-US" sz="1500" dirty="0">
                <a:solidFill>
                  <a:schemeClr val="tx1"/>
                </a:solidFill>
                <a:latin typeface="Arial" panose="020B0604020202020204" pitchFamily="34" charset="0"/>
                <a:cs typeface="Arial" panose="020B0604020202020204" pitchFamily="34" charset="0"/>
              </a:rPr>
              <a:t>Communicate your wishes to your family</a:t>
            </a:r>
          </a:p>
          <a:p>
            <a:pPr marL="457200" indent="-457200" algn="l">
              <a:spcAft>
                <a:spcPts val="600"/>
              </a:spcAft>
              <a:buFont typeface="+mj-lt"/>
              <a:buAutoNum type="arabicPeriod"/>
            </a:pPr>
            <a:r>
              <a:rPr lang="en-US" sz="1500" dirty="0">
                <a:solidFill>
                  <a:schemeClr val="tx1"/>
                </a:solidFill>
                <a:latin typeface="Arial" panose="020B0604020202020204" pitchFamily="34" charset="0"/>
                <a:cs typeface="Arial" panose="020B0604020202020204" pitchFamily="34" charset="0"/>
              </a:rPr>
              <a:t>Create a beneficiary/legacy planning guide for your loved ones with the information they will need to fulfill your wishes</a:t>
            </a:r>
          </a:p>
          <a:p>
            <a:pPr marL="457200" indent="-457200" algn="l">
              <a:spcAft>
                <a:spcPts val="600"/>
              </a:spcAft>
              <a:buFont typeface="+mj-lt"/>
              <a:buAutoNum type="arabicPeriod"/>
            </a:pPr>
            <a:r>
              <a:rPr lang="en-US" sz="1500" dirty="0">
                <a:solidFill>
                  <a:schemeClr val="tx1"/>
                </a:solidFill>
                <a:latin typeface="Arial" panose="020B0604020202020204" pitchFamily="34" charset="0"/>
                <a:cs typeface="Arial" panose="020B0604020202020204" pitchFamily="34" charset="0"/>
              </a:rPr>
              <a:t>Consider making lifetime gifts</a:t>
            </a:r>
          </a:p>
          <a:p>
            <a:pPr marL="457200" indent="-457200" algn="l">
              <a:spcAft>
                <a:spcPts val="600"/>
              </a:spcAft>
              <a:buFont typeface="+mj-lt"/>
              <a:buAutoNum type="arabicPeriod"/>
            </a:pPr>
            <a:r>
              <a:rPr lang="en-US" sz="1500" dirty="0">
                <a:solidFill>
                  <a:schemeClr val="tx1"/>
                </a:solidFill>
                <a:latin typeface="Arial" panose="020B0604020202020204" pitchFamily="34" charset="0"/>
                <a:cs typeface="Arial" panose="020B0604020202020204" pitchFamily="34" charset="0"/>
              </a:rPr>
              <a:t>Schedule an appointment with your financial, tax, and legal professionals to discuss your plan and consider inviting a family member or trusted friend</a:t>
            </a:r>
          </a:p>
        </p:txBody>
      </p:sp>
      <p:pic>
        <p:nvPicPr>
          <p:cNvPr id="4" name="Picture 3" descr="A person sitting at a table using a computer&#10;&#10;Description automatically generated">
            <a:extLst>
              <a:ext uri="{FF2B5EF4-FFF2-40B4-BE49-F238E27FC236}">
                <a16:creationId xmlns:a16="http://schemas.microsoft.com/office/drawing/2014/main" id="{7842A57A-A5C5-5742-A135-6869C324BB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80568" y="0"/>
            <a:ext cx="6111432" cy="6494929"/>
          </a:xfrm>
          <a:prstGeom prst="rect">
            <a:avLst/>
          </a:prstGeom>
        </p:spPr>
      </p:pic>
    </p:spTree>
    <p:extLst>
      <p:ext uri="{BB962C8B-B14F-4D97-AF65-F5344CB8AC3E}">
        <p14:creationId xmlns:p14="http://schemas.microsoft.com/office/powerpoint/2010/main" val="1700935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C40802-13A2-C942-AD14-7AE305276ACF}"/>
              </a:ext>
            </a:extLst>
          </p:cNvPr>
          <p:cNvSpPr/>
          <p:nvPr/>
        </p:nvSpPr>
        <p:spPr>
          <a:xfrm>
            <a:off x="-1" y="0"/>
            <a:ext cx="12192001" cy="6494929"/>
          </a:xfrm>
          <a:prstGeom prst="rect">
            <a:avLst/>
          </a:prstGeom>
          <a:solidFill>
            <a:srgbClr val="1B4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3" dirty="0"/>
          </a:p>
        </p:txBody>
      </p:sp>
      <p:sp>
        <p:nvSpPr>
          <p:cNvPr id="11" name="Text Placeholder 1">
            <a:extLst>
              <a:ext uri="{FF2B5EF4-FFF2-40B4-BE49-F238E27FC236}">
                <a16:creationId xmlns:a16="http://schemas.microsoft.com/office/drawing/2014/main" id="{DE0952C2-6336-0B49-81E0-66482993BF2C}"/>
              </a:ext>
            </a:extLst>
          </p:cNvPr>
          <p:cNvSpPr txBox="1">
            <a:spLocks/>
          </p:cNvSpPr>
          <p:nvPr/>
        </p:nvSpPr>
        <p:spPr>
          <a:xfrm>
            <a:off x="378291" y="2281157"/>
            <a:ext cx="5607981" cy="1920526"/>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chemeClr val="bg1"/>
                </a:solidFill>
                <a:latin typeface="Georgia" panose="02040502050405020303" pitchFamily="18" charset="0"/>
              </a:rPr>
              <a:t>Beneficiary</a:t>
            </a:r>
            <a:br>
              <a:rPr lang="en-US" sz="4400" b="1" dirty="0">
                <a:solidFill>
                  <a:schemeClr val="bg1"/>
                </a:solidFill>
                <a:latin typeface="Georgia" panose="02040502050405020303" pitchFamily="18" charset="0"/>
              </a:rPr>
            </a:br>
            <a:r>
              <a:rPr lang="en-US" sz="4400" b="1" dirty="0">
                <a:solidFill>
                  <a:schemeClr val="bg1"/>
                </a:solidFill>
                <a:latin typeface="Georgia" panose="02040502050405020303" pitchFamily="18" charset="0"/>
              </a:rPr>
              <a:t>Review</a:t>
            </a:r>
            <a:br>
              <a:rPr lang="en-US" sz="4400" b="1" dirty="0">
                <a:solidFill>
                  <a:schemeClr val="bg1"/>
                </a:solidFill>
                <a:latin typeface="Georgia" panose="02040502050405020303" pitchFamily="18" charset="0"/>
              </a:rPr>
            </a:br>
            <a:r>
              <a:rPr lang="en-US" sz="4400" b="1" dirty="0">
                <a:solidFill>
                  <a:schemeClr val="bg1"/>
                </a:solidFill>
                <a:latin typeface="Georgia" panose="02040502050405020303" pitchFamily="18" charset="0"/>
              </a:rPr>
              <a:t>Checklist</a:t>
            </a:r>
          </a:p>
        </p:txBody>
      </p:sp>
      <p:pic>
        <p:nvPicPr>
          <p:cNvPr id="5" name="Picture 4" descr="Table&#10;&#10;Description automatically generated">
            <a:extLst>
              <a:ext uri="{FF2B5EF4-FFF2-40B4-BE49-F238E27FC236}">
                <a16:creationId xmlns:a16="http://schemas.microsoft.com/office/drawing/2014/main" id="{E8760AA0-C3C9-4F3A-9674-798F1BCEEB52}"/>
              </a:ext>
            </a:extLst>
          </p:cNvPr>
          <p:cNvPicPr>
            <a:picLocks noChangeAspect="1"/>
          </p:cNvPicPr>
          <p:nvPr/>
        </p:nvPicPr>
        <p:blipFill>
          <a:blip r:embed="rId3"/>
          <a:stretch>
            <a:fillRect/>
          </a:stretch>
        </p:blipFill>
        <p:spPr>
          <a:xfrm>
            <a:off x="6684925" y="257428"/>
            <a:ext cx="4639056" cy="5967984"/>
          </a:xfrm>
          <a:prstGeom prst="rect">
            <a:avLst/>
          </a:prstGeom>
        </p:spPr>
      </p:pic>
    </p:spTree>
    <p:extLst>
      <p:ext uri="{BB962C8B-B14F-4D97-AF65-F5344CB8AC3E}">
        <p14:creationId xmlns:p14="http://schemas.microsoft.com/office/powerpoint/2010/main" val="257536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A46608E-578E-B844-8617-C97D4D6BDFCE}"/>
              </a:ext>
            </a:extLst>
          </p:cNvPr>
          <p:cNvSpPr txBox="1">
            <a:spLocks/>
          </p:cNvSpPr>
          <p:nvPr/>
        </p:nvSpPr>
        <p:spPr>
          <a:xfrm>
            <a:off x="769238" y="2524188"/>
            <a:ext cx="6355080" cy="769441"/>
          </a:xfrm>
          <a:prstGeom prst="rect">
            <a:avLst/>
          </a:prstGeom>
        </p:spPr>
        <p:txBody>
          <a:bodyPr vert="horz" wrap="square" lIns="91440" tIns="45720" rIns="91440" bIns="45720" rtlCol="0" anchor="ctr">
            <a:spAutoFit/>
          </a:bodyPr>
          <a:lstStyle>
            <a:defPPr>
              <a:defRPr lang="en-US"/>
            </a:defPPr>
            <a:lvl1pPr marL="0" indent="0" algn="r" defTabSz="914400" rtl="0" eaLnBrk="1" latinLnBrk="0" hangingPunct="1">
              <a:lnSpc>
                <a:spcPct val="100000"/>
              </a:lnSpc>
              <a:buNone/>
              <a:defRPr sz="4400" b="1" kern="1200" baseline="0">
                <a:solidFill>
                  <a:srgbClr val="00365F"/>
                </a:solidFill>
                <a:latin typeface="Georgia" charset="0"/>
                <a:ea typeface="Georgia" charset="0"/>
                <a:cs typeface="Georgia" charset="0"/>
              </a:defRPr>
            </a:lvl1pPr>
            <a:lvl2pPr marL="457200" algn="l" defTabSz="914400" rtl="0" eaLnBrk="1" latinLnBrk="0" hangingPunct="1">
              <a:defRPr sz="3000" b="1" kern="1200">
                <a:solidFill>
                  <a:schemeClr val="tx1"/>
                </a:solidFill>
                <a:latin typeface="+mn-lt"/>
                <a:ea typeface="+mn-ea"/>
                <a:cs typeface="+mn-cs"/>
              </a:defRPr>
            </a:lvl2pPr>
            <a:lvl3pPr marL="914400" algn="l" defTabSz="914400" rtl="0" eaLnBrk="1" latinLnBrk="0" hangingPunct="1">
              <a:defRPr sz="3000" b="1" kern="1200">
                <a:solidFill>
                  <a:schemeClr val="tx1"/>
                </a:solidFill>
                <a:latin typeface="+mn-lt"/>
                <a:ea typeface="+mn-ea"/>
                <a:cs typeface="+mn-cs"/>
              </a:defRPr>
            </a:lvl3pPr>
            <a:lvl4pPr marL="1371600" algn="l" defTabSz="914400" rtl="0" eaLnBrk="1" latinLnBrk="0" hangingPunct="1">
              <a:defRPr sz="3000" b="1" kern="1200">
                <a:solidFill>
                  <a:schemeClr val="tx1"/>
                </a:solidFill>
                <a:latin typeface="+mn-lt"/>
                <a:ea typeface="+mn-ea"/>
                <a:cs typeface="+mn-cs"/>
              </a:defRPr>
            </a:lvl4pPr>
            <a:lvl5pPr marL="1828800" algn="l" defTabSz="914400" rtl="0" eaLnBrk="1" latinLnBrk="0" hangingPunct="1">
              <a:defRPr sz="3000" b="1"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1B449C"/>
                </a:solidFill>
              </a:rPr>
              <a:t>Get in Touch with us</a:t>
            </a:r>
          </a:p>
        </p:txBody>
      </p:sp>
      <p:sp>
        <p:nvSpPr>
          <p:cNvPr id="5" name="Text Placeholder 9">
            <a:extLst>
              <a:ext uri="{FF2B5EF4-FFF2-40B4-BE49-F238E27FC236}">
                <a16:creationId xmlns:a16="http://schemas.microsoft.com/office/drawing/2014/main" id="{B9795B61-B163-DA48-B7A9-5FB55F3D2396}"/>
              </a:ext>
            </a:extLst>
          </p:cNvPr>
          <p:cNvSpPr txBox="1">
            <a:spLocks/>
          </p:cNvSpPr>
          <p:nvPr/>
        </p:nvSpPr>
        <p:spPr>
          <a:xfrm>
            <a:off x="769238" y="3412769"/>
            <a:ext cx="6355080" cy="341632"/>
          </a:xfrm>
          <a:prstGeom prst="rect">
            <a:avLst/>
          </a:prstGeom>
        </p:spPr>
        <p:txBody>
          <a:bodyPr vert="horz" wrap="square" lIns="91440" tIns="45720" rIns="91440" bIns="45720" numCol="1" rtlCol="0" anchor="ctr">
            <a:spAutoFit/>
          </a:bodyPr>
          <a:lstStyle>
            <a:defPPr>
              <a:defRPr lang="en-US"/>
            </a:defPPr>
            <a:lvl1pPr marL="0" marR="0" indent="0" algn="r" defTabSz="914400" rtl="0" eaLnBrk="1" fontAlgn="auto" latinLnBrk="0" hangingPunct="1">
              <a:lnSpc>
                <a:spcPct val="90000"/>
              </a:lnSpc>
              <a:spcBef>
                <a:spcPts val="1000"/>
              </a:spcBef>
              <a:spcAft>
                <a:spcPts val="0"/>
              </a:spcAft>
              <a:buClrTx/>
              <a:buSzTx/>
              <a:buFont typeface="Arial"/>
              <a:buNone/>
              <a:tabLst/>
              <a:defRPr sz="1800" kern="1200" baseline="0">
                <a:solidFill>
                  <a:schemeClr val="tx1">
                    <a:tint val="75000"/>
                  </a:schemeClr>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latin typeface="Arial" panose="020B0604020202020204" pitchFamily="34" charset="0"/>
                <a:cs typeface="Arial" panose="020B0604020202020204" pitchFamily="34" charset="0"/>
              </a:rPr>
              <a:t>Your Text Here.</a:t>
            </a:r>
          </a:p>
        </p:txBody>
      </p:sp>
      <p:sp>
        <p:nvSpPr>
          <p:cNvPr id="6" name="Line 248">
            <a:extLst>
              <a:ext uri="{FF2B5EF4-FFF2-40B4-BE49-F238E27FC236}">
                <a16:creationId xmlns:a16="http://schemas.microsoft.com/office/drawing/2014/main" id="{61FEB377-03BF-1748-8E3D-1DD0C8DF3642}"/>
              </a:ext>
            </a:extLst>
          </p:cNvPr>
          <p:cNvSpPr>
            <a:spLocks noChangeShapeType="1"/>
          </p:cNvSpPr>
          <p:nvPr/>
        </p:nvSpPr>
        <p:spPr bwMode="auto">
          <a:xfrm rot="5400000">
            <a:off x="6141959" y="3293629"/>
            <a:ext cx="2893096" cy="0"/>
          </a:xfrm>
          <a:prstGeom prst="line">
            <a:avLst/>
          </a:prstGeom>
          <a:noFill/>
          <a:ln w="50800" cap="sq">
            <a:solidFill>
              <a:srgbClr val="E0DED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a:extLst>
              <a:ext uri="{FF2B5EF4-FFF2-40B4-BE49-F238E27FC236}">
                <a16:creationId xmlns:a16="http://schemas.microsoft.com/office/drawing/2014/main" id="{198D3E17-86EF-204B-93B5-C1B80E6A4AA1}"/>
              </a:ext>
            </a:extLst>
          </p:cNvPr>
          <p:cNvGrpSpPr/>
          <p:nvPr/>
        </p:nvGrpSpPr>
        <p:grpSpPr>
          <a:xfrm>
            <a:off x="7952918" y="2318635"/>
            <a:ext cx="222155" cy="220098"/>
            <a:chOff x="11979275" y="3886200"/>
            <a:chExt cx="342900" cy="339725"/>
          </a:xfrm>
        </p:grpSpPr>
        <p:sp>
          <p:nvSpPr>
            <p:cNvPr id="8" name="Freeform 7">
              <a:extLst>
                <a:ext uri="{FF2B5EF4-FFF2-40B4-BE49-F238E27FC236}">
                  <a16:creationId xmlns:a16="http://schemas.microsoft.com/office/drawing/2014/main" id="{6E86A2B1-0B04-F549-ABFD-42645753F391}"/>
                </a:ext>
              </a:extLst>
            </p:cNvPr>
            <p:cNvSpPr>
              <a:spLocks/>
            </p:cNvSpPr>
            <p:nvPr/>
          </p:nvSpPr>
          <p:spPr bwMode="auto">
            <a:xfrm>
              <a:off x="12182475" y="3978275"/>
              <a:ext cx="44450" cy="46038"/>
            </a:xfrm>
            <a:custGeom>
              <a:avLst/>
              <a:gdLst>
                <a:gd name="T0" fmla="*/ 19 w 19"/>
                <a:gd name="T1" fmla="*/ 16 h 19"/>
                <a:gd name="T2" fmla="*/ 18 w 19"/>
                <a:gd name="T3" fmla="*/ 19 h 19"/>
                <a:gd name="T4" fmla="*/ 15 w 19"/>
                <a:gd name="T5" fmla="*/ 18 h 19"/>
                <a:gd name="T6" fmla="*/ 13 w 19"/>
                <a:gd name="T7" fmla="*/ 14 h 19"/>
                <a:gd name="T8" fmla="*/ 10 w 19"/>
                <a:gd name="T9" fmla="*/ 10 h 19"/>
                <a:gd name="T10" fmla="*/ 10 w 19"/>
                <a:gd name="T11" fmla="*/ 10 h 19"/>
                <a:gd name="T12" fmla="*/ 6 w 19"/>
                <a:gd name="T13" fmla="*/ 7 h 19"/>
                <a:gd name="T14" fmla="*/ 2 w 19"/>
                <a:gd name="T15" fmla="*/ 5 h 19"/>
                <a:gd name="T16" fmla="*/ 1 w 19"/>
                <a:gd name="T17" fmla="*/ 2 h 19"/>
                <a:gd name="T18" fmla="*/ 4 w 19"/>
                <a:gd name="T19" fmla="*/ 1 h 19"/>
                <a:gd name="T20" fmla="*/ 9 w 19"/>
                <a:gd name="T21" fmla="*/ 3 h 19"/>
                <a:gd name="T22" fmla="*/ 13 w 19"/>
                <a:gd name="T23" fmla="*/ 7 h 19"/>
                <a:gd name="T24" fmla="*/ 16 w 19"/>
                <a:gd name="T25" fmla="*/ 11 h 19"/>
                <a:gd name="T26" fmla="*/ 19 w 19"/>
                <a:gd name="T2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9" y="16"/>
                  </a:moveTo>
                  <a:cubicBezTo>
                    <a:pt x="19" y="17"/>
                    <a:pt x="19" y="18"/>
                    <a:pt x="18" y="19"/>
                  </a:cubicBezTo>
                  <a:cubicBezTo>
                    <a:pt x="17" y="19"/>
                    <a:pt x="15" y="19"/>
                    <a:pt x="15" y="18"/>
                  </a:cubicBezTo>
                  <a:cubicBezTo>
                    <a:pt x="14" y="16"/>
                    <a:pt x="14" y="15"/>
                    <a:pt x="13" y="14"/>
                  </a:cubicBezTo>
                  <a:cubicBezTo>
                    <a:pt x="12" y="12"/>
                    <a:pt x="11" y="11"/>
                    <a:pt x="10" y="10"/>
                  </a:cubicBezTo>
                  <a:cubicBezTo>
                    <a:pt x="10" y="10"/>
                    <a:pt x="10" y="10"/>
                    <a:pt x="10" y="10"/>
                  </a:cubicBezTo>
                  <a:cubicBezTo>
                    <a:pt x="9" y="9"/>
                    <a:pt x="7" y="8"/>
                    <a:pt x="6" y="7"/>
                  </a:cubicBezTo>
                  <a:cubicBezTo>
                    <a:pt x="5" y="6"/>
                    <a:pt x="3" y="6"/>
                    <a:pt x="2" y="5"/>
                  </a:cubicBezTo>
                  <a:cubicBezTo>
                    <a:pt x="1" y="4"/>
                    <a:pt x="0" y="3"/>
                    <a:pt x="1" y="2"/>
                  </a:cubicBezTo>
                  <a:cubicBezTo>
                    <a:pt x="1" y="1"/>
                    <a:pt x="3" y="0"/>
                    <a:pt x="4" y="1"/>
                  </a:cubicBezTo>
                  <a:cubicBezTo>
                    <a:pt x="6" y="2"/>
                    <a:pt x="7" y="2"/>
                    <a:pt x="9" y="3"/>
                  </a:cubicBezTo>
                  <a:cubicBezTo>
                    <a:pt x="10" y="5"/>
                    <a:pt x="12" y="6"/>
                    <a:pt x="13" y="7"/>
                  </a:cubicBezTo>
                  <a:cubicBezTo>
                    <a:pt x="14" y="8"/>
                    <a:pt x="15" y="10"/>
                    <a:pt x="16" y="11"/>
                  </a:cubicBezTo>
                  <a:cubicBezTo>
                    <a:pt x="17" y="13"/>
                    <a:pt x="18" y="14"/>
                    <a:pt x="19" y="16"/>
                  </a:cubicBezTo>
                  <a:close/>
                </a:path>
              </a:pathLst>
            </a:custGeom>
            <a:solidFill>
              <a:srgbClr val="003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b="1">
                <a:solidFill>
                  <a:srgbClr val="00375D"/>
                </a:solidFill>
                <a:latin typeface="Frutiger LT Std 65" charset="0"/>
                <a:ea typeface="Frutiger LT Std 65" charset="0"/>
                <a:cs typeface="Frutiger LT Std 65" charset="0"/>
              </a:endParaRPr>
            </a:p>
          </p:txBody>
        </p:sp>
        <p:sp>
          <p:nvSpPr>
            <p:cNvPr id="9" name="Line 8">
              <a:extLst>
                <a:ext uri="{FF2B5EF4-FFF2-40B4-BE49-F238E27FC236}">
                  <a16:creationId xmlns:a16="http://schemas.microsoft.com/office/drawing/2014/main" id="{EAFB83FC-8B84-284D-BD7C-FDAD0E51FCF3}"/>
                </a:ext>
              </a:extLst>
            </p:cNvPr>
            <p:cNvSpPr>
              <a:spLocks noChangeShapeType="1"/>
            </p:cNvSpPr>
            <p:nvPr/>
          </p:nvSpPr>
          <p:spPr bwMode="auto">
            <a:xfrm>
              <a:off x="12226925" y="40163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b="1">
                <a:solidFill>
                  <a:srgbClr val="00375D"/>
                </a:solidFill>
                <a:latin typeface="Frutiger LT Std 65" charset="0"/>
                <a:ea typeface="Frutiger LT Std 65" charset="0"/>
                <a:cs typeface="Frutiger LT Std 65" charset="0"/>
              </a:endParaRPr>
            </a:p>
          </p:txBody>
        </p:sp>
        <p:sp>
          <p:nvSpPr>
            <p:cNvPr id="10" name="Line 9">
              <a:extLst>
                <a:ext uri="{FF2B5EF4-FFF2-40B4-BE49-F238E27FC236}">
                  <a16:creationId xmlns:a16="http://schemas.microsoft.com/office/drawing/2014/main" id="{46CBDB7E-4DB7-A649-9F95-26D589600CDB}"/>
                </a:ext>
              </a:extLst>
            </p:cNvPr>
            <p:cNvSpPr>
              <a:spLocks noChangeShapeType="1"/>
            </p:cNvSpPr>
            <p:nvPr/>
          </p:nvSpPr>
          <p:spPr bwMode="auto">
            <a:xfrm>
              <a:off x="12226925" y="40163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b="1">
                <a:solidFill>
                  <a:srgbClr val="00375D"/>
                </a:solidFill>
                <a:latin typeface="Frutiger LT Std 65" charset="0"/>
                <a:ea typeface="Frutiger LT Std 65" charset="0"/>
                <a:cs typeface="Frutiger LT Std 65" charset="0"/>
              </a:endParaRPr>
            </a:p>
          </p:txBody>
        </p:sp>
        <p:sp>
          <p:nvSpPr>
            <p:cNvPr id="11" name="Freeform 10">
              <a:extLst>
                <a:ext uri="{FF2B5EF4-FFF2-40B4-BE49-F238E27FC236}">
                  <a16:creationId xmlns:a16="http://schemas.microsoft.com/office/drawing/2014/main" id="{8E2BDD09-2634-C048-B511-1CADC8996BC8}"/>
                </a:ext>
              </a:extLst>
            </p:cNvPr>
            <p:cNvSpPr>
              <a:spLocks/>
            </p:cNvSpPr>
            <p:nvPr/>
          </p:nvSpPr>
          <p:spPr bwMode="auto">
            <a:xfrm>
              <a:off x="12182475" y="3948113"/>
              <a:ext cx="77788" cy="76200"/>
            </a:xfrm>
            <a:custGeom>
              <a:avLst/>
              <a:gdLst>
                <a:gd name="T0" fmla="*/ 33 w 33"/>
                <a:gd name="T1" fmla="*/ 29 h 32"/>
                <a:gd name="T2" fmla="*/ 31 w 33"/>
                <a:gd name="T3" fmla="*/ 32 h 32"/>
                <a:gd name="T4" fmla="*/ 29 w 33"/>
                <a:gd name="T5" fmla="*/ 30 h 32"/>
                <a:gd name="T6" fmla="*/ 25 w 33"/>
                <a:gd name="T7" fmla="*/ 22 h 32"/>
                <a:gd name="T8" fmla="*/ 19 w 33"/>
                <a:gd name="T9" fmla="*/ 14 h 32"/>
                <a:gd name="T10" fmla="*/ 11 w 33"/>
                <a:gd name="T11" fmla="*/ 8 h 32"/>
                <a:gd name="T12" fmla="*/ 2 w 33"/>
                <a:gd name="T13" fmla="*/ 4 h 32"/>
                <a:gd name="T14" fmla="*/ 1 w 33"/>
                <a:gd name="T15" fmla="*/ 1 h 32"/>
                <a:gd name="T16" fmla="*/ 3 w 33"/>
                <a:gd name="T17" fmla="*/ 0 h 32"/>
                <a:gd name="T18" fmla="*/ 14 w 33"/>
                <a:gd name="T19" fmla="*/ 4 h 32"/>
                <a:gd name="T20" fmla="*/ 22 w 33"/>
                <a:gd name="T21" fmla="*/ 11 h 32"/>
                <a:gd name="T22" fmla="*/ 29 w 33"/>
                <a:gd name="T23" fmla="*/ 19 h 32"/>
                <a:gd name="T24" fmla="*/ 33 w 33"/>
                <a:gd name="T2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2">
                  <a:moveTo>
                    <a:pt x="33" y="29"/>
                  </a:moveTo>
                  <a:cubicBezTo>
                    <a:pt x="33" y="31"/>
                    <a:pt x="33" y="32"/>
                    <a:pt x="31" y="32"/>
                  </a:cubicBezTo>
                  <a:cubicBezTo>
                    <a:pt x="30" y="32"/>
                    <a:pt x="29" y="32"/>
                    <a:pt x="29" y="30"/>
                  </a:cubicBezTo>
                  <a:cubicBezTo>
                    <a:pt x="28" y="27"/>
                    <a:pt x="27" y="24"/>
                    <a:pt x="25" y="22"/>
                  </a:cubicBezTo>
                  <a:cubicBezTo>
                    <a:pt x="23" y="19"/>
                    <a:pt x="21" y="16"/>
                    <a:pt x="19" y="14"/>
                  </a:cubicBezTo>
                  <a:cubicBezTo>
                    <a:pt x="17" y="11"/>
                    <a:pt x="14" y="9"/>
                    <a:pt x="11" y="8"/>
                  </a:cubicBezTo>
                  <a:cubicBezTo>
                    <a:pt x="9" y="6"/>
                    <a:pt x="6" y="5"/>
                    <a:pt x="2" y="4"/>
                  </a:cubicBezTo>
                  <a:cubicBezTo>
                    <a:pt x="1" y="4"/>
                    <a:pt x="0" y="3"/>
                    <a:pt x="1" y="1"/>
                  </a:cubicBezTo>
                  <a:cubicBezTo>
                    <a:pt x="1" y="0"/>
                    <a:pt x="2" y="0"/>
                    <a:pt x="3" y="0"/>
                  </a:cubicBezTo>
                  <a:cubicBezTo>
                    <a:pt x="7" y="1"/>
                    <a:pt x="10" y="2"/>
                    <a:pt x="14" y="4"/>
                  </a:cubicBezTo>
                  <a:cubicBezTo>
                    <a:pt x="17" y="6"/>
                    <a:pt x="20" y="8"/>
                    <a:pt x="22" y="11"/>
                  </a:cubicBezTo>
                  <a:cubicBezTo>
                    <a:pt x="25" y="13"/>
                    <a:pt x="27" y="16"/>
                    <a:pt x="29" y="19"/>
                  </a:cubicBezTo>
                  <a:cubicBezTo>
                    <a:pt x="31" y="22"/>
                    <a:pt x="32" y="26"/>
                    <a:pt x="33" y="29"/>
                  </a:cubicBezTo>
                  <a:close/>
                </a:path>
              </a:pathLst>
            </a:custGeom>
            <a:solidFill>
              <a:srgbClr val="003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b="1">
                <a:solidFill>
                  <a:srgbClr val="00375D"/>
                </a:solidFill>
                <a:latin typeface="Frutiger LT Std 65" charset="0"/>
                <a:ea typeface="Frutiger LT Std 65" charset="0"/>
                <a:cs typeface="Frutiger LT Std 65" charset="0"/>
              </a:endParaRPr>
            </a:p>
          </p:txBody>
        </p:sp>
        <p:sp>
          <p:nvSpPr>
            <p:cNvPr id="12" name="Line 11">
              <a:extLst>
                <a:ext uri="{FF2B5EF4-FFF2-40B4-BE49-F238E27FC236}">
                  <a16:creationId xmlns:a16="http://schemas.microsoft.com/office/drawing/2014/main" id="{3C9E7548-2752-F943-B34B-5A8B72D1ECDB}"/>
                </a:ext>
              </a:extLst>
            </p:cNvPr>
            <p:cNvSpPr>
              <a:spLocks noChangeShapeType="1"/>
            </p:cNvSpPr>
            <p:nvPr/>
          </p:nvSpPr>
          <p:spPr bwMode="auto">
            <a:xfrm>
              <a:off x="12260263" y="40163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b="1">
                <a:solidFill>
                  <a:srgbClr val="00375D"/>
                </a:solidFill>
                <a:latin typeface="Frutiger LT Std 65" charset="0"/>
                <a:ea typeface="Frutiger LT Std 65" charset="0"/>
                <a:cs typeface="Frutiger LT Std 65" charset="0"/>
              </a:endParaRPr>
            </a:p>
          </p:txBody>
        </p:sp>
        <p:sp>
          <p:nvSpPr>
            <p:cNvPr id="13" name="Line 12">
              <a:extLst>
                <a:ext uri="{FF2B5EF4-FFF2-40B4-BE49-F238E27FC236}">
                  <a16:creationId xmlns:a16="http://schemas.microsoft.com/office/drawing/2014/main" id="{9A2C685C-3648-A64E-AEB6-EC4134501A3C}"/>
                </a:ext>
              </a:extLst>
            </p:cNvPr>
            <p:cNvSpPr>
              <a:spLocks noChangeShapeType="1"/>
            </p:cNvSpPr>
            <p:nvPr/>
          </p:nvSpPr>
          <p:spPr bwMode="auto">
            <a:xfrm>
              <a:off x="12260263" y="40163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b="1">
                <a:solidFill>
                  <a:srgbClr val="00375D"/>
                </a:solidFill>
                <a:latin typeface="Frutiger LT Std 65" charset="0"/>
                <a:ea typeface="Frutiger LT Std 65" charset="0"/>
                <a:cs typeface="Frutiger LT Std 65" charset="0"/>
              </a:endParaRPr>
            </a:p>
          </p:txBody>
        </p:sp>
        <p:sp>
          <p:nvSpPr>
            <p:cNvPr id="14" name="Freeform 13">
              <a:extLst>
                <a:ext uri="{FF2B5EF4-FFF2-40B4-BE49-F238E27FC236}">
                  <a16:creationId xmlns:a16="http://schemas.microsoft.com/office/drawing/2014/main" id="{7E45D343-6776-3248-B17F-16DCB871BE91}"/>
                </a:ext>
              </a:extLst>
            </p:cNvPr>
            <p:cNvSpPr>
              <a:spLocks/>
            </p:cNvSpPr>
            <p:nvPr/>
          </p:nvSpPr>
          <p:spPr bwMode="auto">
            <a:xfrm>
              <a:off x="12184063" y="3914775"/>
              <a:ext cx="109538" cy="109538"/>
            </a:xfrm>
            <a:custGeom>
              <a:avLst/>
              <a:gdLst>
                <a:gd name="T0" fmla="*/ 46 w 46"/>
                <a:gd name="T1" fmla="*/ 43 h 46"/>
                <a:gd name="T2" fmla="*/ 44 w 46"/>
                <a:gd name="T3" fmla="*/ 46 h 46"/>
                <a:gd name="T4" fmla="*/ 41 w 46"/>
                <a:gd name="T5" fmla="*/ 44 h 46"/>
                <a:gd name="T6" fmla="*/ 36 w 46"/>
                <a:gd name="T7" fmla="*/ 30 h 46"/>
                <a:gd name="T8" fmla="*/ 36 w 46"/>
                <a:gd name="T9" fmla="*/ 30 h 46"/>
                <a:gd name="T10" fmla="*/ 27 w 46"/>
                <a:gd name="T11" fmla="*/ 19 h 46"/>
                <a:gd name="T12" fmla="*/ 15 w 46"/>
                <a:gd name="T13" fmla="*/ 10 h 46"/>
                <a:gd name="T14" fmla="*/ 2 w 46"/>
                <a:gd name="T15" fmla="*/ 5 h 46"/>
                <a:gd name="T16" fmla="*/ 0 w 46"/>
                <a:gd name="T17" fmla="*/ 2 h 46"/>
                <a:gd name="T18" fmla="*/ 2 w 46"/>
                <a:gd name="T19" fmla="*/ 0 h 46"/>
                <a:gd name="T20" fmla="*/ 17 w 46"/>
                <a:gd name="T21" fmla="*/ 6 h 46"/>
                <a:gd name="T22" fmla="*/ 30 w 46"/>
                <a:gd name="T23" fmla="*/ 15 h 46"/>
                <a:gd name="T24" fmla="*/ 30 w 46"/>
                <a:gd name="T25" fmla="*/ 15 h 46"/>
                <a:gd name="T26" fmla="*/ 40 w 46"/>
                <a:gd name="T27" fmla="*/ 28 h 46"/>
                <a:gd name="T28" fmla="*/ 40 w 46"/>
                <a:gd name="T29" fmla="*/ 28 h 46"/>
                <a:gd name="T30" fmla="*/ 46 w 46"/>
                <a:gd name="T31"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6">
                  <a:moveTo>
                    <a:pt x="46" y="43"/>
                  </a:moveTo>
                  <a:cubicBezTo>
                    <a:pt x="46" y="45"/>
                    <a:pt x="45" y="46"/>
                    <a:pt x="44" y="46"/>
                  </a:cubicBezTo>
                  <a:cubicBezTo>
                    <a:pt x="43" y="46"/>
                    <a:pt x="41" y="46"/>
                    <a:pt x="41" y="44"/>
                  </a:cubicBezTo>
                  <a:cubicBezTo>
                    <a:pt x="40" y="39"/>
                    <a:pt x="39" y="35"/>
                    <a:pt x="36" y="30"/>
                  </a:cubicBezTo>
                  <a:cubicBezTo>
                    <a:pt x="36" y="30"/>
                    <a:pt x="36" y="30"/>
                    <a:pt x="36" y="30"/>
                  </a:cubicBezTo>
                  <a:cubicBezTo>
                    <a:pt x="34" y="26"/>
                    <a:pt x="31" y="22"/>
                    <a:pt x="27" y="19"/>
                  </a:cubicBezTo>
                  <a:cubicBezTo>
                    <a:pt x="24" y="15"/>
                    <a:pt x="20" y="12"/>
                    <a:pt x="15" y="10"/>
                  </a:cubicBezTo>
                  <a:cubicBezTo>
                    <a:pt x="11" y="7"/>
                    <a:pt x="6" y="6"/>
                    <a:pt x="2" y="5"/>
                  </a:cubicBezTo>
                  <a:cubicBezTo>
                    <a:pt x="0" y="4"/>
                    <a:pt x="0" y="3"/>
                    <a:pt x="0" y="2"/>
                  </a:cubicBezTo>
                  <a:cubicBezTo>
                    <a:pt x="0" y="1"/>
                    <a:pt x="1" y="0"/>
                    <a:pt x="2" y="0"/>
                  </a:cubicBezTo>
                  <a:cubicBezTo>
                    <a:pt x="8" y="1"/>
                    <a:pt x="13" y="3"/>
                    <a:pt x="17" y="6"/>
                  </a:cubicBezTo>
                  <a:cubicBezTo>
                    <a:pt x="22" y="8"/>
                    <a:pt x="27" y="12"/>
                    <a:pt x="30" y="15"/>
                  </a:cubicBezTo>
                  <a:cubicBezTo>
                    <a:pt x="30" y="15"/>
                    <a:pt x="30" y="15"/>
                    <a:pt x="30" y="15"/>
                  </a:cubicBezTo>
                  <a:cubicBezTo>
                    <a:pt x="34" y="19"/>
                    <a:pt x="37" y="24"/>
                    <a:pt x="40" y="28"/>
                  </a:cubicBezTo>
                  <a:cubicBezTo>
                    <a:pt x="40" y="28"/>
                    <a:pt x="40" y="28"/>
                    <a:pt x="40" y="28"/>
                  </a:cubicBezTo>
                  <a:cubicBezTo>
                    <a:pt x="43" y="33"/>
                    <a:pt x="44" y="38"/>
                    <a:pt x="46" y="43"/>
                  </a:cubicBezTo>
                  <a:close/>
                </a:path>
              </a:pathLst>
            </a:custGeom>
            <a:solidFill>
              <a:srgbClr val="003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b="1">
                <a:solidFill>
                  <a:srgbClr val="00375D"/>
                </a:solidFill>
                <a:latin typeface="Frutiger LT Std 65" charset="0"/>
                <a:ea typeface="Frutiger LT Std 65" charset="0"/>
                <a:cs typeface="Frutiger LT Std 65" charset="0"/>
              </a:endParaRPr>
            </a:p>
          </p:txBody>
        </p:sp>
        <p:sp>
          <p:nvSpPr>
            <p:cNvPr id="15" name="Line 14">
              <a:extLst>
                <a:ext uri="{FF2B5EF4-FFF2-40B4-BE49-F238E27FC236}">
                  <a16:creationId xmlns:a16="http://schemas.microsoft.com/office/drawing/2014/main" id="{B00E026B-FF1F-E144-9D17-7A7E7914B162}"/>
                </a:ext>
              </a:extLst>
            </p:cNvPr>
            <p:cNvSpPr>
              <a:spLocks noChangeShapeType="1"/>
            </p:cNvSpPr>
            <p:nvPr/>
          </p:nvSpPr>
          <p:spPr bwMode="auto">
            <a:xfrm>
              <a:off x="12293600" y="40163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b="1">
                <a:solidFill>
                  <a:srgbClr val="00375D"/>
                </a:solidFill>
                <a:latin typeface="Frutiger LT Std 65" charset="0"/>
                <a:ea typeface="Frutiger LT Std 65" charset="0"/>
                <a:cs typeface="Frutiger LT Std 65" charset="0"/>
              </a:endParaRPr>
            </a:p>
          </p:txBody>
        </p:sp>
        <p:sp>
          <p:nvSpPr>
            <p:cNvPr id="16" name="Line 15">
              <a:extLst>
                <a:ext uri="{FF2B5EF4-FFF2-40B4-BE49-F238E27FC236}">
                  <a16:creationId xmlns:a16="http://schemas.microsoft.com/office/drawing/2014/main" id="{5B57182A-56B9-A344-A49E-AC994B522E01}"/>
                </a:ext>
              </a:extLst>
            </p:cNvPr>
            <p:cNvSpPr>
              <a:spLocks noChangeShapeType="1"/>
            </p:cNvSpPr>
            <p:nvPr/>
          </p:nvSpPr>
          <p:spPr bwMode="auto">
            <a:xfrm>
              <a:off x="12293600" y="40163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b="1">
                <a:solidFill>
                  <a:srgbClr val="00375D"/>
                </a:solidFill>
                <a:latin typeface="Frutiger LT Std 65" charset="0"/>
                <a:ea typeface="Frutiger LT Std 65" charset="0"/>
                <a:cs typeface="Frutiger LT Std 65" charset="0"/>
              </a:endParaRPr>
            </a:p>
          </p:txBody>
        </p:sp>
        <p:sp>
          <p:nvSpPr>
            <p:cNvPr id="17" name="Freeform 16">
              <a:extLst>
                <a:ext uri="{FF2B5EF4-FFF2-40B4-BE49-F238E27FC236}">
                  <a16:creationId xmlns:a16="http://schemas.microsoft.com/office/drawing/2014/main" id="{1B406A17-7E01-A84F-A4AC-7A8DEA6054D5}"/>
                </a:ext>
              </a:extLst>
            </p:cNvPr>
            <p:cNvSpPr>
              <a:spLocks/>
            </p:cNvSpPr>
            <p:nvPr/>
          </p:nvSpPr>
          <p:spPr bwMode="auto">
            <a:xfrm>
              <a:off x="11979275" y="3886200"/>
              <a:ext cx="342900" cy="339725"/>
            </a:xfrm>
            <a:custGeom>
              <a:avLst/>
              <a:gdLst>
                <a:gd name="T0" fmla="*/ 143 w 144"/>
                <a:gd name="T1" fmla="*/ 115 h 143"/>
                <a:gd name="T2" fmla="*/ 143 w 144"/>
                <a:gd name="T3" fmla="*/ 118 h 143"/>
                <a:gd name="T4" fmla="*/ 140 w 144"/>
                <a:gd name="T5" fmla="*/ 119 h 143"/>
                <a:gd name="T6" fmla="*/ 106 w 144"/>
                <a:gd name="T7" fmla="*/ 94 h 143"/>
                <a:gd name="T8" fmla="*/ 100 w 144"/>
                <a:gd name="T9" fmla="*/ 99 h 143"/>
                <a:gd name="T10" fmla="*/ 67 w 144"/>
                <a:gd name="T11" fmla="*/ 99 h 143"/>
                <a:gd name="T12" fmla="*/ 55 w 144"/>
                <a:gd name="T13" fmla="*/ 89 h 143"/>
                <a:gd name="T14" fmla="*/ 45 w 144"/>
                <a:gd name="T15" fmla="*/ 76 h 143"/>
                <a:gd name="T16" fmla="*/ 44 w 144"/>
                <a:gd name="T17" fmla="*/ 44 h 143"/>
                <a:gd name="T18" fmla="*/ 50 w 144"/>
                <a:gd name="T19" fmla="*/ 38 h 143"/>
                <a:gd name="T20" fmla="*/ 27 w 144"/>
                <a:gd name="T21" fmla="*/ 6 h 143"/>
                <a:gd name="T22" fmla="*/ 16 w 144"/>
                <a:gd name="T23" fmla="*/ 16 h 143"/>
                <a:gd name="T24" fmla="*/ 16 w 144"/>
                <a:gd name="T25" fmla="*/ 16 h 143"/>
                <a:gd name="T26" fmla="*/ 10 w 144"/>
                <a:gd name="T27" fmla="*/ 49 h 143"/>
                <a:gd name="T28" fmla="*/ 44 w 144"/>
                <a:gd name="T29" fmla="*/ 98 h 143"/>
                <a:gd name="T30" fmla="*/ 45 w 144"/>
                <a:gd name="T31" fmla="*/ 99 h 143"/>
                <a:gd name="T32" fmla="*/ 45 w 144"/>
                <a:gd name="T33" fmla="*/ 99 h 143"/>
                <a:gd name="T34" fmla="*/ 48 w 144"/>
                <a:gd name="T35" fmla="*/ 102 h 143"/>
                <a:gd name="T36" fmla="*/ 95 w 144"/>
                <a:gd name="T37" fmla="*/ 135 h 143"/>
                <a:gd name="T38" fmla="*/ 127 w 144"/>
                <a:gd name="T39" fmla="*/ 128 h 143"/>
                <a:gd name="T40" fmla="*/ 127 w 144"/>
                <a:gd name="T41" fmla="*/ 128 h 143"/>
                <a:gd name="T42" fmla="*/ 128 w 144"/>
                <a:gd name="T43" fmla="*/ 128 h 143"/>
                <a:gd name="T44" fmla="*/ 130 w 144"/>
                <a:gd name="T45" fmla="*/ 125 h 143"/>
                <a:gd name="T46" fmla="*/ 134 w 144"/>
                <a:gd name="T47" fmla="*/ 125 h 143"/>
                <a:gd name="T48" fmla="*/ 134 w 144"/>
                <a:gd name="T49" fmla="*/ 128 h 143"/>
                <a:gd name="T50" fmla="*/ 131 w 144"/>
                <a:gd name="T51" fmla="*/ 131 h 143"/>
                <a:gd name="T52" fmla="*/ 131 w 144"/>
                <a:gd name="T53" fmla="*/ 131 h 143"/>
                <a:gd name="T54" fmla="*/ 130 w 144"/>
                <a:gd name="T55" fmla="*/ 131 h 143"/>
                <a:gd name="T56" fmla="*/ 130 w 144"/>
                <a:gd name="T57" fmla="*/ 131 h 143"/>
                <a:gd name="T58" fmla="*/ 94 w 144"/>
                <a:gd name="T59" fmla="*/ 139 h 143"/>
                <a:gd name="T60" fmla="*/ 45 w 144"/>
                <a:gd name="T61" fmla="*/ 105 h 143"/>
                <a:gd name="T62" fmla="*/ 42 w 144"/>
                <a:gd name="T63" fmla="*/ 102 h 143"/>
                <a:gd name="T64" fmla="*/ 41 w 144"/>
                <a:gd name="T65" fmla="*/ 102 h 143"/>
                <a:gd name="T66" fmla="*/ 5 w 144"/>
                <a:gd name="T67" fmla="*/ 51 h 143"/>
                <a:gd name="T68" fmla="*/ 13 w 144"/>
                <a:gd name="T69" fmla="*/ 13 h 143"/>
                <a:gd name="T70" fmla="*/ 13 w 144"/>
                <a:gd name="T71" fmla="*/ 13 h 143"/>
                <a:gd name="T72" fmla="*/ 25 w 144"/>
                <a:gd name="T73" fmla="*/ 1 h 143"/>
                <a:gd name="T74" fmla="*/ 26 w 144"/>
                <a:gd name="T75" fmla="*/ 0 h 143"/>
                <a:gd name="T76" fmla="*/ 29 w 144"/>
                <a:gd name="T77" fmla="*/ 1 h 143"/>
                <a:gd name="T78" fmla="*/ 55 w 144"/>
                <a:gd name="T79" fmla="*/ 37 h 143"/>
                <a:gd name="T80" fmla="*/ 55 w 144"/>
                <a:gd name="T81" fmla="*/ 40 h 143"/>
                <a:gd name="T82" fmla="*/ 47 w 144"/>
                <a:gd name="T83" fmla="*/ 47 h 143"/>
                <a:gd name="T84" fmla="*/ 49 w 144"/>
                <a:gd name="T85" fmla="*/ 74 h 143"/>
                <a:gd name="T86" fmla="*/ 58 w 144"/>
                <a:gd name="T87" fmla="*/ 86 h 143"/>
                <a:gd name="T88" fmla="*/ 70 w 144"/>
                <a:gd name="T89" fmla="*/ 95 h 143"/>
                <a:gd name="T90" fmla="*/ 97 w 144"/>
                <a:gd name="T91" fmla="*/ 96 h 143"/>
                <a:gd name="T92" fmla="*/ 104 w 144"/>
                <a:gd name="T93" fmla="*/ 89 h 143"/>
                <a:gd name="T94" fmla="*/ 104 w 144"/>
                <a:gd name="T95" fmla="*/ 89 h 143"/>
                <a:gd name="T96" fmla="*/ 107 w 144"/>
                <a:gd name="T97" fmla="*/ 89 h 143"/>
                <a:gd name="T98" fmla="*/ 143 w 144"/>
                <a:gd name="T99" fmla="*/ 11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43">
                  <a:moveTo>
                    <a:pt x="143" y="115"/>
                  </a:moveTo>
                  <a:cubicBezTo>
                    <a:pt x="144" y="116"/>
                    <a:pt x="144" y="117"/>
                    <a:pt x="143" y="118"/>
                  </a:cubicBezTo>
                  <a:cubicBezTo>
                    <a:pt x="143" y="119"/>
                    <a:pt x="141" y="119"/>
                    <a:pt x="140" y="119"/>
                  </a:cubicBezTo>
                  <a:cubicBezTo>
                    <a:pt x="106" y="94"/>
                    <a:pt x="106" y="94"/>
                    <a:pt x="106" y="94"/>
                  </a:cubicBezTo>
                  <a:cubicBezTo>
                    <a:pt x="100" y="99"/>
                    <a:pt x="100" y="99"/>
                    <a:pt x="100" y="99"/>
                  </a:cubicBezTo>
                  <a:cubicBezTo>
                    <a:pt x="92" y="108"/>
                    <a:pt x="79" y="106"/>
                    <a:pt x="67" y="99"/>
                  </a:cubicBezTo>
                  <a:cubicBezTo>
                    <a:pt x="63" y="96"/>
                    <a:pt x="59" y="93"/>
                    <a:pt x="55" y="89"/>
                  </a:cubicBezTo>
                  <a:cubicBezTo>
                    <a:pt x="51" y="85"/>
                    <a:pt x="48" y="81"/>
                    <a:pt x="45" y="76"/>
                  </a:cubicBezTo>
                  <a:cubicBezTo>
                    <a:pt x="38" y="65"/>
                    <a:pt x="36" y="52"/>
                    <a:pt x="44" y="44"/>
                  </a:cubicBezTo>
                  <a:cubicBezTo>
                    <a:pt x="50" y="38"/>
                    <a:pt x="50" y="38"/>
                    <a:pt x="50" y="38"/>
                  </a:cubicBezTo>
                  <a:cubicBezTo>
                    <a:pt x="27" y="6"/>
                    <a:pt x="27" y="6"/>
                    <a:pt x="27" y="6"/>
                  </a:cubicBezTo>
                  <a:cubicBezTo>
                    <a:pt x="16" y="16"/>
                    <a:pt x="16" y="16"/>
                    <a:pt x="16" y="16"/>
                  </a:cubicBezTo>
                  <a:cubicBezTo>
                    <a:pt x="16" y="16"/>
                    <a:pt x="16" y="16"/>
                    <a:pt x="16" y="16"/>
                  </a:cubicBezTo>
                  <a:cubicBezTo>
                    <a:pt x="7" y="25"/>
                    <a:pt x="5" y="36"/>
                    <a:pt x="10" y="49"/>
                  </a:cubicBezTo>
                  <a:cubicBezTo>
                    <a:pt x="14" y="63"/>
                    <a:pt x="25" y="80"/>
                    <a:pt x="44" y="98"/>
                  </a:cubicBezTo>
                  <a:cubicBezTo>
                    <a:pt x="45" y="99"/>
                    <a:pt x="45" y="99"/>
                    <a:pt x="45" y="99"/>
                  </a:cubicBezTo>
                  <a:cubicBezTo>
                    <a:pt x="45" y="99"/>
                    <a:pt x="45" y="99"/>
                    <a:pt x="45" y="99"/>
                  </a:cubicBezTo>
                  <a:cubicBezTo>
                    <a:pt x="46" y="100"/>
                    <a:pt x="47" y="101"/>
                    <a:pt x="48" y="102"/>
                  </a:cubicBezTo>
                  <a:cubicBezTo>
                    <a:pt x="66" y="120"/>
                    <a:pt x="82" y="130"/>
                    <a:pt x="95" y="135"/>
                  </a:cubicBezTo>
                  <a:cubicBezTo>
                    <a:pt x="108" y="139"/>
                    <a:pt x="119" y="136"/>
                    <a:pt x="127" y="128"/>
                  </a:cubicBezTo>
                  <a:cubicBezTo>
                    <a:pt x="127" y="128"/>
                    <a:pt x="127" y="128"/>
                    <a:pt x="127" y="128"/>
                  </a:cubicBezTo>
                  <a:cubicBezTo>
                    <a:pt x="128" y="128"/>
                    <a:pt x="128" y="128"/>
                    <a:pt x="128" y="128"/>
                  </a:cubicBezTo>
                  <a:cubicBezTo>
                    <a:pt x="130" y="125"/>
                    <a:pt x="130" y="125"/>
                    <a:pt x="130" y="125"/>
                  </a:cubicBezTo>
                  <a:cubicBezTo>
                    <a:pt x="131" y="124"/>
                    <a:pt x="133" y="124"/>
                    <a:pt x="134" y="125"/>
                  </a:cubicBezTo>
                  <a:cubicBezTo>
                    <a:pt x="134" y="126"/>
                    <a:pt x="134" y="127"/>
                    <a:pt x="134" y="128"/>
                  </a:cubicBezTo>
                  <a:cubicBezTo>
                    <a:pt x="131" y="131"/>
                    <a:pt x="131" y="131"/>
                    <a:pt x="131" y="131"/>
                  </a:cubicBezTo>
                  <a:cubicBezTo>
                    <a:pt x="131" y="131"/>
                    <a:pt x="131" y="131"/>
                    <a:pt x="131" y="131"/>
                  </a:cubicBezTo>
                  <a:cubicBezTo>
                    <a:pt x="130" y="131"/>
                    <a:pt x="130" y="131"/>
                    <a:pt x="130" y="131"/>
                  </a:cubicBezTo>
                  <a:cubicBezTo>
                    <a:pt x="130" y="131"/>
                    <a:pt x="130" y="131"/>
                    <a:pt x="130" y="131"/>
                  </a:cubicBezTo>
                  <a:cubicBezTo>
                    <a:pt x="121" y="141"/>
                    <a:pt x="109" y="143"/>
                    <a:pt x="94" y="139"/>
                  </a:cubicBezTo>
                  <a:cubicBezTo>
                    <a:pt x="80" y="134"/>
                    <a:pt x="63" y="123"/>
                    <a:pt x="45" y="105"/>
                  </a:cubicBezTo>
                  <a:cubicBezTo>
                    <a:pt x="43" y="104"/>
                    <a:pt x="42" y="103"/>
                    <a:pt x="42" y="102"/>
                  </a:cubicBezTo>
                  <a:cubicBezTo>
                    <a:pt x="41" y="102"/>
                    <a:pt x="41" y="102"/>
                    <a:pt x="41" y="102"/>
                  </a:cubicBezTo>
                  <a:cubicBezTo>
                    <a:pt x="22" y="82"/>
                    <a:pt x="10" y="65"/>
                    <a:pt x="5" y="51"/>
                  </a:cubicBezTo>
                  <a:cubicBezTo>
                    <a:pt x="0" y="35"/>
                    <a:pt x="3" y="23"/>
                    <a:pt x="13" y="13"/>
                  </a:cubicBezTo>
                  <a:cubicBezTo>
                    <a:pt x="13" y="13"/>
                    <a:pt x="13" y="13"/>
                    <a:pt x="13" y="13"/>
                  </a:cubicBezTo>
                  <a:cubicBezTo>
                    <a:pt x="25" y="1"/>
                    <a:pt x="25" y="1"/>
                    <a:pt x="25" y="1"/>
                  </a:cubicBezTo>
                  <a:cubicBezTo>
                    <a:pt x="25" y="1"/>
                    <a:pt x="25" y="0"/>
                    <a:pt x="26" y="0"/>
                  </a:cubicBezTo>
                  <a:cubicBezTo>
                    <a:pt x="27" y="0"/>
                    <a:pt x="28" y="0"/>
                    <a:pt x="29" y="1"/>
                  </a:cubicBezTo>
                  <a:cubicBezTo>
                    <a:pt x="55" y="37"/>
                    <a:pt x="55" y="37"/>
                    <a:pt x="55" y="37"/>
                  </a:cubicBezTo>
                  <a:cubicBezTo>
                    <a:pt x="56" y="37"/>
                    <a:pt x="55" y="39"/>
                    <a:pt x="55" y="40"/>
                  </a:cubicBezTo>
                  <a:cubicBezTo>
                    <a:pt x="47" y="47"/>
                    <a:pt x="47" y="47"/>
                    <a:pt x="47" y="47"/>
                  </a:cubicBezTo>
                  <a:cubicBezTo>
                    <a:pt x="41" y="53"/>
                    <a:pt x="43" y="64"/>
                    <a:pt x="49" y="74"/>
                  </a:cubicBezTo>
                  <a:cubicBezTo>
                    <a:pt x="51" y="78"/>
                    <a:pt x="55" y="82"/>
                    <a:pt x="58" y="86"/>
                  </a:cubicBezTo>
                  <a:cubicBezTo>
                    <a:pt x="62" y="89"/>
                    <a:pt x="66" y="92"/>
                    <a:pt x="70" y="95"/>
                  </a:cubicBezTo>
                  <a:cubicBezTo>
                    <a:pt x="80" y="101"/>
                    <a:pt x="90" y="103"/>
                    <a:pt x="97" y="96"/>
                  </a:cubicBezTo>
                  <a:cubicBezTo>
                    <a:pt x="104" y="89"/>
                    <a:pt x="104" y="89"/>
                    <a:pt x="104" y="89"/>
                  </a:cubicBezTo>
                  <a:cubicBezTo>
                    <a:pt x="104" y="89"/>
                    <a:pt x="104" y="89"/>
                    <a:pt x="104" y="89"/>
                  </a:cubicBezTo>
                  <a:cubicBezTo>
                    <a:pt x="105" y="88"/>
                    <a:pt x="106" y="88"/>
                    <a:pt x="107" y="89"/>
                  </a:cubicBezTo>
                  <a:lnTo>
                    <a:pt x="143" y="115"/>
                  </a:lnTo>
                  <a:close/>
                </a:path>
              </a:pathLst>
            </a:custGeom>
            <a:solidFill>
              <a:srgbClr val="003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b="1">
                <a:solidFill>
                  <a:srgbClr val="00375D"/>
                </a:solidFill>
                <a:latin typeface="Frutiger LT Std 65" charset="0"/>
                <a:ea typeface="Frutiger LT Std 65" charset="0"/>
                <a:cs typeface="Frutiger LT Std 65" charset="0"/>
              </a:endParaRPr>
            </a:p>
          </p:txBody>
        </p:sp>
        <p:sp>
          <p:nvSpPr>
            <p:cNvPr id="18" name="Line 17">
              <a:extLst>
                <a:ext uri="{FF2B5EF4-FFF2-40B4-BE49-F238E27FC236}">
                  <a16:creationId xmlns:a16="http://schemas.microsoft.com/office/drawing/2014/main" id="{EFFEA1E7-3DE6-0448-B7EA-86395E7B5250}"/>
                </a:ext>
              </a:extLst>
            </p:cNvPr>
            <p:cNvSpPr>
              <a:spLocks noChangeShapeType="1"/>
            </p:cNvSpPr>
            <p:nvPr/>
          </p:nvSpPr>
          <p:spPr bwMode="auto">
            <a:xfrm>
              <a:off x="12320588" y="41592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b="1">
                <a:solidFill>
                  <a:srgbClr val="00375D"/>
                </a:solidFill>
                <a:latin typeface="Frutiger LT Std 65" charset="0"/>
                <a:ea typeface="Frutiger LT Std 65" charset="0"/>
                <a:cs typeface="Frutiger LT Std 65" charset="0"/>
              </a:endParaRPr>
            </a:p>
          </p:txBody>
        </p:sp>
        <p:sp>
          <p:nvSpPr>
            <p:cNvPr id="19" name="Line 18">
              <a:extLst>
                <a:ext uri="{FF2B5EF4-FFF2-40B4-BE49-F238E27FC236}">
                  <a16:creationId xmlns:a16="http://schemas.microsoft.com/office/drawing/2014/main" id="{50F182C3-C334-C941-9FFF-EAE1A2516D6B}"/>
                </a:ext>
              </a:extLst>
            </p:cNvPr>
            <p:cNvSpPr>
              <a:spLocks noChangeShapeType="1"/>
            </p:cNvSpPr>
            <p:nvPr/>
          </p:nvSpPr>
          <p:spPr bwMode="auto">
            <a:xfrm>
              <a:off x="12320588" y="41592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b="1">
                <a:solidFill>
                  <a:srgbClr val="00375D"/>
                </a:solidFill>
                <a:latin typeface="Frutiger LT Std 65" charset="0"/>
                <a:ea typeface="Frutiger LT Std 65" charset="0"/>
                <a:cs typeface="Frutiger LT Std 65" charset="0"/>
              </a:endParaRPr>
            </a:p>
          </p:txBody>
        </p:sp>
        <p:sp>
          <p:nvSpPr>
            <p:cNvPr id="20" name="Freeform 19">
              <a:extLst>
                <a:ext uri="{FF2B5EF4-FFF2-40B4-BE49-F238E27FC236}">
                  <a16:creationId xmlns:a16="http://schemas.microsoft.com/office/drawing/2014/main" id="{C8EF8E5F-963F-934C-990C-EF2B6907F1FF}"/>
                </a:ext>
              </a:extLst>
            </p:cNvPr>
            <p:cNvSpPr>
              <a:spLocks/>
            </p:cNvSpPr>
            <p:nvPr/>
          </p:nvSpPr>
          <p:spPr bwMode="auto">
            <a:xfrm>
              <a:off x="12225338" y="4133850"/>
              <a:ext cx="76200" cy="58738"/>
            </a:xfrm>
            <a:custGeom>
              <a:avLst/>
              <a:gdLst>
                <a:gd name="T0" fmla="*/ 30 w 32"/>
                <a:gd name="T1" fmla="*/ 21 h 25"/>
                <a:gd name="T2" fmla="*/ 31 w 32"/>
                <a:gd name="T3" fmla="*/ 24 h 25"/>
                <a:gd name="T4" fmla="*/ 28 w 32"/>
                <a:gd name="T5" fmla="*/ 24 h 25"/>
                <a:gd name="T6" fmla="*/ 19 w 32"/>
                <a:gd name="T7" fmla="*/ 18 h 25"/>
                <a:gd name="T8" fmla="*/ 1 w 32"/>
                <a:gd name="T9" fmla="*/ 5 h 25"/>
                <a:gd name="T10" fmla="*/ 0 w 32"/>
                <a:gd name="T11" fmla="*/ 2 h 25"/>
                <a:gd name="T12" fmla="*/ 3 w 32"/>
                <a:gd name="T13" fmla="*/ 1 h 25"/>
                <a:gd name="T14" fmla="*/ 12 w 32"/>
                <a:gd name="T15" fmla="*/ 8 h 25"/>
                <a:gd name="T16" fmla="*/ 30 w 32"/>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5">
                  <a:moveTo>
                    <a:pt x="30" y="21"/>
                  </a:moveTo>
                  <a:cubicBezTo>
                    <a:pt x="31" y="21"/>
                    <a:pt x="32" y="23"/>
                    <a:pt x="31" y="24"/>
                  </a:cubicBezTo>
                  <a:cubicBezTo>
                    <a:pt x="30" y="25"/>
                    <a:pt x="29" y="25"/>
                    <a:pt x="28" y="24"/>
                  </a:cubicBezTo>
                  <a:cubicBezTo>
                    <a:pt x="19" y="18"/>
                    <a:pt x="19" y="18"/>
                    <a:pt x="19" y="18"/>
                  </a:cubicBezTo>
                  <a:cubicBezTo>
                    <a:pt x="1" y="5"/>
                    <a:pt x="1" y="5"/>
                    <a:pt x="1" y="5"/>
                  </a:cubicBezTo>
                  <a:cubicBezTo>
                    <a:pt x="0" y="4"/>
                    <a:pt x="0" y="3"/>
                    <a:pt x="0" y="2"/>
                  </a:cubicBezTo>
                  <a:cubicBezTo>
                    <a:pt x="1" y="1"/>
                    <a:pt x="2" y="0"/>
                    <a:pt x="3" y="1"/>
                  </a:cubicBezTo>
                  <a:cubicBezTo>
                    <a:pt x="12" y="8"/>
                    <a:pt x="12" y="8"/>
                    <a:pt x="12" y="8"/>
                  </a:cubicBezTo>
                  <a:lnTo>
                    <a:pt x="30" y="21"/>
                  </a:lnTo>
                  <a:close/>
                </a:path>
              </a:pathLst>
            </a:custGeom>
            <a:solidFill>
              <a:srgbClr val="003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b="1">
                <a:solidFill>
                  <a:srgbClr val="00375D"/>
                </a:solidFill>
                <a:latin typeface="Frutiger LT Std 65" charset="0"/>
                <a:ea typeface="Frutiger LT Std 65" charset="0"/>
                <a:cs typeface="Frutiger LT Std 65" charset="0"/>
              </a:endParaRPr>
            </a:p>
          </p:txBody>
        </p:sp>
        <p:sp>
          <p:nvSpPr>
            <p:cNvPr id="21" name="Line 20">
              <a:extLst>
                <a:ext uri="{FF2B5EF4-FFF2-40B4-BE49-F238E27FC236}">
                  <a16:creationId xmlns:a16="http://schemas.microsoft.com/office/drawing/2014/main" id="{B31BAB93-5643-494A-AF8E-85607916766E}"/>
                </a:ext>
              </a:extLst>
            </p:cNvPr>
            <p:cNvSpPr>
              <a:spLocks noChangeShapeType="1"/>
            </p:cNvSpPr>
            <p:nvPr/>
          </p:nvSpPr>
          <p:spPr bwMode="auto">
            <a:xfrm>
              <a:off x="12296775" y="41830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b="1">
                <a:solidFill>
                  <a:srgbClr val="00375D"/>
                </a:solidFill>
                <a:latin typeface="Frutiger LT Std 65" charset="0"/>
                <a:ea typeface="Frutiger LT Std 65" charset="0"/>
                <a:cs typeface="Frutiger LT Std 65" charset="0"/>
              </a:endParaRPr>
            </a:p>
          </p:txBody>
        </p:sp>
        <p:sp>
          <p:nvSpPr>
            <p:cNvPr id="22" name="Line 21">
              <a:extLst>
                <a:ext uri="{FF2B5EF4-FFF2-40B4-BE49-F238E27FC236}">
                  <a16:creationId xmlns:a16="http://schemas.microsoft.com/office/drawing/2014/main" id="{EEA8A05B-4F42-3A45-9A45-2D5A14A7C58D}"/>
                </a:ext>
              </a:extLst>
            </p:cNvPr>
            <p:cNvSpPr>
              <a:spLocks noChangeShapeType="1"/>
            </p:cNvSpPr>
            <p:nvPr/>
          </p:nvSpPr>
          <p:spPr bwMode="auto">
            <a:xfrm>
              <a:off x="12296775" y="41830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b="1">
                <a:solidFill>
                  <a:srgbClr val="00375D"/>
                </a:solidFill>
                <a:latin typeface="Frutiger LT Std 65" charset="0"/>
                <a:ea typeface="Frutiger LT Std 65" charset="0"/>
                <a:cs typeface="Frutiger LT Std 65" charset="0"/>
              </a:endParaRPr>
            </a:p>
          </p:txBody>
        </p:sp>
        <p:sp>
          <p:nvSpPr>
            <p:cNvPr id="23" name="Freeform 22">
              <a:extLst>
                <a:ext uri="{FF2B5EF4-FFF2-40B4-BE49-F238E27FC236}">
                  <a16:creationId xmlns:a16="http://schemas.microsoft.com/office/drawing/2014/main" id="{96E6AAEC-C76A-6249-A41C-8FDFEC8F0DB4}"/>
                </a:ext>
              </a:extLst>
            </p:cNvPr>
            <p:cNvSpPr>
              <a:spLocks/>
            </p:cNvSpPr>
            <p:nvPr/>
          </p:nvSpPr>
          <p:spPr bwMode="auto">
            <a:xfrm>
              <a:off x="12015788" y="3906838"/>
              <a:ext cx="57150" cy="76200"/>
            </a:xfrm>
            <a:custGeom>
              <a:avLst/>
              <a:gdLst>
                <a:gd name="T0" fmla="*/ 0 w 24"/>
                <a:gd name="T1" fmla="*/ 4 h 32"/>
                <a:gd name="T2" fmla="*/ 1 w 24"/>
                <a:gd name="T3" fmla="*/ 1 h 32"/>
                <a:gd name="T4" fmla="*/ 4 w 24"/>
                <a:gd name="T5" fmla="*/ 1 h 32"/>
                <a:gd name="T6" fmla="*/ 11 w 24"/>
                <a:gd name="T7" fmla="*/ 10 h 32"/>
                <a:gd name="T8" fmla="*/ 17 w 24"/>
                <a:gd name="T9" fmla="*/ 19 h 32"/>
                <a:gd name="T10" fmla="*/ 24 w 24"/>
                <a:gd name="T11" fmla="*/ 28 h 32"/>
                <a:gd name="T12" fmla="*/ 23 w 24"/>
                <a:gd name="T13" fmla="*/ 31 h 32"/>
                <a:gd name="T14" fmla="*/ 20 w 24"/>
                <a:gd name="T15" fmla="*/ 31 h 32"/>
                <a:gd name="T16" fmla="*/ 7 w 24"/>
                <a:gd name="T17" fmla="*/ 13 h 32"/>
                <a:gd name="T18" fmla="*/ 0 w 24"/>
                <a:gd name="T19"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2">
                  <a:moveTo>
                    <a:pt x="0" y="4"/>
                  </a:moveTo>
                  <a:cubicBezTo>
                    <a:pt x="0" y="3"/>
                    <a:pt x="0" y="2"/>
                    <a:pt x="1" y="1"/>
                  </a:cubicBezTo>
                  <a:cubicBezTo>
                    <a:pt x="2" y="0"/>
                    <a:pt x="3" y="0"/>
                    <a:pt x="4" y="1"/>
                  </a:cubicBezTo>
                  <a:cubicBezTo>
                    <a:pt x="11" y="10"/>
                    <a:pt x="11" y="10"/>
                    <a:pt x="11" y="10"/>
                  </a:cubicBezTo>
                  <a:cubicBezTo>
                    <a:pt x="17" y="19"/>
                    <a:pt x="17" y="19"/>
                    <a:pt x="17" y="19"/>
                  </a:cubicBezTo>
                  <a:cubicBezTo>
                    <a:pt x="24" y="28"/>
                    <a:pt x="24" y="28"/>
                    <a:pt x="24" y="28"/>
                  </a:cubicBezTo>
                  <a:cubicBezTo>
                    <a:pt x="24" y="29"/>
                    <a:pt x="24" y="31"/>
                    <a:pt x="23" y="31"/>
                  </a:cubicBezTo>
                  <a:cubicBezTo>
                    <a:pt x="22" y="32"/>
                    <a:pt x="21" y="32"/>
                    <a:pt x="20" y="31"/>
                  </a:cubicBezTo>
                  <a:cubicBezTo>
                    <a:pt x="7" y="13"/>
                    <a:pt x="7" y="13"/>
                    <a:pt x="7" y="13"/>
                  </a:cubicBezTo>
                  <a:lnTo>
                    <a:pt x="0" y="4"/>
                  </a:lnTo>
                  <a:close/>
                </a:path>
              </a:pathLst>
            </a:custGeom>
            <a:solidFill>
              <a:srgbClr val="003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b="1">
                <a:solidFill>
                  <a:srgbClr val="00375D"/>
                </a:solidFill>
                <a:latin typeface="Frutiger LT Std 65" charset="0"/>
                <a:ea typeface="Frutiger LT Std 65" charset="0"/>
                <a:cs typeface="Frutiger LT Std 65" charset="0"/>
              </a:endParaRPr>
            </a:p>
          </p:txBody>
        </p:sp>
        <p:sp>
          <p:nvSpPr>
            <p:cNvPr id="24" name="Line 23">
              <a:extLst>
                <a:ext uri="{FF2B5EF4-FFF2-40B4-BE49-F238E27FC236}">
                  <a16:creationId xmlns:a16="http://schemas.microsoft.com/office/drawing/2014/main" id="{1960CBD4-3F8F-7147-A1E7-1D45EAB4AA7F}"/>
                </a:ext>
              </a:extLst>
            </p:cNvPr>
            <p:cNvSpPr>
              <a:spLocks noChangeShapeType="1"/>
            </p:cNvSpPr>
            <p:nvPr/>
          </p:nvSpPr>
          <p:spPr bwMode="auto">
            <a:xfrm>
              <a:off x="12015788" y="39163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b="1">
                <a:solidFill>
                  <a:srgbClr val="00375D"/>
                </a:solidFill>
                <a:latin typeface="Frutiger LT Std 65" charset="0"/>
                <a:ea typeface="Frutiger LT Std 65" charset="0"/>
                <a:cs typeface="Frutiger LT Std 65" charset="0"/>
              </a:endParaRPr>
            </a:p>
          </p:txBody>
        </p:sp>
        <p:sp>
          <p:nvSpPr>
            <p:cNvPr id="25" name="Line 24">
              <a:extLst>
                <a:ext uri="{FF2B5EF4-FFF2-40B4-BE49-F238E27FC236}">
                  <a16:creationId xmlns:a16="http://schemas.microsoft.com/office/drawing/2014/main" id="{267001B0-DEDC-4B4F-BB50-E16F1198A871}"/>
                </a:ext>
              </a:extLst>
            </p:cNvPr>
            <p:cNvSpPr>
              <a:spLocks noChangeShapeType="1"/>
            </p:cNvSpPr>
            <p:nvPr/>
          </p:nvSpPr>
          <p:spPr bwMode="auto">
            <a:xfrm>
              <a:off x="12015788" y="39163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b="1">
                <a:solidFill>
                  <a:srgbClr val="00375D"/>
                </a:solidFill>
                <a:latin typeface="Frutiger LT Std 65" charset="0"/>
                <a:ea typeface="Frutiger LT Std 65" charset="0"/>
                <a:cs typeface="Frutiger LT Std 65" charset="0"/>
              </a:endParaRPr>
            </a:p>
          </p:txBody>
        </p:sp>
      </p:grpSp>
      <p:grpSp>
        <p:nvGrpSpPr>
          <p:cNvPr id="26" name="Group 25">
            <a:extLst>
              <a:ext uri="{FF2B5EF4-FFF2-40B4-BE49-F238E27FC236}">
                <a16:creationId xmlns:a16="http://schemas.microsoft.com/office/drawing/2014/main" id="{4383F098-229C-1E41-AA0F-76B0277E13D3}"/>
              </a:ext>
            </a:extLst>
          </p:cNvPr>
          <p:cNvGrpSpPr/>
          <p:nvPr/>
        </p:nvGrpSpPr>
        <p:grpSpPr>
          <a:xfrm>
            <a:off x="7960856" y="3148831"/>
            <a:ext cx="229355" cy="163531"/>
            <a:chOff x="11987213" y="4987925"/>
            <a:chExt cx="354013" cy="252413"/>
          </a:xfrm>
        </p:grpSpPr>
        <p:sp>
          <p:nvSpPr>
            <p:cNvPr id="27" name="Freeform 26">
              <a:extLst>
                <a:ext uri="{FF2B5EF4-FFF2-40B4-BE49-F238E27FC236}">
                  <a16:creationId xmlns:a16="http://schemas.microsoft.com/office/drawing/2014/main" id="{2BC46091-6998-8246-A0D7-11F2EBFB12D1}"/>
                </a:ext>
              </a:extLst>
            </p:cNvPr>
            <p:cNvSpPr>
              <a:spLocks noEditPoints="1"/>
            </p:cNvSpPr>
            <p:nvPr/>
          </p:nvSpPr>
          <p:spPr bwMode="auto">
            <a:xfrm>
              <a:off x="12201525" y="5110163"/>
              <a:ext cx="77788" cy="73025"/>
            </a:xfrm>
            <a:custGeom>
              <a:avLst/>
              <a:gdLst>
                <a:gd name="T0" fmla="*/ 31 w 33"/>
                <a:gd name="T1" fmla="*/ 31 h 31"/>
                <a:gd name="T2" fmla="*/ 29 w 33"/>
                <a:gd name="T3" fmla="*/ 30 h 31"/>
                <a:gd name="T4" fmla="*/ 1 w 33"/>
                <a:gd name="T5" fmla="*/ 4 h 31"/>
                <a:gd name="T6" fmla="*/ 1 w 33"/>
                <a:gd name="T7" fmla="*/ 1 h 31"/>
                <a:gd name="T8" fmla="*/ 5 w 33"/>
                <a:gd name="T9" fmla="*/ 1 h 31"/>
                <a:gd name="T10" fmla="*/ 32 w 33"/>
                <a:gd name="T11" fmla="*/ 27 h 31"/>
                <a:gd name="T12" fmla="*/ 32 w 33"/>
                <a:gd name="T13" fmla="*/ 30 h 31"/>
                <a:gd name="T14" fmla="*/ 31 w 33"/>
                <a:gd name="T15" fmla="*/ 31 h 31"/>
                <a:gd name="T16" fmla="*/ 31 w 33"/>
                <a:gd name="T17" fmla="*/ 31 h 31"/>
                <a:gd name="T18" fmla="*/ 31 w 33"/>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1">
                  <a:moveTo>
                    <a:pt x="31" y="31"/>
                  </a:moveTo>
                  <a:cubicBezTo>
                    <a:pt x="30" y="31"/>
                    <a:pt x="29" y="31"/>
                    <a:pt x="29" y="30"/>
                  </a:cubicBezTo>
                  <a:cubicBezTo>
                    <a:pt x="1" y="4"/>
                    <a:pt x="1" y="4"/>
                    <a:pt x="1" y="4"/>
                  </a:cubicBezTo>
                  <a:cubicBezTo>
                    <a:pt x="0" y="3"/>
                    <a:pt x="0" y="2"/>
                    <a:pt x="1" y="1"/>
                  </a:cubicBezTo>
                  <a:cubicBezTo>
                    <a:pt x="2" y="0"/>
                    <a:pt x="4" y="0"/>
                    <a:pt x="5" y="1"/>
                  </a:cubicBezTo>
                  <a:cubicBezTo>
                    <a:pt x="32" y="27"/>
                    <a:pt x="32" y="27"/>
                    <a:pt x="32" y="27"/>
                  </a:cubicBezTo>
                  <a:cubicBezTo>
                    <a:pt x="33" y="27"/>
                    <a:pt x="33" y="29"/>
                    <a:pt x="32" y="30"/>
                  </a:cubicBezTo>
                  <a:cubicBezTo>
                    <a:pt x="32" y="30"/>
                    <a:pt x="31" y="31"/>
                    <a:pt x="31" y="31"/>
                  </a:cubicBezTo>
                  <a:close/>
                  <a:moveTo>
                    <a:pt x="31" y="31"/>
                  </a:moveTo>
                  <a:cubicBezTo>
                    <a:pt x="31" y="31"/>
                    <a:pt x="31" y="31"/>
                    <a:pt x="31" y="31"/>
                  </a:cubicBezTo>
                </a:path>
              </a:pathLst>
            </a:custGeom>
            <a:solidFill>
              <a:srgbClr val="003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b="1">
                <a:solidFill>
                  <a:srgbClr val="00375D"/>
                </a:solidFill>
                <a:latin typeface="Frutiger LT Std 65" charset="0"/>
                <a:ea typeface="Frutiger LT Std 65" charset="0"/>
                <a:cs typeface="Frutiger LT Std 65" charset="0"/>
              </a:endParaRPr>
            </a:p>
          </p:txBody>
        </p:sp>
        <p:sp>
          <p:nvSpPr>
            <p:cNvPr id="28" name="Freeform 27">
              <a:extLst>
                <a:ext uri="{FF2B5EF4-FFF2-40B4-BE49-F238E27FC236}">
                  <a16:creationId xmlns:a16="http://schemas.microsoft.com/office/drawing/2014/main" id="{525F08E3-7AFE-114F-A2A7-93AAA94BCFC4}"/>
                </a:ext>
              </a:extLst>
            </p:cNvPr>
            <p:cNvSpPr>
              <a:spLocks noEditPoints="1"/>
            </p:cNvSpPr>
            <p:nvPr/>
          </p:nvSpPr>
          <p:spPr bwMode="auto">
            <a:xfrm>
              <a:off x="12049125" y="5110163"/>
              <a:ext cx="77788" cy="73025"/>
            </a:xfrm>
            <a:custGeom>
              <a:avLst/>
              <a:gdLst>
                <a:gd name="T0" fmla="*/ 2 w 33"/>
                <a:gd name="T1" fmla="*/ 31 h 31"/>
                <a:gd name="T2" fmla="*/ 1 w 33"/>
                <a:gd name="T3" fmla="*/ 30 h 31"/>
                <a:gd name="T4" fmla="*/ 1 w 33"/>
                <a:gd name="T5" fmla="*/ 27 h 31"/>
                <a:gd name="T6" fmla="*/ 28 w 33"/>
                <a:gd name="T7" fmla="*/ 1 h 31"/>
                <a:gd name="T8" fmla="*/ 32 w 33"/>
                <a:gd name="T9" fmla="*/ 1 h 31"/>
                <a:gd name="T10" fmla="*/ 32 w 33"/>
                <a:gd name="T11" fmla="*/ 4 h 31"/>
                <a:gd name="T12" fmla="*/ 4 w 33"/>
                <a:gd name="T13" fmla="*/ 30 h 31"/>
                <a:gd name="T14" fmla="*/ 2 w 33"/>
                <a:gd name="T15" fmla="*/ 31 h 31"/>
                <a:gd name="T16" fmla="*/ 2 w 33"/>
                <a:gd name="T17" fmla="*/ 31 h 31"/>
                <a:gd name="T18" fmla="*/ 2 w 33"/>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1">
                  <a:moveTo>
                    <a:pt x="2" y="31"/>
                  </a:moveTo>
                  <a:cubicBezTo>
                    <a:pt x="2" y="31"/>
                    <a:pt x="1" y="30"/>
                    <a:pt x="1" y="30"/>
                  </a:cubicBezTo>
                  <a:cubicBezTo>
                    <a:pt x="0" y="29"/>
                    <a:pt x="0" y="27"/>
                    <a:pt x="1" y="27"/>
                  </a:cubicBezTo>
                  <a:cubicBezTo>
                    <a:pt x="28" y="1"/>
                    <a:pt x="28" y="1"/>
                    <a:pt x="28" y="1"/>
                  </a:cubicBezTo>
                  <a:cubicBezTo>
                    <a:pt x="29" y="0"/>
                    <a:pt x="31" y="0"/>
                    <a:pt x="32" y="1"/>
                  </a:cubicBezTo>
                  <a:cubicBezTo>
                    <a:pt x="33" y="2"/>
                    <a:pt x="33" y="3"/>
                    <a:pt x="32" y="4"/>
                  </a:cubicBezTo>
                  <a:cubicBezTo>
                    <a:pt x="4" y="30"/>
                    <a:pt x="4" y="30"/>
                    <a:pt x="4" y="30"/>
                  </a:cubicBezTo>
                  <a:cubicBezTo>
                    <a:pt x="3" y="31"/>
                    <a:pt x="3" y="31"/>
                    <a:pt x="2" y="31"/>
                  </a:cubicBezTo>
                  <a:close/>
                  <a:moveTo>
                    <a:pt x="2" y="31"/>
                  </a:moveTo>
                  <a:cubicBezTo>
                    <a:pt x="2" y="31"/>
                    <a:pt x="2" y="31"/>
                    <a:pt x="2" y="31"/>
                  </a:cubicBezTo>
                </a:path>
              </a:pathLst>
            </a:custGeom>
            <a:solidFill>
              <a:srgbClr val="003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b="1">
                <a:solidFill>
                  <a:srgbClr val="00375D"/>
                </a:solidFill>
                <a:latin typeface="Frutiger LT Std 65" charset="0"/>
                <a:ea typeface="Frutiger LT Std 65" charset="0"/>
                <a:cs typeface="Frutiger LT Std 65" charset="0"/>
              </a:endParaRPr>
            </a:p>
          </p:txBody>
        </p:sp>
        <p:sp>
          <p:nvSpPr>
            <p:cNvPr id="29" name="Freeform 28">
              <a:extLst>
                <a:ext uri="{FF2B5EF4-FFF2-40B4-BE49-F238E27FC236}">
                  <a16:creationId xmlns:a16="http://schemas.microsoft.com/office/drawing/2014/main" id="{EE21032A-4F14-EB44-AA28-83B1D4F22451}"/>
                </a:ext>
              </a:extLst>
            </p:cNvPr>
            <p:cNvSpPr>
              <a:spLocks noEditPoints="1"/>
            </p:cNvSpPr>
            <p:nvPr/>
          </p:nvSpPr>
          <p:spPr bwMode="auto">
            <a:xfrm>
              <a:off x="11987213" y="4987925"/>
              <a:ext cx="354013" cy="252413"/>
            </a:xfrm>
            <a:custGeom>
              <a:avLst/>
              <a:gdLst>
                <a:gd name="T0" fmla="*/ 137 w 149"/>
                <a:gd name="T1" fmla="*/ 106 h 106"/>
                <a:gd name="T2" fmla="*/ 12 w 149"/>
                <a:gd name="T3" fmla="*/ 106 h 106"/>
                <a:gd name="T4" fmla="*/ 0 w 149"/>
                <a:gd name="T5" fmla="*/ 94 h 106"/>
                <a:gd name="T6" fmla="*/ 0 w 149"/>
                <a:gd name="T7" fmla="*/ 12 h 106"/>
                <a:gd name="T8" fmla="*/ 12 w 149"/>
                <a:gd name="T9" fmla="*/ 0 h 106"/>
                <a:gd name="T10" fmla="*/ 137 w 149"/>
                <a:gd name="T11" fmla="*/ 0 h 106"/>
                <a:gd name="T12" fmla="*/ 149 w 149"/>
                <a:gd name="T13" fmla="*/ 12 h 106"/>
                <a:gd name="T14" fmla="*/ 149 w 149"/>
                <a:gd name="T15" fmla="*/ 94 h 106"/>
                <a:gd name="T16" fmla="*/ 137 w 149"/>
                <a:gd name="T17" fmla="*/ 106 h 106"/>
                <a:gd name="T18" fmla="*/ 12 w 149"/>
                <a:gd name="T19" fmla="*/ 5 h 106"/>
                <a:gd name="T20" fmla="*/ 5 w 149"/>
                <a:gd name="T21" fmla="*/ 12 h 106"/>
                <a:gd name="T22" fmla="*/ 5 w 149"/>
                <a:gd name="T23" fmla="*/ 94 h 106"/>
                <a:gd name="T24" fmla="*/ 12 w 149"/>
                <a:gd name="T25" fmla="*/ 101 h 106"/>
                <a:gd name="T26" fmla="*/ 137 w 149"/>
                <a:gd name="T27" fmla="*/ 101 h 106"/>
                <a:gd name="T28" fmla="*/ 144 w 149"/>
                <a:gd name="T29" fmla="*/ 94 h 106"/>
                <a:gd name="T30" fmla="*/ 144 w 149"/>
                <a:gd name="T31" fmla="*/ 12 h 106"/>
                <a:gd name="T32" fmla="*/ 137 w 149"/>
                <a:gd name="T33" fmla="*/ 5 h 106"/>
                <a:gd name="T34" fmla="*/ 12 w 149"/>
                <a:gd name="T35" fmla="*/ 5 h 106"/>
                <a:gd name="T36" fmla="*/ 12 w 149"/>
                <a:gd name="T37" fmla="*/ 5 h 106"/>
                <a:gd name="T38" fmla="*/ 12 w 149"/>
                <a:gd name="T3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06">
                  <a:moveTo>
                    <a:pt x="137" y="106"/>
                  </a:moveTo>
                  <a:cubicBezTo>
                    <a:pt x="12" y="106"/>
                    <a:pt x="12" y="106"/>
                    <a:pt x="12" y="106"/>
                  </a:cubicBezTo>
                  <a:cubicBezTo>
                    <a:pt x="5" y="106"/>
                    <a:pt x="0" y="100"/>
                    <a:pt x="0" y="94"/>
                  </a:cubicBezTo>
                  <a:cubicBezTo>
                    <a:pt x="0" y="12"/>
                    <a:pt x="0" y="12"/>
                    <a:pt x="0" y="12"/>
                  </a:cubicBezTo>
                  <a:cubicBezTo>
                    <a:pt x="0" y="5"/>
                    <a:pt x="5" y="0"/>
                    <a:pt x="12" y="0"/>
                  </a:cubicBezTo>
                  <a:cubicBezTo>
                    <a:pt x="137" y="0"/>
                    <a:pt x="137" y="0"/>
                    <a:pt x="137" y="0"/>
                  </a:cubicBezTo>
                  <a:cubicBezTo>
                    <a:pt x="144" y="0"/>
                    <a:pt x="149" y="5"/>
                    <a:pt x="149" y="12"/>
                  </a:cubicBezTo>
                  <a:cubicBezTo>
                    <a:pt x="149" y="94"/>
                    <a:pt x="149" y="94"/>
                    <a:pt x="149" y="94"/>
                  </a:cubicBezTo>
                  <a:cubicBezTo>
                    <a:pt x="149" y="100"/>
                    <a:pt x="144" y="106"/>
                    <a:pt x="137" y="106"/>
                  </a:cubicBezTo>
                  <a:close/>
                  <a:moveTo>
                    <a:pt x="12" y="5"/>
                  </a:moveTo>
                  <a:cubicBezTo>
                    <a:pt x="8" y="5"/>
                    <a:pt x="5" y="8"/>
                    <a:pt x="5" y="12"/>
                  </a:cubicBezTo>
                  <a:cubicBezTo>
                    <a:pt x="5" y="94"/>
                    <a:pt x="5" y="94"/>
                    <a:pt x="5" y="94"/>
                  </a:cubicBezTo>
                  <a:cubicBezTo>
                    <a:pt x="5" y="98"/>
                    <a:pt x="8" y="101"/>
                    <a:pt x="12" y="101"/>
                  </a:cubicBezTo>
                  <a:cubicBezTo>
                    <a:pt x="137" y="101"/>
                    <a:pt x="137" y="101"/>
                    <a:pt x="137" y="101"/>
                  </a:cubicBezTo>
                  <a:cubicBezTo>
                    <a:pt x="141" y="101"/>
                    <a:pt x="144" y="98"/>
                    <a:pt x="144" y="94"/>
                  </a:cubicBezTo>
                  <a:cubicBezTo>
                    <a:pt x="144" y="12"/>
                    <a:pt x="144" y="12"/>
                    <a:pt x="144" y="12"/>
                  </a:cubicBezTo>
                  <a:cubicBezTo>
                    <a:pt x="144" y="8"/>
                    <a:pt x="141" y="5"/>
                    <a:pt x="137" y="5"/>
                  </a:cubicBezTo>
                  <a:lnTo>
                    <a:pt x="12" y="5"/>
                  </a:lnTo>
                  <a:close/>
                  <a:moveTo>
                    <a:pt x="12" y="5"/>
                  </a:moveTo>
                  <a:cubicBezTo>
                    <a:pt x="12" y="5"/>
                    <a:pt x="12" y="5"/>
                    <a:pt x="12" y="5"/>
                  </a:cubicBezTo>
                </a:path>
              </a:pathLst>
            </a:custGeom>
            <a:solidFill>
              <a:srgbClr val="003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b="1">
                <a:solidFill>
                  <a:srgbClr val="00375D"/>
                </a:solidFill>
                <a:latin typeface="Frutiger LT Std 65" charset="0"/>
                <a:ea typeface="Frutiger LT Std 65" charset="0"/>
                <a:cs typeface="Frutiger LT Std 65" charset="0"/>
              </a:endParaRPr>
            </a:p>
          </p:txBody>
        </p:sp>
        <p:sp>
          <p:nvSpPr>
            <p:cNvPr id="30" name="Freeform 29">
              <a:extLst>
                <a:ext uri="{FF2B5EF4-FFF2-40B4-BE49-F238E27FC236}">
                  <a16:creationId xmlns:a16="http://schemas.microsoft.com/office/drawing/2014/main" id="{2FA32727-687E-C64A-AC66-A370D67AE928}"/>
                </a:ext>
              </a:extLst>
            </p:cNvPr>
            <p:cNvSpPr>
              <a:spLocks noEditPoints="1"/>
            </p:cNvSpPr>
            <p:nvPr/>
          </p:nvSpPr>
          <p:spPr bwMode="auto">
            <a:xfrm>
              <a:off x="11993563" y="4995863"/>
              <a:ext cx="341313" cy="147638"/>
            </a:xfrm>
            <a:custGeom>
              <a:avLst/>
              <a:gdLst>
                <a:gd name="T0" fmla="*/ 71 w 143"/>
                <a:gd name="T1" fmla="*/ 62 h 62"/>
                <a:gd name="T2" fmla="*/ 63 w 143"/>
                <a:gd name="T3" fmla="*/ 59 h 62"/>
                <a:gd name="T4" fmla="*/ 1 w 143"/>
                <a:gd name="T5" fmla="*/ 5 h 62"/>
                <a:gd name="T6" fmla="*/ 1 w 143"/>
                <a:gd name="T7" fmla="*/ 2 h 62"/>
                <a:gd name="T8" fmla="*/ 4 w 143"/>
                <a:gd name="T9" fmla="*/ 1 h 62"/>
                <a:gd name="T10" fmla="*/ 66 w 143"/>
                <a:gd name="T11" fmla="*/ 55 h 62"/>
                <a:gd name="T12" fmla="*/ 77 w 143"/>
                <a:gd name="T13" fmla="*/ 55 h 62"/>
                <a:gd name="T14" fmla="*/ 139 w 143"/>
                <a:gd name="T15" fmla="*/ 1 h 62"/>
                <a:gd name="T16" fmla="*/ 142 w 143"/>
                <a:gd name="T17" fmla="*/ 2 h 62"/>
                <a:gd name="T18" fmla="*/ 142 w 143"/>
                <a:gd name="T19" fmla="*/ 5 h 62"/>
                <a:gd name="T20" fmla="*/ 80 w 143"/>
                <a:gd name="T21" fmla="*/ 59 h 62"/>
                <a:gd name="T22" fmla="*/ 71 w 143"/>
                <a:gd name="T23" fmla="*/ 62 h 62"/>
                <a:gd name="T24" fmla="*/ 71 w 143"/>
                <a:gd name="T25" fmla="*/ 62 h 62"/>
                <a:gd name="T26" fmla="*/ 71 w 143"/>
                <a:gd name="T2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62">
                  <a:moveTo>
                    <a:pt x="71" y="62"/>
                  </a:moveTo>
                  <a:cubicBezTo>
                    <a:pt x="68" y="62"/>
                    <a:pt x="65" y="61"/>
                    <a:pt x="63" y="59"/>
                  </a:cubicBezTo>
                  <a:cubicBezTo>
                    <a:pt x="1" y="5"/>
                    <a:pt x="1" y="5"/>
                    <a:pt x="1" y="5"/>
                  </a:cubicBezTo>
                  <a:cubicBezTo>
                    <a:pt x="0" y="4"/>
                    <a:pt x="0" y="3"/>
                    <a:pt x="1" y="2"/>
                  </a:cubicBezTo>
                  <a:cubicBezTo>
                    <a:pt x="2" y="1"/>
                    <a:pt x="3" y="0"/>
                    <a:pt x="4" y="1"/>
                  </a:cubicBezTo>
                  <a:cubicBezTo>
                    <a:pt x="66" y="55"/>
                    <a:pt x="66" y="55"/>
                    <a:pt x="66" y="55"/>
                  </a:cubicBezTo>
                  <a:cubicBezTo>
                    <a:pt x="69" y="58"/>
                    <a:pt x="74" y="58"/>
                    <a:pt x="77" y="55"/>
                  </a:cubicBezTo>
                  <a:cubicBezTo>
                    <a:pt x="139" y="1"/>
                    <a:pt x="139" y="1"/>
                    <a:pt x="139" y="1"/>
                  </a:cubicBezTo>
                  <a:cubicBezTo>
                    <a:pt x="140" y="1"/>
                    <a:pt x="141" y="1"/>
                    <a:pt x="142" y="2"/>
                  </a:cubicBezTo>
                  <a:cubicBezTo>
                    <a:pt x="143" y="3"/>
                    <a:pt x="143" y="4"/>
                    <a:pt x="142" y="5"/>
                  </a:cubicBezTo>
                  <a:cubicBezTo>
                    <a:pt x="80" y="59"/>
                    <a:pt x="80" y="59"/>
                    <a:pt x="80" y="59"/>
                  </a:cubicBezTo>
                  <a:cubicBezTo>
                    <a:pt x="78" y="61"/>
                    <a:pt x="75" y="62"/>
                    <a:pt x="71" y="62"/>
                  </a:cubicBezTo>
                  <a:close/>
                  <a:moveTo>
                    <a:pt x="71" y="62"/>
                  </a:moveTo>
                  <a:cubicBezTo>
                    <a:pt x="71" y="62"/>
                    <a:pt x="71" y="62"/>
                    <a:pt x="71" y="62"/>
                  </a:cubicBezTo>
                </a:path>
              </a:pathLst>
            </a:custGeom>
            <a:solidFill>
              <a:srgbClr val="003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b="1">
                <a:solidFill>
                  <a:srgbClr val="00375D"/>
                </a:solidFill>
                <a:latin typeface="Frutiger LT Std 65" charset="0"/>
                <a:ea typeface="Frutiger LT Std 65" charset="0"/>
                <a:cs typeface="Frutiger LT Std 65" charset="0"/>
              </a:endParaRPr>
            </a:p>
          </p:txBody>
        </p:sp>
      </p:grpSp>
      <p:sp>
        <p:nvSpPr>
          <p:cNvPr id="32" name="Text Placeholder 9">
            <a:extLst>
              <a:ext uri="{FF2B5EF4-FFF2-40B4-BE49-F238E27FC236}">
                <a16:creationId xmlns:a16="http://schemas.microsoft.com/office/drawing/2014/main" id="{CBA9B185-5451-FE48-84B3-3630353C0F6B}"/>
              </a:ext>
            </a:extLst>
          </p:cNvPr>
          <p:cNvSpPr txBox="1">
            <a:spLocks/>
          </p:cNvSpPr>
          <p:nvPr/>
        </p:nvSpPr>
        <p:spPr>
          <a:xfrm>
            <a:off x="8326021" y="2257868"/>
            <a:ext cx="3588611" cy="341632"/>
          </a:xfrm>
          <a:prstGeom prst="rect">
            <a:avLst/>
          </a:prstGeom>
        </p:spPr>
        <p:txBody>
          <a:bodyPr wrap="square" numCol="1" anchor="ctr">
            <a:sp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800" b="1" kern="1200" baseline="0">
                <a:solidFill>
                  <a:srgbClr val="0036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1B449C"/>
                </a:solidFill>
                <a:latin typeface="Arial" panose="020B0604020202020204" pitchFamily="34" charset="0"/>
                <a:cs typeface="Arial" panose="020B0604020202020204" pitchFamily="34" charset="0"/>
              </a:rPr>
              <a:t>XXX.XXX.XXXX</a:t>
            </a:r>
          </a:p>
        </p:txBody>
      </p:sp>
      <p:sp>
        <p:nvSpPr>
          <p:cNvPr id="33" name="Text Placeholder 9">
            <a:extLst>
              <a:ext uri="{FF2B5EF4-FFF2-40B4-BE49-F238E27FC236}">
                <a16:creationId xmlns:a16="http://schemas.microsoft.com/office/drawing/2014/main" id="{E78B6AFE-461E-D64B-852D-65011AD5F120}"/>
              </a:ext>
            </a:extLst>
          </p:cNvPr>
          <p:cNvSpPr txBox="1">
            <a:spLocks/>
          </p:cNvSpPr>
          <p:nvPr/>
        </p:nvSpPr>
        <p:spPr>
          <a:xfrm>
            <a:off x="8326021" y="2868440"/>
            <a:ext cx="3588611" cy="719171"/>
          </a:xfrm>
          <a:prstGeom prst="rect">
            <a:avLst/>
          </a:prstGeom>
        </p:spPr>
        <p:txBody>
          <a:bodyPr wrap="square" numCol="1" anchor="ctr">
            <a:sp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800" b="1" kern="1200" baseline="0">
                <a:solidFill>
                  <a:srgbClr val="0036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solidFill>
                  <a:srgbClr val="1B449C"/>
                </a:solidFill>
                <a:latin typeface="Arial" panose="020B0604020202020204" pitchFamily="34" charset="0"/>
                <a:cs typeface="Arial" panose="020B0604020202020204" pitchFamily="34" charset="0"/>
              </a:rPr>
              <a:t>your.email@website.com</a:t>
            </a:r>
            <a:endParaRPr lang="en-US" dirty="0">
              <a:solidFill>
                <a:srgbClr val="1B449C"/>
              </a:solidFill>
              <a:latin typeface="Arial" panose="020B0604020202020204" pitchFamily="34" charset="0"/>
              <a:cs typeface="Arial" panose="020B0604020202020204" pitchFamily="34" charset="0"/>
            </a:endParaRPr>
          </a:p>
          <a:p>
            <a:r>
              <a:rPr lang="en-US" dirty="0" err="1">
                <a:solidFill>
                  <a:srgbClr val="1B449C"/>
                </a:solidFill>
                <a:latin typeface="Arial" panose="020B0604020202020204" pitchFamily="34" charset="0"/>
                <a:cs typeface="Arial" panose="020B0604020202020204" pitchFamily="34" charset="0"/>
              </a:rPr>
              <a:t>www.website.com</a:t>
            </a:r>
            <a:endParaRPr lang="en-US" dirty="0">
              <a:solidFill>
                <a:srgbClr val="1B449C"/>
              </a:solidFill>
              <a:latin typeface="Arial" panose="020B0604020202020204" pitchFamily="34" charset="0"/>
              <a:cs typeface="Arial" panose="020B0604020202020204" pitchFamily="34" charset="0"/>
            </a:endParaRPr>
          </a:p>
        </p:txBody>
      </p:sp>
      <p:sp>
        <p:nvSpPr>
          <p:cNvPr id="34" name="Line 119">
            <a:extLst>
              <a:ext uri="{FF2B5EF4-FFF2-40B4-BE49-F238E27FC236}">
                <a16:creationId xmlns:a16="http://schemas.microsoft.com/office/drawing/2014/main" id="{E5BCA393-DA0F-5C4E-8977-2EABEB4F8961}"/>
              </a:ext>
            </a:extLst>
          </p:cNvPr>
          <p:cNvSpPr>
            <a:spLocks noChangeShapeType="1"/>
          </p:cNvSpPr>
          <p:nvPr/>
        </p:nvSpPr>
        <p:spPr bwMode="auto">
          <a:xfrm>
            <a:off x="5133704" y="3348761"/>
            <a:ext cx="1903413" cy="0"/>
          </a:xfrm>
          <a:prstGeom prst="line">
            <a:avLst/>
          </a:prstGeom>
          <a:noFill/>
          <a:ln w="9525" cap="rnd">
            <a:solidFill>
              <a:srgbClr val="00375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00375D"/>
              </a:solidFill>
            </a:endParaRPr>
          </a:p>
        </p:txBody>
      </p:sp>
      <p:sp>
        <p:nvSpPr>
          <p:cNvPr id="35" name="Rectangle 34">
            <a:extLst>
              <a:ext uri="{FF2B5EF4-FFF2-40B4-BE49-F238E27FC236}">
                <a16:creationId xmlns:a16="http://schemas.microsoft.com/office/drawing/2014/main" id="{A05395A6-A2A2-5D42-97D7-E8C4D9997347}"/>
              </a:ext>
            </a:extLst>
          </p:cNvPr>
          <p:cNvSpPr/>
          <p:nvPr/>
        </p:nvSpPr>
        <p:spPr>
          <a:xfrm>
            <a:off x="8326021" y="4027203"/>
            <a:ext cx="2311106" cy="142594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Company Logo Here</a:t>
            </a:r>
          </a:p>
        </p:txBody>
      </p:sp>
    </p:spTree>
    <p:extLst>
      <p:ext uri="{BB962C8B-B14F-4D97-AF65-F5344CB8AC3E}">
        <p14:creationId xmlns:p14="http://schemas.microsoft.com/office/powerpoint/2010/main" val="2802762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posing for a photo&#10;&#10;Description automatically generated">
            <a:extLst>
              <a:ext uri="{FF2B5EF4-FFF2-40B4-BE49-F238E27FC236}">
                <a16:creationId xmlns:a16="http://schemas.microsoft.com/office/drawing/2014/main" id="{200471A6-FDCE-8946-BA83-5928CC58AC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0327" cy="6494927"/>
          </a:xfrm>
          <a:prstGeom prst="rect">
            <a:avLst/>
          </a:prstGeom>
        </p:spPr>
      </p:pic>
      <p:sp>
        <p:nvSpPr>
          <p:cNvPr id="5" name="Rectangle 5">
            <a:extLst>
              <a:ext uri="{FF2B5EF4-FFF2-40B4-BE49-F238E27FC236}">
                <a16:creationId xmlns:a16="http://schemas.microsoft.com/office/drawing/2014/main" id="{A40065CA-A4BB-1E4D-98BB-D7F1ABE0DD2D}"/>
              </a:ext>
            </a:extLst>
          </p:cNvPr>
          <p:cNvSpPr>
            <a:spLocks noChangeArrowheads="1"/>
          </p:cNvSpPr>
          <p:nvPr/>
        </p:nvSpPr>
        <p:spPr bwMode="auto">
          <a:xfrm>
            <a:off x="1" y="-3"/>
            <a:ext cx="12191999" cy="6494929"/>
          </a:xfrm>
          <a:prstGeom prst="rect">
            <a:avLst/>
          </a:prstGeom>
          <a:solidFill>
            <a:srgbClr val="1B449C">
              <a:alpha val="30000"/>
            </a:srgbClr>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6A817DD4-2A2C-D947-82F5-F22EF31500D2}"/>
              </a:ext>
            </a:extLst>
          </p:cNvPr>
          <p:cNvSpPr>
            <a:spLocks noChangeArrowheads="1"/>
          </p:cNvSpPr>
          <p:nvPr/>
        </p:nvSpPr>
        <p:spPr bwMode="auto">
          <a:xfrm>
            <a:off x="1" y="2717679"/>
            <a:ext cx="12191999" cy="1381926"/>
          </a:xfrm>
          <a:prstGeom prst="rect">
            <a:avLst/>
          </a:prstGeom>
          <a:solidFill>
            <a:srgbClr val="1B449C">
              <a:alpha val="80000"/>
            </a:srgbClr>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1B449C"/>
              </a:solidFill>
            </a:endParaRPr>
          </a:p>
        </p:txBody>
      </p:sp>
      <p:sp>
        <p:nvSpPr>
          <p:cNvPr id="7" name="Text Placeholder 13">
            <a:extLst>
              <a:ext uri="{FF2B5EF4-FFF2-40B4-BE49-F238E27FC236}">
                <a16:creationId xmlns:a16="http://schemas.microsoft.com/office/drawing/2014/main" id="{57CCDF71-2092-AE4D-B57D-613DEF821AAC}"/>
              </a:ext>
            </a:extLst>
          </p:cNvPr>
          <p:cNvSpPr txBox="1">
            <a:spLocks/>
          </p:cNvSpPr>
          <p:nvPr/>
        </p:nvSpPr>
        <p:spPr>
          <a:xfrm>
            <a:off x="298686" y="3057776"/>
            <a:ext cx="11571689" cy="701731"/>
          </a:xfrm>
          <a:prstGeom prst="rect">
            <a:avLst/>
          </a:prstGeom>
        </p:spPr>
        <p:txBody>
          <a:bodyPr vert="horz" lIns="91440" tIns="45720" rIns="91440" bIns="45720" rtlCol="0" anchor="ctr">
            <a:spAutoFit/>
          </a:bodyPr>
          <a:lstStyle>
            <a:defPPr>
              <a:defRPr lang="en-US"/>
            </a:defPPr>
            <a:lvl1pPr marL="0" indent="0" algn="ctr" defTabSz="914400" rtl="0" eaLnBrk="1" latinLnBrk="0" hangingPunct="1">
              <a:buNone/>
              <a:defRPr sz="4400" b="1" kern="1200" baseline="0">
                <a:solidFill>
                  <a:schemeClr val="bg1"/>
                </a:solidFill>
                <a:latin typeface="Georgia" charset="0"/>
                <a:ea typeface="Georgia" charset="0"/>
                <a:cs typeface="Georgia" charset="0"/>
              </a:defRPr>
            </a:lvl1pPr>
            <a:lvl2pPr marL="457200" indent="0" algn="l" defTabSz="914400" rtl="0" eaLnBrk="1" latinLnBrk="0" hangingPunct="1">
              <a:buNone/>
              <a:defRPr sz="4400" b="1" kern="1200">
                <a:solidFill>
                  <a:srgbClr val="00365F"/>
                </a:solidFill>
                <a:latin typeface="Georgia" charset="0"/>
                <a:ea typeface="Georgia" charset="0"/>
                <a:cs typeface="Georgia" charset="0"/>
              </a:defRPr>
            </a:lvl2pPr>
            <a:lvl3pPr marL="914400" indent="0" algn="l" defTabSz="914400" rtl="0" eaLnBrk="1" latinLnBrk="0" hangingPunct="1">
              <a:buNone/>
              <a:defRPr sz="4400" b="1" kern="1200">
                <a:solidFill>
                  <a:srgbClr val="00365F"/>
                </a:solidFill>
                <a:latin typeface="Georgia" charset="0"/>
                <a:ea typeface="Georgia" charset="0"/>
                <a:cs typeface="Georgia" charset="0"/>
              </a:defRPr>
            </a:lvl3pPr>
            <a:lvl4pPr marL="1371600" indent="0" algn="l" defTabSz="914400" rtl="0" eaLnBrk="1" latinLnBrk="0" hangingPunct="1">
              <a:buNone/>
              <a:defRPr sz="4400" b="1" kern="1200">
                <a:solidFill>
                  <a:srgbClr val="00365F"/>
                </a:solidFill>
                <a:latin typeface="Georgia" charset="0"/>
                <a:ea typeface="Georgia" charset="0"/>
                <a:cs typeface="Georgia" charset="0"/>
              </a:defRPr>
            </a:lvl4pPr>
            <a:lvl5pPr marL="1828800" indent="0" algn="l" defTabSz="914400" rtl="0" eaLnBrk="1" latinLnBrk="0" hangingPunct="1">
              <a:buNone/>
              <a:defRPr sz="4400" b="1" kern="1200">
                <a:solidFill>
                  <a:srgbClr val="00365F"/>
                </a:solidFill>
                <a:latin typeface="Georgia" charset="0"/>
                <a:ea typeface="Georgia" charset="0"/>
                <a:cs typeface="Georgia" charset="0"/>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Thank You!</a:t>
            </a:r>
          </a:p>
        </p:txBody>
      </p:sp>
    </p:spTree>
    <p:extLst>
      <p:ext uri="{BB962C8B-B14F-4D97-AF65-F5344CB8AC3E}">
        <p14:creationId xmlns:p14="http://schemas.microsoft.com/office/powerpoint/2010/main" val="1192686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EFD89397-0E4B-4047-854B-CF3195754147}"/>
              </a:ext>
            </a:extLst>
          </p:cNvPr>
          <p:cNvSpPr txBox="1">
            <a:spLocks/>
          </p:cNvSpPr>
          <p:nvPr/>
        </p:nvSpPr>
        <p:spPr>
          <a:xfrm>
            <a:off x="6372225" y="222506"/>
            <a:ext cx="5581650" cy="954107"/>
          </a:xfrm>
          <a:prstGeom prst="rect">
            <a:avLst/>
          </a:prstGeom>
        </p:spPr>
        <p:txBody>
          <a:bodyPr vert="horz" lIns="91440" tIns="45720" rIns="91440" bIns="45720" rtlCol="0" anchor="t" anchorCtr="0">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700" b="1" dirty="0">
                <a:solidFill>
                  <a:srgbClr val="1B449C"/>
                </a:solidFill>
                <a:latin typeface="Georgia" panose="02040502050405020303" pitchFamily="18" charset="0"/>
              </a:rPr>
              <a:t>What does the idea of leaving a legacy mean to you?</a:t>
            </a:r>
          </a:p>
        </p:txBody>
      </p:sp>
      <p:sp>
        <p:nvSpPr>
          <p:cNvPr id="6" name="Text Placeholder 2">
            <a:extLst>
              <a:ext uri="{FF2B5EF4-FFF2-40B4-BE49-F238E27FC236}">
                <a16:creationId xmlns:a16="http://schemas.microsoft.com/office/drawing/2014/main" id="{368FBFF6-0846-1942-BC13-E44FC9597ABA}"/>
              </a:ext>
            </a:extLst>
          </p:cNvPr>
          <p:cNvSpPr txBox="1">
            <a:spLocks/>
          </p:cNvSpPr>
          <p:nvPr/>
        </p:nvSpPr>
        <p:spPr>
          <a:xfrm>
            <a:off x="6372225" y="1451134"/>
            <a:ext cx="5367830" cy="2585323"/>
          </a:xfrm>
          <a:prstGeom prst="rect">
            <a:avLst/>
          </a:prstGeom>
        </p:spPr>
        <p:txBody>
          <a:bodyPr vert="horz" wrap="square" lIns="91440" tIns="45720" rIns="91440" bIns="45720" rtlCol="0" anchor="t" anchorCtr="0">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spcAft>
                <a:spcPts val="1200"/>
              </a:spcAft>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Tells a story about you and your life</a:t>
            </a:r>
          </a:p>
          <a:p>
            <a:pPr marL="342900" indent="-342900" algn="l">
              <a:spcAft>
                <a:spcPts val="1200"/>
              </a:spcAft>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How you are remembered</a:t>
            </a:r>
          </a:p>
          <a:p>
            <a:pPr marL="342900" indent="-342900" algn="l">
              <a:spcAft>
                <a:spcPts val="1200"/>
              </a:spcAft>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Can be a guide for others to “follow in your footsteps”</a:t>
            </a:r>
          </a:p>
          <a:p>
            <a:pPr marL="342900" indent="-342900" algn="l">
              <a:spcAft>
                <a:spcPts val="1200"/>
              </a:spcAft>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Represents what was most important to you</a:t>
            </a:r>
          </a:p>
        </p:txBody>
      </p:sp>
      <p:pic>
        <p:nvPicPr>
          <p:cNvPr id="3" name="Picture 2" descr="A group of people sitting in a chair&#10;&#10;Description automatically generated">
            <a:extLst>
              <a:ext uri="{FF2B5EF4-FFF2-40B4-BE49-F238E27FC236}">
                <a16:creationId xmlns:a16="http://schemas.microsoft.com/office/drawing/2014/main" id="{8F714922-073D-ED42-9CDE-C470E2D9A7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111431" cy="6494929"/>
          </a:xfrm>
          <a:prstGeom prst="rect">
            <a:avLst/>
          </a:prstGeom>
        </p:spPr>
      </p:pic>
    </p:spTree>
    <p:extLst>
      <p:ext uri="{BB962C8B-B14F-4D97-AF65-F5344CB8AC3E}">
        <p14:creationId xmlns:p14="http://schemas.microsoft.com/office/powerpoint/2010/main" val="2938709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C40802-13A2-C942-AD14-7AE305276ACF}"/>
              </a:ext>
            </a:extLst>
          </p:cNvPr>
          <p:cNvSpPr/>
          <p:nvPr/>
        </p:nvSpPr>
        <p:spPr>
          <a:xfrm>
            <a:off x="-1" y="0"/>
            <a:ext cx="12192001" cy="6494929"/>
          </a:xfrm>
          <a:prstGeom prst="rect">
            <a:avLst/>
          </a:prstGeom>
          <a:solidFill>
            <a:srgbClr val="1B4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3" dirty="0"/>
          </a:p>
        </p:txBody>
      </p:sp>
      <p:sp>
        <p:nvSpPr>
          <p:cNvPr id="11" name="Text Placeholder 1">
            <a:extLst>
              <a:ext uri="{FF2B5EF4-FFF2-40B4-BE49-F238E27FC236}">
                <a16:creationId xmlns:a16="http://schemas.microsoft.com/office/drawing/2014/main" id="{DE0952C2-6336-0B49-81E0-66482993BF2C}"/>
              </a:ext>
            </a:extLst>
          </p:cNvPr>
          <p:cNvSpPr txBox="1">
            <a:spLocks/>
          </p:cNvSpPr>
          <p:nvPr/>
        </p:nvSpPr>
        <p:spPr>
          <a:xfrm>
            <a:off x="378291" y="2287201"/>
            <a:ext cx="11490979" cy="1754326"/>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chemeClr val="bg1"/>
                </a:solidFill>
                <a:latin typeface="Georgia" panose="02040502050405020303" pitchFamily="18" charset="0"/>
              </a:rPr>
              <a:t>Everyone leaves behind a legacy after they die, but only few people leave a legacy worth talking about.</a:t>
            </a:r>
          </a:p>
        </p:txBody>
      </p:sp>
      <p:sp>
        <p:nvSpPr>
          <p:cNvPr id="5" name="TextBox 4">
            <a:extLst>
              <a:ext uri="{FF2B5EF4-FFF2-40B4-BE49-F238E27FC236}">
                <a16:creationId xmlns:a16="http://schemas.microsoft.com/office/drawing/2014/main" id="{946843D6-D161-3A43-B7FF-7C2B824E2A10}"/>
              </a:ext>
            </a:extLst>
          </p:cNvPr>
          <p:cNvSpPr txBox="1"/>
          <p:nvPr/>
        </p:nvSpPr>
        <p:spPr>
          <a:xfrm>
            <a:off x="0" y="5875916"/>
            <a:ext cx="12192000" cy="338554"/>
          </a:xfrm>
          <a:prstGeom prst="rect">
            <a:avLst/>
          </a:prstGeom>
          <a:noFill/>
        </p:spPr>
        <p:txBody>
          <a:bodyPr wrap="square" rtlCol="0">
            <a:spAutoFit/>
          </a:bodyPr>
          <a:lstStyle/>
          <a:p>
            <a:pPr algn="ctr"/>
            <a:r>
              <a:rPr lang="en-US" sz="1600" u="sng"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www.wikiethica.wikidot.com</a:t>
            </a:r>
            <a:r>
              <a:rPr lang="en-US" sz="1600" dirty="0">
                <a:solidFill>
                  <a:schemeClr val="bg1"/>
                </a:solidFill>
                <a:latin typeface="Arial" panose="020B0604020202020204" pitchFamily="34" charset="0"/>
                <a:cs typeface="Arial" panose="020B0604020202020204" pitchFamily="34" charset="0"/>
              </a:rPr>
              <a:t> Legacy Leaving Your Mark.</a:t>
            </a:r>
          </a:p>
        </p:txBody>
      </p:sp>
    </p:spTree>
    <p:extLst>
      <p:ext uri="{BB962C8B-B14F-4D97-AF65-F5344CB8AC3E}">
        <p14:creationId xmlns:p14="http://schemas.microsoft.com/office/powerpoint/2010/main" val="3140625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EFD89397-0E4B-4047-854B-CF3195754147}"/>
              </a:ext>
            </a:extLst>
          </p:cNvPr>
          <p:cNvSpPr txBox="1">
            <a:spLocks/>
          </p:cNvSpPr>
          <p:nvPr/>
        </p:nvSpPr>
        <p:spPr>
          <a:xfrm>
            <a:off x="286734" y="265594"/>
            <a:ext cx="5581650" cy="954107"/>
          </a:xfrm>
          <a:prstGeom prst="rect">
            <a:avLst/>
          </a:prstGeom>
        </p:spPr>
        <p:txBody>
          <a:bodyPr vert="horz" lIns="91440" tIns="45720" rIns="91440" bIns="45720" rtlCol="0" anchor="t" anchorCtr="0">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700" b="1" dirty="0">
                <a:solidFill>
                  <a:srgbClr val="1B449C"/>
                </a:solidFill>
                <a:latin typeface="Georgia" panose="02040502050405020303" pitchFamily="18" charset="0"/>
              </a:rPr>
              <a:t>What do you want your legacy plan to say about you?</a:t>
            </a:r>
          </a:p>
        </p:txBody>
      </p:sp>
      <p:sp>
        <p:nvSpPr>
          <p:cNvPr id="6" name="Text Placeholder 2">
            <a:extLst>
              <a:ext uri="{FF2B5EF4-FFF2-40B4-BE49-F238E27FC236}">
                <a16:creationId xmlns:a16="http://schemas.microsoft.com/office/drawing/2014/main" id="{368FBFF6-0846-1942-BC13-E44FC9597ABA}"/>
              </a:ext>
            </a:extLst>
          </p:cNvPr>
          <p:cNvSpPr txBox="1">
            <a:spLocks/>
          </p:cNvSpPr>
          <p:nvPr/>
        </p:nvSpPr>
        <p:spPr>
          <a:xfrm>
            <a:off x="286734" y="1451134"/>
            <a:ext cx="5367830" cy="3939540"/>
          </a:xfrm>
          <a:prstGeom prst="rect">
            <a:avLst/>
          </a:prstGeom>
        </p:spPr>
        <p:txBody>
          <a:bodyPr vert="horz" wrap="square" lIns="91440" tIns="45720" rIns="91440" bIns="45720" rtlCol="0" anchor="t" anchorCtr="0">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1200"/>
              </a:spcAft>
            </a:pPr>
            <a:r>
              <a:rPr lang="en-US" sz="2200" b="1" dirty="0">
                <a:solidFill>
                  <a:schemeClr val="tx1"/>
                </a:solidFill>
                <a:latin typeface="Arial" panose="020B0604020202020204" pitchFamily="34" charset="0"/>
                <a:cs typeface="Arial" panose="020B0604020202020204" pitchFamily="34" charset="0"/>
              </a:rPr>
              <a:t>That you were:</a:t>
            </a:r>
          </a:p>
          <a:p>
            <a:pPr marL="525780" lvl="1" indent="-342900">
              <a:spcAft>
                <a:spcPts val="1200"/>
              </a:spcAf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Generous?</a:t>
            </a:r>
          </a:p>
          <a:p>
            <a:pPr marL="525780" lvl="1" indent="-342900">
              <a:spcAft>
                <a:spcPts val="1200"/>
              </a:spcAf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Thoughtful?</a:t>
            </a:r>
          </a:p>
          <a:p>
            <a:pPr marL="525780" lvl="1" indent="-342900">
              <a:spcAft>
                <a:spcPts val="1200"/>
              </a:spcAf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Practical?</a:t>
            </a:r>
          </a:p>
          <a:p>
            <a:pPr marL="525780" lvl="1" indent="-342900">
              <a:spcAft>
                <a:spcPts val="1200"/>
              </a:spcAf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Organized?</a:t>
            </a:r>
          </a:p>
          <a:p>
            <a:pPr algn="l">
              <a:spcAft>
                <a:spcPts val="1200"/>
              </a:spcAft>
            </a:pPr>
            <a:r>
              <a:rPr lang="en-US" sz="2200" b="1" dirty="0">
                <a:solidFill>
                  <a:schemeClr val="tx1"/>
                </a:solidFill>
                <a:latin typeface="Arial" panose="020B0604020202020204" pitchFamily="34" charset="0"/>
                <a:cs typeface="Arial" panose="020B0604020202020204" pitchFamily="34" charset="0"/>
              </a:rPr>
              <a:t>A carefully crafted legacy plan may:</a:t>
            </a:r>
          </a:p>
          <a:p>
            <a:pPr marL="525780" lvl="1" indent="-342900">
              <a:spcAft>
                <a:spcPts val="1200"/>
              </a:spcAf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Provide peace of mind</a:t>
            </a:r>
          </a:p>
          <a:p>
            <a:pPr marL="525780" lvl="1" indent="-34290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Provide control after you pass</a:t>
            </a:r>
          </a:p>
          <a:p>
            <a:pPr marL="525780" lvl="1" indent="-34290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Create a greater harmony within the family</a:t>
            </a:r>
            <a:endParaRPr lang="en-US" dirty="0">
              <a:solidFill>
                <a:schemeClr val="tx1"/>
              </a:solidFill>
              <a:latin typeface="Arial" panose="020B0604020202020204" pitchFamily="34" charset="0"/>
              <a:cs typeface="Arial" panose="020B0604020202020204" pitchFamily="34" charset="0"/>
            </a:endParaRPr>
          </a:p>
        </p:txBody>
      </p:sp>
      <p:pic>
        <p:nvPicPr>
          <p:cNvPr id="4" name="Picture 3" descr="A person sitting at a table in front of a window&#10;&#10;Description automatically generated">
            <a:extLst>
              <a:ext uri="{FF2B5EF4-FFF2-40B4-BE49-F238E27FC236}">
                <a16:creationId xmlns:a16="http://schemas.microsoft.com/office/drawing/2014/main" id="{C3108A79-5DB7-6343-8588-2950F393CA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80568" y="0"/>
            <a:ext cx="6111432" cy="6494929"/>
          </a:xfrm>
          <a:prstGeom prst="rect">
            <a:avLst/>
          </a:prstGeom>
        </p:spPr>
      </p:pic>
    </p:spTree>
    <p:extLst>
      <p:ext uri="{BB962C8B-B14F-4D97-AF65-F5344CB8AC3E}">
        <p14:creationId xmlns:p14="http://schemas.microsoft.com/office/powerpoint/2010/main" val="469549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woman, man, white&#10;&#10;Description automatically generated">
            <a:extLst>
              <a:ext uri="{FF2B5EF4-FFF2-40B4-BE49-F238E27FC236}">
                <a16:creationId xmlns:a16="http://schemas.microsoft.com/office/drawing/2014/main" id="{1550A749-6085-6D40-BF21-579143E895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491530"/>
          </a:xfrm>
          <a:prstGeom prst="rect">
            <a:avLst/>
          </a:prstGeom>
        </p:spPr>
      </p:pic>
      <p:sp>
        <p:nvSpPr>
          <p:cNvPr id="7" name="Text Placeholder 1">
            <a:extLst>
              <a:ext uri="{FF2B5EF4-FFF2-40B4-BE49-F238E27FC236}">
                <a16:creationId xmlns:a16="http://schemas.microsoft.com/office/drawing/2014/main" id="{48402C0E-5E32-4D47-B4D7-BD3970C8EDE1}"/>
              </a:ext>
            </a:extLst>
          </p:cNvPr>
          <p:cNvSpPr txBox="1">
            <a:spLocks/>
          </p:cNvSpPr>
          <p:nvPr/>
        </p:nvSpPr>
        <p:spPr>
          <a:xfrm>
            <a:off x="724056" y="2332932"/>
            <a:ext cx="5581650" cy="646331"/>
          </a:xfrm>
          <a:prstGeom prst="rect">
            <a:avLst/>
          </a:prstGeom>
        </p:spPr>
        <p:txBody>
          <a:bodyPr vert="horz" lIns="91440" tIns="45720" rIns="91440" bIns="45720" rtlCol="0" anchor="t" anchorCtr="0">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600" b="1" dirty="0">
                <a:solidFill>
                  <a:srgbClr val="1B449C"/>
                </a:solidFill>
                <a:latin typeface="Georgia" panose="02040502050405020303" pitchFamily="18" charset="0"/>
              </a:rPr>
              <a:t>It Takes a Team</a:t>
            </a:r>
          </a:p>
        </p:txBody>
      </p:sp>
      <p:sp>
        <p:nvSpPr>
          <p:cNvPr id="8" name="Text Placeholder 2">
            <a:extLst>
              <a:ext uri="{FF2B5EF4-FFF2-40B4-BE49-F238E27FC236}">
                <a16:creationId xmlns:a16="http://schemas.microsoft.com/office/drawing/2014/main" id="{BEE44292-64DF-FF48-9D9E-E022B9A24398}"/>
              </a:ext>
            </a:extLst>
          </p:cNvPr>
          <p:cNvSpPr txBox="1">
            <a:spLocks/>
          </p:cNvSpPr>
          <p:nvPr/>
        </p:nvSpPr>
        <p:spPr>
          <a:xfrm>
            <a:off x="724056" y="3120907"/>
            <a:ext cx="5367830" cy="1415772"/>
          </a:xfrm>
          <a:prstGeom prst="rect">
            <a:avLst/>
          </a:prstGeom>
        </p:spPr>
        <p:txBody>
          <a:bodyPr vert="horz" wrap="square" lIns="91440" tIns="45720" rIns="91440" bIns="45720" rtlCol="0" anchor="t" anchorCtr="0">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spcAft>
                <a:spcPts val="1200"/>
              </a:spcAft>
              <a:buFont typeface="Arial" panose="020B0604020202020204" pitchFamily="34" charset="0"/>
              <a:buChar char="•"/>
            </a:pPr>
            <a:r>
              <a:rPr lang="en-US" sz="2200" b="1" dirty="0">
                <a:solidFill>
                  <a:schemeClr val="tx1"/>
                </a:solidFill>
                <a:latin typeface="Arial" panose="020B0604020202020204" pitchFamily="34" charset="0"/>
                <a:cs typeface="Arial" panose="020B0604020202020204" pitchFamily="34" charset="0"/>
              </a:rPr>
              <a:t>Attorney</a:t>
            </a:r>
          </a:p>
          <a:p>
            <a:pPr marL="342900" indent="-342900" algn="l">
              <a:spcAft>
                <a:spcPts val="1200"/>
              </a:spcAft>
              <a:buFont typeface="Arial" panose="020B0604020202020204" pitchFamily="34" charset="0"/>
              <a:buChar char="•"/>
            </a:pPr>
            <a:r>
              <a:rPr lang="en-US" sz="2200" b="1" dirty="0">
                <a:solidFill>
                  <a:schemeClr val="tx1"/>
                </a:solidFill>
                <a:latin typeface="Arial" panose="020B0604020202020204" pitchFamily="34" charset="0"/>
                <a:cs typeface="Arial" panose="020B0604020202020204" pitchFamily="34" charset="0"/>
              </a:rPr>
              <a:t>CPA</a:t>
            </a:r>
          </a:p>
          <a:p>
            <a:pPr marL="342900" indent="-342900" algn="l">
              <a:spcAft>
                <a:spcPts val="1200"/>
              </a:spcAft>
              <a:buFont typeface="Arial" panose="020B0604020202020204" pitchFamily="34" charset="0"/>
              <a:buChar char="•"/>
            </a:pPr>
            <a:r>
              <a:rPr lang="en-US" sz="2200" b="1" dirty="0">
                <a:solidFill>
                  <a:schemeClr val="tx1"/>
                </a:solidFill>
                <a:latin typeface="Arial" panose="020B0604020202020204" pitchFamily="34" charset="0"/>
                <a:cs typeface="Arial" panose="020B0604020202020204" pitchFamily="34" charset="0"/>
              </a:rPr>
              <a:t>Financial Professional</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9935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sitting at a table&#10;&#10;Description automatically generated">
            <a:extLst>
              <a:ext uri="{FF2B5EF4-FFF2-40B4-BE49-F238E27FC236}">
                <a16:creationId xmlns:a16="http://schemas.microsoft.com/office/drawing/2014/main" id="{FCEFB254-4788-5446-876B-5C7F6B172ECB}"/>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494928"/>
          </a:xfrm>
          <a:prstGeom prst="rect">
            <a:avLst/>
          </a:prstGeom>
        </p:spPr>
      </p:pic>
      <p:sp>
        <p:nvSpPr>
          <p:cNvPr id="5" name="Rectangle 7">
            <a:extLst>
              <a:ext uri="{FF2B5EF4-FFF2-40B4-BE49-F238E27FC236}">
                <a16:creationId xmlns:a16="http://schemas.microsoft.com/office/drawing/2014/main" id="{55785263-D01D-4E4E-AB1B-2C574B820366}"/>
              </a:ext>
            </a:extLst>
          </p:cNvPr>
          <p:cNvSpPr>
            <a:spLocks noChangeArrowheads="1"/>
          </p:cNvSpPr>
          <p:nvPr/>
        </p:nvSpPr>
        <p:spPr bwMode="auto">
          <a:xfrm>
            <a:off x="1" y="2242240"/>
            <a:ext cx="3339547" cy="2672660"/>
          </a:xfrm>
          <a:prstGeom prst="rect">
            <a:avLst/>
          </a:prstGeom>
          <a:solidFill>
            <a:srgbClr val="1B449C">
              <a:alpha val="80000"/>
            </a:srgb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Line 248">
            <a:extLst>
              <a:ext uri="{FF2B5EF4-FFF2-40B4-BE49-F238E27FC236}">
                <a16:creationId xmlns:a16="http://schemas.microsoft.com/office/drawing/2014/main" id="{4D001E2E-D9CE-A747-B4E2-6EBAB1BA69B9}"/>
              </a:ext>
            </a:extLst>
          </p:cNvPr>
          <p:cNvSpPr>
            <a:spLocks noChangeShapeType="1"/>
          </p:cNvSpPr>
          <p:nvPr/>
        </p:nvSpPr>
        <p:spPr bwMode="auto">
          <a:xfrm>
            <a:off x="389964" y="2673191"/>
            <a:ext cx="4383742" cy="0"/>
          </a:xfrm>
          <a:prstGeom prst="line">
            <a:avLst/>
          </a:prstGeom>
          <a:noFill/>
          <a:ln w="38100" cap="sq">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 Placeholder 13">
            <a:extLst>
              <a:ext uri="{FF2B5EF4-FFF2-40B4-BE49-F238E27FC236}">
                <a16:creationId xmlns:a16="http://schemas.microsoft.com/office/drawing/2014/main" id="{9D9DCF91-A137-314A-886B-D96ADC350AD8}"/>
              </a:ext>
            </a:extLst>
          </p:cNvPr>
          <p:cNvSpPr txBox="1">
            <a:spLocks/>
          </p:cNvSpPr>
          <p:nvPr/>
        </p:nvSpPr>
        <p:spPr>
          <a:xfrm>
            <a:off x="378292" y="2904434"/>
            <a:ext cx="5793908" cy="1477328"/>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5600" b="1"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Arial" panose="020B0604020202020204" pitchFamily="34" charset="0"/>
                <a:cs typeface="Arial" panose="020B0604020202020204" pitchFamily="34" charset="0"/>
              </a:rPr>
              <a:t>The Essentials to Any Estate Plan</a:t>
            </a:r>
          </a:p>
        </p:txBody>
      </p:sp>
    </p:spTree>
    <p:extLst>
      <p:ext uri="{BB962C8B-B14F-4D97-AF65-F5344CB8AC3E}">
        <p14:creationId xmlns:p14="http://schemas.microsoft.com/office/powerpoint/2010/main" val="3765335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2D1F031F-52DE-4349-B197-3B5D9C5E8F12}"/>
              </a:ext>
            </a:extLst>
          </p:cNvPr>
          <p:cNvSpPr txBox="1">
            <a:spLocks/>
          </p:cNvSpPr>
          <p:nvPr/>
        </p:nvSpPr>
        <p:spPr>
          <a:xfrm>
            <a:off x="285749" y="2370304"/>
            <a:ext cx="4457701" cy="1754326"/>
          </a:xfrm>
          <a:prstGeom prst="rect">
            <a:avLst/>
          </a:prstGeom>
        </p:spPr>
        <p:txBody>
          <a:bodyPr vert="horz" lIns="91440" tIns="45720" rIns="91440" bIns="45720" rtlCol="0" anchor="t" anchorCtr="0">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600" b="1" dirty="0">
                <a:solidFill>
                  <a:srgbClr val="1B449C"/>
                </a:solidFill>
                <a:latin typeface="Georgia" panose="02040502050405020303" pitchFamily="18" charset="0"/>
              </a:rPr>
              <a:t>Make Sure You Have These Three Legal Documents</a:t>
            </a:r>
          </a:p>
        </p:txBody>
      </p:sp>
      <p:sp>
        <p:nvSpPr>
          <p:cNvPr id="7" name="TextBox 6">
            <a:extLst>
              <a:ext uri="{FF2B5EF4-FFF2-40B4-BE49-F238E27FC236}">
                <a16:creationId xmlns:a16="http://schemas.microsoft.com/office/drawing/2014/main" id="{4B4C6AA8-5EB3-A04D-BFF5-B9CCB2F8C468}"/>
              </a:ext>
            </a:extLst>
          </p:cNvPr>
          <p:cNvSpPr txBox="1"/>
          <p:nvPr/>
        </p:nvSpPr>
        <p:spPr>
          <a:xfrm>
            <a:off x="321625" y="1939417"/>
            <a:ext cx="1035861" cy="430887"/>
          </a:xfrm>
          <a:prstGeom prst="rect">
            <a:avLst/>
          </a:prstGeom>
          <a:noFill/>
        </p:spPr>
        <p:txBody>
          <a:bodyPr wrap="none" rtlCol="0">
            <a:spAutoFit/>
          </a:bodyPr>
          <a:lstStyle/>
          <a:p>
            <a:r>
              <a:rPr lang="en-US" sz="2200" i="1" dirty="0">
                <a:latin typeface="Georgia" panose="02040502050405020303" pitchFamily="18" charset="0"/>
              </a:rPr>
              <a:t>Step 1:</a:t>
            </a:r>
          </a:p>
        </p:txBody>
      </p:sp>
      <p:sp>
        <p:nvSpPr>
          <p:cNvPr id="8" name="Line 248">
            <a:extLst>
              <a:ext uri="{FF2B5EF4-FFF2-40B4-BE49-F238E27FC236}">
                <a16:creationId xmlns:a16="http://schemas.microsoft.com/office/drawing/2014/main" id="{1E49D54C-38CF-DD4F-BE5C-5004957BA01C}"/>
              </a:ext>
            </a:extLst>
          </p:cNvPr>
          <p:cNvSpPr>
            <a:spLocks noChangeShapeType="1"/>
          </p:cNvSpPr>
          <p:nvPr/>
        </p:nvSpPr>
        <p:spPr bwMode="auto">
          <a:xfrm rot="5400000">
            <a:off x="3015858" y="3375598"/>
            <a:ext cx="4211712" cy="0"/>
          </a:xfrm>
          <a:prstGeom prst="line">
            <a:avLst/>
          </a:prstGeom>
          <a:noFill/>
          <a:ln w="25400" cap="sq">
            <a:solidFill>
              <a:srgbClr val="E0DED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 Placeholder 2">
            <a:extLst>
              <a:ext uri="{FF2B5EF4-FFF2-40B4-BE49-F238E27FC236}">
                <a16:creationId xmlns:a16="http://schemas.microsoft.com/office/drawing/2014/main" id="{9D2B2039-0351-2744-B9FA-C697076B7C15}"/>
              </a:ext>
            </a:extLst>
          </p:cNvPr>
          <p:cNvSpPr txBox="1">
            <a:spLocks/>
          </p:cNvSpPr>
          <p:nvPr/>
        </p:nvSpPr>
        <p:spPr>
          <a:xfrm>
            <a:off x="5499977" y="1146574"/>
            <a:ext cx="6406265" cy="4585871"/>
          </a:xfrm>
          <a:prstGeom prst="rect">
            <a:avLst/>
          </a:prstGeom>
        </p:spPr>
        <p:txBody>
          <a:bodyPr vert="horz" wrap="square" lIns="91440" tIns="45720" rIns="91440" bIns="45720" rtlCol="0" anchor="ctr" anchorCtr="0">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l">
              <a:spcAft>
                <a:spcPts val="1200"/>
              </a:spcAft>
              <a:buFont typeface="+mj-lt"/>
              <a:buAutoNum type="arabicPeriod"/>
            </a:pPr>
            <a:r>
              <a:rPr lang="en-US" sz="2200" dirty="0">
                <a:solidFill>
                  <a:schemeClr val="tx1"/>
                </a:solidFill>
                <a:latin typeface="Arial" panose="020B0604020202020204" pitchFamily="34" charset="0"/>
                <a:cs typeface="Arial" panose="020B0604020202020204" pitchFamily="34" charset="0"/>
              </a:rPr>
              <a:t>Will – a legal document that outlines your wishes for the distribution of certain property or the care of minor children</a:t>
            </a:r>
          </a:p>
          <a:p>
            <a:pPr marL="982980" lvl="2" indent="-342900">
              <a:spcAft>
                <a:spcPts val="1200"/>
              </a:spcAf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Dying without a will—”intestate”</a:t>
            </a:r>
          </a:p>
          <a:p>
            <a:pPr marL="982980" lvl="2" indent="-34290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Your state’s law will dictate how and to whom your property is distributed</a:t>
            </a:r>
            <a:endParaRPr lang="en-US" dirty="0">
              <a:solidFill>
                <a:schemeClr val="tx1"/>
              </a:solidFill>
              <a:latin typeface="Arial" panose="020B0604020202020204" pitchFamily="34" charset="0"/>
              <a:cs typeface="Arial" panose="020B0604020202020204" pitchFamily="34" charset="0"/>
            </a:endParaRPr>
          </a:p>
          <a:p>
            <a:pPr marL="457200" indent="-457200" algn="l">
              <a:spcAft>
                <a:spcPts val="1200"/>
              </a:spcAft>
              <a:buFont typeface="+mj-lt"/>
              <a:buAutoNum type="arabicPeriod"/>
            </a:pPr>
            <a:r>
              <a:rPr lang="en-US" sz="2200" dirty="0">
                <a:solidFill>
                  <a:schemeClr val="tx1"/>
                </a:solidFill>
                <a:latin typeface="Arial" panose="020B0604020202020204" pitchFamily="34" charset="0"/>
                <a:cs typeface="Arial" panose="020B0604020202020204" pitchFamily="34" charset="0"/>
              </a:rPr>
              <a:t>Advanced Healthcare Directive “Living Will” – allows you to outline your wishes with respect to healthcare and end-of-life planning</a:t>
            </a:r>
          </a:p>
          <a:p>
            <a:pPr marL="457200" indent="-457200" algn="l">
              <a:spcAft>
                <a:spcPts val="1200"/>
              </a:spcAft>
              <a:buFont typeface="+mj-lt"/>
              <a:buAutoNum type="arabicPeriod"/>
            </a:pPr>
            <a:r>
              <a:rPr lang="en-US" sz="2200" dirty="0">
                <a:solidFill>
                  <a:schemeClr val="tx1"/>
                </a:solidFill>
                <a:latin typeface="Arial" panose="020B0604020202020204" pitchFamily="34" charset="0"/>
                <a:cs typeface="Arial" panose="020B0604020202020204" pitchFamily="34" charset="0"/>
              </a:rPr>
              <a:t>Durable Power of Attorney – gives someone else power to act on your behalf, even if you become incapacitated</a:t>
            </a:r>
          </a:p>
        </p:txBody>
      </p:sp>
    </p:spTree>
    <p:extLst>
      <p:ext uri="{BB962C8B-B14F-4D97-AF65-F5344CB8AC3E}">
        <p14:creationId xmlns:p14="http://schemas.microsoft.com/office/powerpoint/2010/main" val="1079024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2D1F031F-52DE-4349-B197-3B5D9C5E8F12}"/>
              </a:ext>
            </a:extLst>
          </p:cNvPr>
          <p:cNvSpPr txBox="1">
            <a:spLocks/>
          </p:cNvSpPr>
          <p:nvPr/>
        </p:nvSpPr>
        <p:spPr>
          <a:xfrm>
            <a:off x="285749" y="2370304"/>
            <a:ext cx="4457701" cy="1754326"/>
          </a:xfrm>
          <a:prstGeom prst="rect">
            <a:avLst/>
          </a:prstGeom>
        </p:spPr>
        <p:txBody>
          <a:bodyPr vert="horz" lIns="91440" tIns="45720" rIns="91440" bIns="45720" rtlCol="0" anchor="t" anchorCtr="0">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3600" b="1" dirty="0">
                <a:solidFill>
                  <a:srgbClr val="1B449C"/>
                </a:solidFill>
                <a:latin typeface="Georgia" panose="02040502050405020303" pitchFamily="18" charset="0"/>
              </a:rPr>
              <a:t>Create an Inventory for Safe-Keeping</a:t>
            </a:r>
          </a:p>
        </p:txBody>
      </p:sp>
      <p:sp>
        <p:nvSpPr>
          <p:cNvPr id="7" name="TextBox 6">
            <a:extLst>
              <a:ext uri="{FF2B5EF4-FFF2-40B4-BE49-F238E27FC236}">
                <a16:creationId xmlns:a16="http://schemas.microsoft.com/office/drawing/2014/main" id="{4B4C6AA8-5EB3-A04D-BFF5-B9CCB2F8C468}"/>
              </a:ext>
            </a:extLst>
          </p:cNvPr>
          <p:cNvSpPr txBox="1"/>
          <p:nvPr/>
        </p:nvSpPr>
        <p:spPr>
          <a:xfrm>
            <a:off x="321625" y="1939417"/>
            <a:ext cx="1071127" cy="430887"/>
          </a:xfrm>
          <a:prstGeom prst="rect">
            <a:avLst/>
          </a:prstGeom>
          <a:noFill/>
        </p:spPr>
        <p:txBody>
          <a:bodyPr wrap="none" rtlCol="0">
            <a:spAutoFit/>
          </a:bodyPr>
          <a:lstStyle/>
          <a:p>
            <a:r>
              <a:rPr lang="en-US" sz="2200" i="1" dirty="0">
                <a:latin typeface="Georgia" panose="02040502050405020303" pitchFamily="18" charset="0"/>
              </a:rPr>
              <a:t>Step 2:</a:t>
            </a:r>
          </a:p>
        </p:txBody>
      </p:sp>
      <p:sp>
        <p:nvSpPr>
          <p:cNvPr id="8" name="Line 248">
            <a:extLst>
              <a:ext uri="{FF2B5EF4-FFF2-40B4-BE49-F238E27FC236}">
                <a16:creationId xmlns:a16="http://schemas.microsoft.com/office/drawing/2014/main" id="{1E49D54C-38CF-DD4F-BE5C-5004957BA01C}"/>
              </a:ext>
            </a:extLst>
          </p:cNvPr>
          <p:cNvSpPr>
            <a:spLocks noChangeShapeType="1"/>
          </p:cNvSpPr>
          <p:nvPr/>
        </p:nvSpPr>
        <p:spPr bwMode="auto">
          <a:xfrm rot="5400000">
            <a:off x="3015858" y="3375598"/>
            <a:ext cx="4211712" cy="0"/>
          </a:xfrm>
          <a:prstGeom prst="line">
            <a:avLst/>
          </a:prstGeom>
          <a:noFill/>
          <a:ln w="25400" cap="sq">
            <a:solidFill>
              <a:srgbClr val="E0DED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 Placeholder 2">
            <a:extLst>
              <a:ext uri="{FF2B5EF4-FFF2-40B4-BE49-F238E27FC236}">
                <a16:creationId xmlns:a16="http://schemas.microsoft.com/office/drawing/2014/main" id="{9D2B2039-0351-2744-B9FA-C697076B7C15}"/>
              </a:ext>
            </a:extLst>
          </p:cNvPr>
          <p:cNvSpPr txBox="1">
            <a:spLocks/>
          </p:cNvSpPr>
          <p:nvPr/>
        </p:nvSpPr>
        <p:spPr>
          <a:xfrm>
            <a:off x="5499977" y="592584"/>
            <a:ext cx="6406265" cy="5693866"/>
          </a:xfrm>
          <a:prstGeom prst="rect">
            <a:avLst/>
          </a:prstGeom>
        </p:spPr>
        <p:txBody>
          <a:bodyPr vert="horz" wrap="square" lIns="91440" tIns="45720" rIns="91440" bIns="45720" rtlCol="0" anchor="ctr" anchorCtr="0">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l">
              <a:spcAft>
                <a:spcPts val="1200"/>
              </a:spcAft>
              <a:buFont typeface="+mj-lt"/>
              <a:buAutoNum type="arabicPeriod"/>
            </a:pPr>
            <a:r>
              <a:rPr lang="en-US" sz="2200" dirty="0">
                <a:solidFill>
                  <a:schemeClr val="tx1"/>
                </a:solidFill>
                <a:latin typeface="Arial" panose="020B0604020202020204" pitchFamily="34" charset="0"/>
                <a:cs typeface="Arial" panose="020B0604020202020204" pitchFamily="34" charset="0"/>
              </a:rPr>
              <a:t>List of financial assets</a:t>
            </a:r>
          </a:p>
          <a:p>
            <a:pPr marL="457200" indent="-457200" algn="l">
              <a:spcAft>
                <a:spcPts val="1200"/>
              </a:spcAft>
              <a:buFont typeface="+mj-lt"/>
              <a:buAutoNum type="arabicPeriod"/>
            </a:pPr>
            <a:r>
              <a:rPr lang="en-US" sz="2200" dirty="0">
                <a:solidFill>
                  <a:schemeClr val="tx1"/>
                </a:solidFill>
                <a:latin typeface="Arial" panose="020B0604020202020204" pitchFamily="34" charset="0"/>
                <a:cs typeface="Arial" panose="020B0604020202020204" pitchFamily="34" charset="0"/>
              </a:rPr>
              <a:t>Legal documents and their location</a:t>
            </a:r>
          </a:p>
          <a:p>
            <a:pPr marL="457200" indent="-457200" algn="l">
              <a:spcAft>
                <a:spcPts val="1200"/>
              </a:spcAft>
              <a:buFont typeface="+mj-lt"/>
              <a:buAutoNum type="arabicPeriod"/>
            </a:pPr>
            <a:r>
              <a:rPr lang="en-US" sz="2200" dirty="0">
                <a:solidFill>
                  <a:schemeClr val="tx1"/>
                </a:solidFill>
                <a:latin typeface="Arial" panose="020B0604020202020204" pitchFamily="34" charset="0"/>
                <a:cs typeface="Arial" panose="020B0604020202020204" pitchFamily="34" charset="0"/>
              </a:rPr>
              <a:t>Marriage, birth, divorce documents</a:t>
            </a:r>
          </a:p>
          <a:p>
            <a:pPr marL="457200" indent="-457200" algn="l">
              <a:spcAft>
                <a:spcPts val="1200"/>
              </a:spcAft>
              <a:buFont typeface="+mj-lt"/>
              <a:buAutoNum type="arabicPeriod"/>
            </a:pPr>
            <a:r>
              <a:rPr lang="en-US" sz="2200" dirty="0">
                <a:solidFill>
                  <a:schemeClr val="tx1"/>
                </a:solidFill>
                <a:latin typeface="Arial" panose="020B0604020202020204" pitchFamily="34" charset="0"/>
                <a:cs typeface="Arial" panose="020B0604020202020204" pitchFamily="34" charset="0"/>
              </a:rPr>
              <a:t>Titles/deeds to property</a:t>
            </a:r>
          </a:p>
          <a:p>
            <a:pPr marL="457200" indent="-457200" algn="l">
              <a:spcAft>
                <a:spcPts val="1200"/>
              </a:spcAft>
              <a:buFont typeface="+mj-lt"/>
              <a:buAutoNum type="arabicPeriod"/>
            </a:pPr>
            <a:r>
              <a:rPr lang="en-US" sz="2200" dirty="0">
                <a:solidFill>
                  <a:schemeClr val="tx1"/>
                </a:solidFill>
                <a:latin typeface="Arial" panose="020B0604020202020204" pitchFamily="34" charset="0"/>
                <a:cs typeface="Arial" panose="020B0604020202020204" pitchFamily="34" charset="0"/>
              </a:rPr>
              <a:t>Beneficiary designations</a:t>
            </a:r>
          </a:p>
          <a:p>
            <a:pPr marL="457200" indent="-457200" algn="l">
              <a:spcAft>
                <a:spcPts val="1200"/>
              </a:spcAft>
              <a:buFont typeface="+mj-lt"/>
              <a:buAutoNum type="arabicPeriod"/>
            </a:pPr>
            <a:r>
              <a:rPr lang="en-US" sz="2200" dirty="0">
                <a:solidFill>
                  <a:schemeClr val="tx1"/>
                </a:solidFill>
                <a:latin typeface="Arial" panose="020B0604020202020204" pitchFamily="34" charset="0"/>
                <a:cs typeface="Arial" panose="020B0604020202020204" pitchFamily="34" charset="0"/>
              </a:rPr>
              <a:t>Insurance policies</a:t>
            </a:r>
          </a:p>
          <a:p>
            <a:pPr marL="457200" indent="-457200" algn="l">
              <a:spcAft>
                <a:spcPts val="1200"/>
              </a:spcAft>
              <a:buFont typeface="+mj-lt"/>
              <a:buAutoNum type="arabicPeriod"/>
            </a:pPr>
            <a:r>
              <a:rPr lang="en-US" sz="2200" dirty="0">
                <a:solidFill>
                  <a:schemeClr val="tx1"/>
                </a:solidFill>
                <a:latin typeface="Arial" panose="020B0604020202020204" pitchFamily="34" charset="0"/>
                <a:cs typeface="Arial" panose="020B0604020202020204" pitchFamily="34" charset="0"/>
              </a:rPr>
              <a:t>Account statement and account numbers</a:t>
            </a:r>
          </a:p>
          <a:p>
            <a:pPr marL="457200" indent="-457200" algn="l">
              <a:spcAft>
                <a:spcPts val="1200"/>
              </a:spcAft>
              <a:buFont typeface="+mj-lt"/>
              <a:buAutoNum type="arabicPeriod"/>
            </a:pPr>
            <a:r>
              <a:rPr lang="en-US" sz="2200" dirty="0">
                <a:solidFill>
                  <a:schemeClr val="tx1"/>
                </a:solidFill>
                <a:latin typeface="Arial" panose="020B0604020202020204" pitchFamily="34" charset="0"/>
                <a:cs typeface="Arial" panose="020B0604020202020204" pitchFamily="34" charset="0"/>
              </a:rPr>
              <a:t>Copy of trust(s)</a:t>
            </a:r>
          </a:p>
          <a:p>
            <a:pPr marL="457200" indent="-457200" algn="l">
              <a:spcAft>
                <a:spcPts val="1200"/>
              </a:spcAft>
              <a:buFont typeface="+mj-lt"/>
              <a:buAutoNum type="arabicPeriod"/>
            </a:pPr>
            <a:r>
              <a:rPr lang="en-US" sz="2200" dirty="0">
                <a:solidFill>
                  <a:schemeClr val="tx1"/>
                </a:solidFill>
                <a:latin typeface="Arial" panose="020B0604020202020204" pitchFamily="34" charset="0"/>
                <a:cs typeface="Arial" panose="020B0604020202020204" pitchFamily="34" charset="0"/>
              </a:rPr>
              <a:t>List of trusted financial professionals</a:t>
            </a:r>
          </a:p>
          <a:p>
            <a:pPr marL="457200" indent="-457200" algn="l">
              <a:spcAft>
                <a:spcPts val="1200"/>
              </a:spcAft>
              <a:buFont typeface="+mj-lt"/>
              <a:buAutoNum type="arabicPeriod"/>
            </a:pPr>
            <a:r>
              <a:rPr lang="en-US" sz="2200" dirty="0">
                <a:solidFill>
                  <a:schemeClr val="tx1"/>
                </a:solidFill>
                <a:latin typeface="Arial" panose="020B0604020202020204" pitchFamily="34" charset="0"/>
                <a:cs typeface="Arial" panose="020B0604020202020204" pitchFamily="34" charset="0"/>
              </a:rPr>
              <a:t>Passwords</a:t>
            </a:r>
          </a:p>
          <a:p>
            <a:pPr marL="457200" indent="-457200" algn="l">
              <a:spcAft>
                <a:spcPts val="1200"/>
              </a:spcAft>
              <a:buFont typeface="+mj-lt"/>
              <a:buAutoNum type="arabicPeriod"/>
            </a:pPr>
            <a:r>
              <a:rPr lang="en-US" sz="2200" dirty="0">
                <a:solidFill>
                  <a:schemeClr val="tx1"/>
                </a:solidFill>
                <a:latin typeface="Arial" panose="020B0604020202020204" pitchFamily="34" charset="0"/>
                <a:cs typeface="Arial" panose="020B0604020202020204" pitchFamily="34" charset="0"/>
              </a:rPr>
              <a:t>List of personal property that you wish to go to specific family members</a:t>
            </a:r>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808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3655</Words>
  <Application>Microsoft Office PowerPoint</Application>
  <PresentationFormat>Widescreen</PresentationFormat>
  <Paragraphs>300</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Frutiger LT Std 65</vt:lpstr>
      <vt:lpstr>Georgia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Sebastinelli, Joey</dc:creator>
  <cp:lastModifiedBy>Jay Moore</cp:lastModifiedBy>
  <cp:revision>42</cp:revision>
  <cp:lastPrinted>2020-04-23T14:52:21Z</cp:lastPrinted>
  <dcterms:created xsi:type="dcterms:W3CDTF">2020-04-06T15:29:14Z</dcterms:created>
  <dcterms:modified xsi:type="dcterms:W3CDTF">2025-02-28T20:08:39Z</dcterms:modified>
</cp:coreProperties>
</file>