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56" r:id="rId5"/>
    <p:sldId id="257" r:id="rId6"/>
    <p:sldId id="264" r:id="rId7"/>
    <p:sldId id="265" r:id="rId8"/>
    <p:sldId id="270" r:id="rId9"/>
    <p:sldId id="260" r:id="rId10"/>
    <p:sldId id="271" r:id="rId11"/>
    <p:sldId id="268" r:id="rId12"/>
    <p:sldId id="269" r:id="rId13"/>
    <p:sldId id="272" r:id="rId14"/>
    <p:sldId id="267" r:id="rId15"/>
    <p:sldId id="317" r:id="rId16"/>
    <p:sldId id="273" r:id="rId17"/>
    <p:sldId id="286" r:id="rId18"/>
    <p:sldId id="318" r:id="rId19"/>
    <p:sldId id="319" r:id="rId20"/>
    <p:sldId id="278" r:id="rId21"/>
    <p:sldId id="279" r:id="rId22"/>
    <p:sldId id="280" r:id="rId23"/>
    <p:sldId id="281" r:id="rId24"/>
    <p:sldId id="282" r:id="rId25"/>
    <p:sldId id="314" r:id="rId26"/>
    <p:sldId id="290" r:id="rId27"/>
    <p:sldId id="291" r:id="rId28"/>
    <p:sldId id="292" r:id="rId29"/>
    <p:sldId id="293" r:id="rId30"/>
    <p:sldId id="297" r:id="rId31"/>
    <p:sldId id="283" r:id="rId32"/>
    <p:sldId id="315" r:id="rId33"/>
    <p:sldId id="316" r:id="rId34"/>
    <p:sldId id="287" r:id="rId35"/>
    <p:sldId id="288" r:id="rId36"/>
    <p:sldId id="289" r:id="rId37"/>
    <p:sldId id="298" r:id="rId38"/>
    <p:sldId id="299" r:id="rId39"/>
    <p:sldId id="300" r:id="rId40"/>
    <p:sldId id="302" r:id="rId41"/>
    <p:sldId id="303" r:id="rId42"/>
    <p:sldId id="304" r:id="rId43"/>
    <p:sldId id="305" r:id="rId44"/>
    <p:sldId id="306" r:id="rId45"/>
    <p:sldId id="307" r:id="rId46"/>
    <p:sldId id="308" r:id="rId47"/>
    <p:sldId id="309" r:id="rId48"/>
    <p:sldId id="311" r:id="rId49"/>
    <p:sldId id="313" r:id="rId5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854D6-58E9-3B90-FE06-5E1C083834D3}" name="Heather Schreiber" initials="HS" userId="97d383fb260c91d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E8CD05-A6C8-4078-932A-C6F6A2756F7E}" v="18" dt="2025-02-05T22:46:17.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09"/>
    <p:restoredTop sz="81977"/>
  </p:normalViewPr>
  <p:slideViewPr>
    <p:cSldViewPr snapToGrid="0" snapToObjects="1">
      <p:cViewPr varScale="1">
        <p:scale>
          <a:sx n="49" d="100"/>
          <a:sy n="49" d="100"/>
        </p:scale>
        <p:origin x="116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Column3</c:v>
                </c:pt>
              </c:strCache>
            </c:strRef>
          </c:tx>
          <c:spPr>
            <a:solidFill>
              <a:srgbClr val="1B449C"/>
            </a:solidFill>
            <a:ln>
              <a:noFill/>
            </a:ln>
            <a:effectLst/>
          </c:spPr>
          <c:invertIfNegative val="0"/>
          <c:cat>
            <c:strRef>
              <c:f>Sheet1!$A$2:$A$4</c:f>
              <c:strCache>
                <c:ptCount val="3"/>
                <c:pt idx="0">
                  <c:v>Couples Age 65</c:v>
                </c:pt>
                <c:pt idx="1">
                  <c:v>Female Age 65</c:v>
                </c:pt>
                <c:pt idx="2">
                  <c:v>Male Age 65</c:v>
                </c:pt>
              </c:strCache>
            </c:strRef>
          </c:cat>
          <c:val>
            <c:numRef>
              <c:f>Sheet1!$B$2:$B$4</c:f>
              <c:numCache>
                <c:formatCode>General</c:formatCode>
                <c:ptCount val="3"/>
                <c:pt idx="0">
                  <c:v>96</c:v>
                </c:pt>
                <c:pt idx="1">
                  <c:v>94</c:v>
                </c:pt>
                <c:pt idx="2">
                  <c:v>93</c:v>
                </c:pt>
              </c:numCache>
            </c:numRef>
          </c:val>
          <c:extLst>
            <c:ext xmlns:c16="http://schemas.microsoft.com/office/drawing/2014/chart" uri="{C3380CC4-5D6E-409C-BE32-E72D297353CC}">
              <c16:uniqueId val="{00000000-AC8C-8D47-9287-03C54D73CEF4}"/>
            </c:ext>
          </c:extLst>
        </c:ser>
        <c:ser>
          <c:idx val="1"/>
          <c:order val="1"/>
          <c:tx>
            <c:strRef>
              <c:f>Sheet1!$C$1</c:f>
              <c:strCache>
                <c:ptCount val="1"/>
                <c:pt idx="0">
                  <c:v>Column2</c:v>
                </c:pt>
              </c:strCache>
            </c:strRef>
          </c:tx>
          <c:spPr>
            <a:solidFill>
              <a:schemeClr val="bg1">
                <a:lumMod val="65000"/>
              </a:schemeClr>
            </a:solidFill>
            <a:ln>
              <a:noFill/>
            </a:ln>
            <a:effectLst/>
          </c:spPr>
          <c:invertIfNegative val="0"/>
          <c:cat>
            <c:strRef>
              <c:f>Sheet1!$A$2:$A$4</c:f>
              <c:strCache>
                <c:ptCount val="3"/>
                <c:pt idx="0">
                  <c:v>Couples Age 65</c:v>
                </c:pt>
                <c:pt idx="1">
                  <c:v>Female Age 65</c:v>
                </c:pt>
                <c:pt idx="2">
                  <c:v>Male Age 65</c:v>
                </c:pt>
              </c:strCache>
            </c:strRef>
          </c:cat>
          <c:val>
            <c:numRef>
              <c:f>Sheet1!$C$2:$C$4</c:f>
              <c:numCache>
                <c:formatCode>General</c:formatCode>
                <c:ptCount val="3"/>
                <c:pt idx="0">
                  <c:v>93</c:v>
                </c:pt>
                <c:pt idx="1">
                  <c:v>86.4</c:v>
                </c:pt>
                <c:pt idx="2">
                  <c:v>84.3</c:v>
                </c:pt>
              </c:numCache>
            </c:numRef>
          </c:val>
          <c:extLst>
            <c:ext xmlns:c16="http://schemas.microsoft.com/office/drawing/2014/chart" uri="{C3380CC4-5D6E-409C-BE32-E72D297353CC}">
              <c16:uniqueId val="{00000001-AC8C-8D47-9287-03C54D73CEF4}"/>
            </c:ext>
          </c:extLst>
        </c:ser>
        <c:dLbls>
          <c:showLegendKey val="0"/>
          <c:showVal val="0"/>
          <c:showCatName val="0"/>
          <c:showSerName val="0"/>
          <c:showPercent val="0"/>
          <c:showBubbleSize val="0"/>
        </c:dLbls>
        <c:gapWidth val="182"/>
        <c:axId val="654513696"/>
        <c:axId val="654543776"/>
      </c:barChart>
      <c:catAx>
        <c:axId val="654513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4543776"/>
        <c:crosses val="autoZero"/>
        <c:auto val="1"/>
        <c:lblAlgn val="ctr"/>
        <c:lblOffset val="100"/>
        <c:noMultiLvlLbl val="0"/>
      </c:catAx>
      <c:valAx>
        <c:axId val="654543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4513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375D"/>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1-01F1-0C49-B151-2443F4F570CF}"/>
              </c:ext>
            </c:extLst>
          </c:dPt>
          <c:dPt>
            <c:idx val="1"/>
            <c:bubble3D val="0"/>
            <c:spPr>
              <a:solidFill>
                <a:schemeClr val="bg1">
                  <a:lumMod val="50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3-01F1-0C49-B151-2443F4F570CF}"/>
              </c:ext>
            </c:extLst>
          </c:dPt>
          <c:dPt>
            <c:idx val="2"/>
            <c:bubble3D val="0"/>
            <c:spPr>
              <a:solidFill>
                <a:schemeClr val="bg1">
                  <a:lumMod val="65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5-01F1-0C49-B151-2443F4F570CF}"/>
              </c:ext>
            </c:extLst>
          </c:dPt>
          <c:dPt>
            <c:idx val="3"/>
            <c:bubble3D val="0"/>
            <c:spPr>
              <a:solidFill>
                <a:schemeClr val="bg1">
                  <a:lumMod val="8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1F1-0C49-B151-2443F4F570CF}"/>
              </c:ext>
            </c:extLst>
          </c:dPt>
          <c:dPt>
            <c:idx val="4"/>
            <c:bubble3D val="0"/>
            <c:spPr>
              <a:solidFill>
                <a:schemeClr val="bg1">
                  <a:lumMod val="75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9-01F1-0C49-B151-2443F4F570CF}"/>
              </c:ext>
            </c:extLst>
          </c:dPt>
          <c:dPt>
            <c:idx val="5"/>
            <c:bubble3D val="0"/>
            <c:spPr>
              <a:solidFill>
                <a:schemeClr val="bg1">
                  <a:lumMod val="85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B-01F1-0C49-B151-2443F4F570CF}"/>
              </c:ext>
            </c:extLst>
          </c:dPt>
          <c:dPt>
            <c:idx val="6"/>
            <c:bubble3D val="0"/>
            <c:spPr>
              <a:solidFill>
                <a:srgbClr val="1B449C"/>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D-01F1-0C49-B151-2443F4F570CF}"/>
              </c:ext>
            </c:extLst>
          </c:dPt>
          <c:dPt>
            <c:idx val="7"/>
            <c:bubble3D val="0"/>
            <c:spPr>
              <a:solidFill>
                <a:schemeClr val="tx2">
                  <a:lumMod val="60000"/>
                  <a:lumOff val="40000"/>
                </a:schemeClr>
              </a:solidFill>
              <a:ln>
                <a:noFill/>
              </a:ln>
              <a:effectLst>
                <a:outerShdw blurRad="63500" sx="102000" sy="102000" algn="ctr" rotWithShape="0">
                  <a:prstClr val="black">
                    <a:alpha val="0"/>
                  </a:prstClr>
                </a:outerShdw>
              </a:effectLst>
            </c:spPr>
            <c:extLst>
              <c:ext xmlns:c16="http://schemas.microsoft.com/office/drawing/2014/chart" uri="{C3380CC4-5D6E-409C-BE32-E72D297353CC}">
                <c16:uniqueId val="{0000000F-01F1-0C49-B151-2443F4F570CF}"/>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01F1-0C49-B151-2443F4F570CF}"/>
              </c:ext>
            </c:extLst>
          </c:dPt>
          <c:dLbls>
            <c:dLbl>
              <c:idx val="0"/>
              <c:tx>
                <c:rich>
                  <a:bodyPr rot="0" spcFirstLastPara="1" vertOverflow="ellipsis" vert="horz" wrap="square" lIns="38100" tIns="19050" rIns="38100" bIns="19050" anchor="ctr" anchorCtr="1">
                    <a:spAutoFit/>
                  </a:bodyPr>
                  <a:lstStyle/>
                  <a:p>
                    <a:pPr>
                      <a:defRPr sz="1400" b="1" i="0" u="none" strike="noStrike" kern="1200" spc="0" baseline="0">
                        <a:solidFill>
                          <a:srgbClr val="00375D"/>
                        </a:solidFill>
                        <a:latin typeface="Arial" panose="020B0604020202020204" pitchFamily="34" charset="0"/>
                        <a:ea typeface="+mn-ea"/>
                        <a:cs typeface="Arial" panose="020B0604020202020204" pitchFamily="34" charset="0"/>
                      </a:defRPr>
                    </a:pPr>
                    <a:fld id="{4BF5A6F4-4AE8-E444-BF99-95F6A933AEF3}" type="CATEGORYNAME">
                      <a:rPr lang="en-US" sz="1400" smtClean="0">
                        <a:solidFill>
                          <a:schemeClr val="tx1"/>
                        </a:solidFill>
                        <a:latin typeface="Arial" panose="020B0604020202020204" pitchFamily="34" charset="0"/>
                        <a:cs typeface="Arial" panose="020B0604020202020204" pitchFamily="34" charset="0"/>
                      </a:rPr>
                      <a:pPr>
                        <a:defRPr sz="1400">
                          <a:solidFill>
                            <a:srgbClr val="00375D"/>
                          </a:solidFill>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00375D"/>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1F1-0C49-B151-2443F4F570CF}"/>
                </c:ext>
              </c:extLst>
            </c:dLbl>
            <c:dLbl>
              <c:idx val="1"/>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Bonds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01F1-0C49-B151-2443F4F570CF}"/>
                </c:ext>
              </c:extLst>
            </c:dLbl>
            <c:dLbl>
              <c:idx val="2"/>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Mutual</a:t>
                    </a:r>
                    <a:r>
                      <a:rPr lang="en-US" sz="1400" baseline="0">
                        <a:solidFill>
                          <a:schemeClr val="tx1"/>
                        </a:solidFill>
                        <a:latin typeface="Arial" panose="020B0604020202020204" pitchFamily="34" charset="0"/>
                        <a:cs typeface="Arial" panose="020B0604020202020204" pitchFamily="34" charset="0"/>
                      </a:rPr>
                      <a:t> Funds</a:t>
                    </a:r>
                    <a:endParaRPr lang="en-US" sz="1400">
                      <a:solidFill>
                        <a:schemeClr val="tx1"/>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01F1-0C49-B151-2443F4F570CF}"/>
                </c:ext>
              </c:extLst>
            </c:dLbl>
            <c:dLbl>
              <c:idx val="3"/>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Annuities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01F1-0C49-B151-2443F4F570CF}"/>
                </c:ext>
              </c:extLst>
            </c:dLbl>
            <c:dLbl>
              <c:idx val="4"/>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Life Insurance</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01F1-0C49-B151-2443F4F570CF}"/>
                </c:ext>
              </c:extLst>
            </c:dLbl>
            <c:dLbl>
              <c:idx val="5"/>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fld id="{22B3BC24-A9E3-F14F-A2BA-E982479C5A97}" type="CATEGORYNAME">
                      <a:rPr lang="en-US" sz="1400">
                        <a:solidFill>
                          <a:schemeClr val="tx1"/>
                        </a:solidFill>
                        <a:latin typeface="Arial" panose="020B0604020202020204" pitchFamily="34" charset="0"/>
                        <a:cs typeface="Arial" panose="020B0604020202020204" pitchFamily="34" charset="0"/>
                      </a:rPr>
                      <a:pPr>
                        <a:defRPr sz="1400">
                          <a:solidFill>
                            <a:schemeClr val="accent1"/>
                          </a:solidFill>
                          <a:latin typeface="Arial" panose="020B0604020202020204" pitchFamily="34" charset="0"/>
                          <a:cs typeface="Arial" panose="020B0604020202020204" pitchFamily="34" charset="0"/>
                        </a:defRPr>
                      </a:pPr>
                      <a:t>[CATEGORY NAME]</a:t>
                    </a:fld>
                    <a:r>
                      <a:rPr lang="en-US" sz="1400" baseline="0">
                        <a:solidFill>
                          <a:schemeClr val="tx1"/>
                        </a:solidFill>
                        <a:latin typeface="Arial" panose="020B0604020202020204" pitchFamily="34" charset="0"/>
                        <a:cs typeface="Arial" panose="020B0604020202020204" pitchFamily="34" charset="0"/>
                      </a:rPr>
                      <a:t>
Real Estate</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1F1-0C49-B151-2443F4F570CF}"/>
                </c:ext>
              </c:extLst>
            </c:dLbl>
            <c:dLbl>
              <c:idx val="6"/>
              <c:tx>
                <c:rich>
                  <a:bodyPr rot="0" spcFirstLastPara="1" vertOverflow="ellipsis" vert="horz" wrap="square" lIns="38100" tIns="19050" rIns="38100" bIns="19050" anchor="ctr" anchorCtr="1">
                    <a:spAutoFit/>
                  </a:bodyPr>
                  <a:lstStyle/>
                  <a:p>
                    <a:pPr>
                      <a:defRPr sz="1400" b="1" i="0" u="none" strike="noStrike" kern="1200" spc="0" baseline="0">
                        <a:solidFill>
                          <a:srgbClr val="6BBDB9"/>
                        </a:solidFill>
                        <a:latin typeface="Arial" panose="020B0604020202020204" pitchFamily="34" charset="0"/>
                        <a:ea typeface="+mn-ea"/>
                        <a:cs typeface="Arial" panose="020B0604020202020204" pitchFamily="34" charset="0"/>
                      </a:defRPr>
                    </a:pPr>
                    <a:fld id="{F306F58D-3BF3-0C45-91CA-8DAD1332F982}" type="CATEGORYNAME">
                      <a:rPr lang="en-US" sz="1400">
                        <a:solidFill>
                          <a:schemeClr val="tx1"/>
                        </a:solidFill>
                        <a:latin typeface="Arial" panose="020B0604020202020204" pitchFamily="34" charset="0"/>
                        <a:cs typeface="Arial" panose="020B0604020202020204" pitchFamily="34" charset="0"/>
                      </a:rPr>
                      <a:pPr>
                        <a:defRPr sz="1400">
                          <a:solidFill>
                            <a:srgbClr val="6BBDB9"/>
                          </a:solidFill>
                          <a:latin typeface="Arial" panose="020B0604020202020204" pitchFamily="34" charset="0"/>
                          <a:cs typeface="Arial" panose="020B0604020202020204" pitchFamily="34" charset="0"/>
                        </a:defRPr>
                      </a:pPr>
                      <a:t>[CATEGORY NAME]</a:t>
                    </a:fld>
                    <a:r>
                      <a:rPr lang="en-US" sz="1400" baseline="0">
                        <a:solidFill>
                          <a:schemeClr val="tx1"/>
                        </a:solidFill>
                        <a:latin typeface="Arial" panose="020B0604020202020204" pitchFamily="34" charset="0"/>
                        <a:cs typeface="Arial" panose="020B0604020202020204" pitchFamily="34" charset="0"/>
                      </a:rPr>
                      <a:t>
Stocks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6BBDB9"/>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1F1-0C49-B151-2443F4F570CF}"/>
                </c:ext>
              </c:extLst>
            </c:dLbl>
            <c:dLbl>
              <c:idx val="7"/>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IRAs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F-01F1-0C49-B151-2443F4F570CF}"/>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01F1-0C49-B151-2443F4F570C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5"/>
                <c:pt idx="0">
                  <c:v>$</c:v>
                </c:pt>
                <c:pt idx="1">
                  <c:v>2nd Qtr</c:v>
                </c:pt>
                <c:pt idx="2">
                  <c:v>3rd Qtr</c:v>
                </c:pt>
                <c:pt idx="4">
                  <c:v>4th Qtr</c:v>
                </c:pt>
              </c:strCache>
            </c:strRef>
          </c:cat>
          <c:val>
            <c:numRef>
              <c:f>Sheet1!$B$2:$B$10</c:f>
              <c:numCache>
                <c:formatCode>General</c:formatCode>
                <c:ptCount val="9"/>
                <c:pt idx="0">
                  <c:v>0.25</c:v>
                </c:pt>
                <c:pt idx="1">
                  <c:v>0.05</c:v>
                </c:pt>
                <c:pt idx="2">
                  <c:v>0.05</c:v>
                </c:pt>
                <c:pt idx="4">
                  <c:v>0.1</c:v>
                </c:pt>
                <c:pt idx="5">
                  <c:v>0.05</c:v>
                </c:pt>
                <c:pt idx="6">
                  <c:v>0.1</c:v>
                </c:pt>
                <c:pt idx="7">
                  <c:v>0.05</c:v>
                </c:pt>
              </c:numCache>
            </c:numRef>
          </c:val>
          <c:extLst>
            <c:ext xmlns:c16="http://schemas.microsoft.com/office/drawing/2014/chart" uri="{C3380CC4-5D6E-409C-BE32-E72D297353CC}">
              <c16:uniqueId val="{00000012-01F1-0C49-B151-2443F4F570C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3F40E-165F-724F-88C3-BF349FEFE9CE}" type="doc">
      <dgm:prSet loTypeId="urn:microsoft.com/office/officeart/2005/8/layout/pyramid1" loCatId="" qsTypeId="urn:microsoft.com/office/officeart/2005/8/quickstyle/simple1" qsCatId="simple" csTypeId="urn:microsoft.com/office/officeart/2005/8/colors/accent1_2" csCatId="accent1" phldr="1"/>
      <dgm:spPr/>
    </dgm:pt>
    <dgm:pt modelId="{0297C44A-678E-2244-B1CF-65075D2056EA}">
      <dgm:prSet phldrT="[Text]" custT="1"/>
      <dgm:spPr>
        <a:solidFill>
          <a:srgbClr val="1B449C"/>
        </a:solidFill>
        <a:ln>
          <a:solidFill>
            <a:srgbClr val="F9F2E8"/>
          </a:solidFill>
        </a:ln>
      </dgm:spPr>
      <dgm:t>
        <a:bodyPr/>
        <a:lstStyle/>
        <a:p>
          <a:r>
            <a:rPr lang="en-US" sz="1600">
              <a:solidFill>
                <a:schemeClr val="bg1"/>
              </a:solidFill>
              <a:latin typeface="Arial" panose="020B0604020202020204" pitchFamily="34" charset="0"/>
              <a:cs typeface="Arial" panose="020B0604020202020204" pitchFamily="34" charset="0"/>
            </a:rPr>
            <a:t>Investments</a:t>
          </a:r>
        </a:p>
      </dgm:t>
    </dgm:pt>
    <dgm:pt modelId="{D4A22D3B-66ED-C94E-AFAB-93F477807C79}" type="parTrans" cxnId="{3C05803D-2318-AB4A-80F0-D26FD0B6B4A5}">
      <dgm:prSet/>
      <dgm:spPr/>
      <dgm:t>
        <a:bodyPr/>
        <a:lstStyle/>
        <a:p>
          <a:endParaRPr lang="en-US" sz="1600">
            <a:latin typeface="Arial" panose="020B0604020202020204" pitchFamily="34" charset="0"/>
            <a:cs typeface="Arial" panose="020B0604020202020204" pitchFamily="34" charset="0"/>
          </a:endParaRPr>
        </a:p>
      </dgm:t>
    </dgm:pt>
    <dgm:pt modelId="{79F4218D-4B2E-3C4E-B8FA-6597A76FF2A9}" type="sibTrans" cxnId="{3C05803D-2318-AB4A-80F0-D26FD0B6B4A5}">
      <dgm:prSet/>
      <dgm:spPr/>
      <dgm:t>
        <a:bodyPr/>
        <a:lstStyle/>
        <a:p>
          <a:endParaRPr lang="en-US" sz="1600">
            <a:latin typeface="Arial" panose="020B0604020202020204" pitchFamily="34" charset="0"/>
            <a:cs typeface="Arial" panose="020B0604020202020204" pitchFamily="34" charset="0"/>
          </a:endParaRPr>
        </a:p>
      </dgm:t>
    </dgm:pt>
    <dgm:pt modelId="{BBE9E761-4BFF-434C-8B15-7DBD5D6E9F52}">
      <dgm:prSet phldrT="[Text]" custT="1"/>
      <dgm:spPr>
        <a:solidFill>
          <a:srgbClr val="1B449C"/>
        </a:solidFill>
        <a:ln>
          <a:solidFill>
            <a:srgbClr val="F9F2E8"/>
          </a:solidFill>
        </a:ln>
      </dgm:spPr>
      <dgm:t>
        <a:bodyPr/>
        <a:lstStyle/>
        <a:p>
          <a:r>
            <a:rPr lang="en-US" sz="1600">
              <a:solidFill>
                <a:schemeClr val="bg1"/>
              </a:solidFill>
              <a:latin typeface="Arial" panose="020B0604020202020204" pitchFamily="34" charset="0"/>
              <a:cs typeface="Arial" panose="020B0604020202020204" pitchFamily="34" charset="0"/>
            </a:rPr>
            <a:t>Insurance</a:t>
          </a:r>
        </a:p>
      </dgm:t>
    </dgm:pt>
    <dgm:pt modelId="{30E672A7-066E-3D48-B974-0A0E252D2C3D}" type="parTrans" cxnId="{B7F3623C-5CF4-4F42-89AC-FC469F7B549D}">
      <dgm:prSet/>
      <dgm:spPr/>
      <dgm:t>
        <a:bodyPr/>
        <a:lstStyle/>
        <a:p>
          <a:endParaRPr lang="en-US" sz="1600">
            <a:latin typeface="Arial" panose="020B0604020202020204" pitchFamily="34" charset="0"/>
            <a:cs typeface="Arial" panose="020B0604020202020204" pitchFamily="34" charset="0"/>
          </a:endParaRPr>
        </a:p>
      </dgm:t>
    </dgm:pt>
    <dgm:pt modelId="{3310324C-34E3-8841-B7E7-12B0E17B317E}" type="sibTrans" cxnId="{B7F3623C-5CF4-4F42-89AC-FC469F7B549D}">
      <dgm:prSet/>
      <dgm:spPr/>
      <dgm:t>
        <a:bodyPr/>
        <a:lstStyle/>
        <a:p>
          <a:endParaRPr lang="en-US" sz="1600">
            <a:latin typeface="Arial" panose="020B0604020202020204" pitchFamily="34" charset="0"/>
            <a:cs typeface="Arial" panose="020B0604020202020204" pitchFamily="34" charset="0"/>
          </a:endParaRPr>
        </a:p>
      </dgm:t>
    </dgm:pt>
    <dgm:pt modelId="{BB5A9142-B241-A748-A619-E97E3AB34B42}">
      <dgm:prSet phldrT="[Text]" custT="1"/>
      <dgm:spPr>
        <a:solidFill>
          <a:srgbClr val="1B449C"/>
        </a:solidFill>
        <a:ln>
          <a:solidFill>
            <a:srgbClr val="F9F2E8"/>
          </a:solidFill>
        </a:ln>
      </dgm:spPr>
      <dgm:t>
        <a:bodyPr/>
        <a:lstStyle/>
        <a:p>
          <a:r>
            <a:rPr lang="en-US" sz="1600">
              <a:solidFill>
                <a:schemeClr val="bg1"/>
              </a:solidFill>
              <a:latin typeface="Arial" panose="020B0604020202020204" pitchFamily="34" charset="0"/>
              <a:cs typeface="Arial" panose="020B0604020202020204" pitchFamily="34" charset="0"/>
            </a:rPr>
            <a:t>Pensions, IRA, Savings</a:t>
          </a:r>
        </a:p>
      </dgm:t>
    </dgm:pt>
    <dgm:pt modelId="{D33A0F5C-78D7-C040-B942-AE5B9C9355BF}" type="parTrans" cxnId="{C355DE3F-877C-2E41-8701-574ADAE478B7}">
      <dgm:prSet/>
      <dgm:spPr/>
      <dgm:t>
        <a:bodyPr/>
        <a:lstStyle/>
        <a:p>
          <a:endParaRPr lang="en-US" sz="1600">
            <a:latin typeface="Arial" panose="020B0604020202020204" pitchFamily="34" charset="0"/>
            <a:cs typeface="Arial" panose="020B0604020202020204" pitchFamily="34" charset="0"/>
          </a:endParaRPr>
        </a:p>
      </dgm:t>
    </dgm:pt>
    <dgm:pt modelId="{6DC5A51B-2543-AB47-B568-A9548EE099F4}" type="sibTrans" cxnId="{C355DE3F-877C-2E41-8701-574ADAE478B7}">
      <dgm:prSet/>
      <dgm:spPr/>
      <dgm:t>
        <a:bodyPr/>
        <a:lstStyle/>
        <a:p>
          <a:endParaRPr lang="en-US" sz="1600">
            <a:latin typeface="Arial" panose="020B0604020202020204" pitchFamily="34" charset="0"/>
            <a:cs typeface="Arial" panose="020B0604020202020204" pitchFamily="34" charset="0"/>
          </a:endParaRPr>
        </a:p>
      </dgm:t>
    </dgm:pt>
    <dgm:pt modelId="{C216431F-D9B3-DE4F-9030-1BB4EF2CCB1E}">
      <dgm:prSet phldrT="[Text]" custT="1"/>
      <dgm:spPr>
        <a:solidFill>
          <a:srgbClr val="1B449C"/>
        </a:solidFill>
        <a:ln>
          <a:solidFill>
            <a:srgbClr val="F9F2E8"/>
          </a:solidFill>
        </a:ln>
      </dgm:spPr>
      <dgm:t>
        <a:bodyPr/>
        <a:lstStyle/>
        <a:p>
          <a:r>
            <a:rPr lang="en-US" sz="1600">
              <a:solidFill>
                <a:schemeClr val="bg1"/>
              </a:solidFill>
              <a:latin typeface="Arial" panose="020B0604020202020204" pitchFamily="34" charset="0"/>
              <a:cs typeface="Arial" panose="020B0604020202020204" pitchFamily="34" charset="0"/>
            </a:rPr>
            <a:t>Social Security</a:t>
          </a:r>
        </a:p>
      </dgm:t>
    </dgm:pt>
    <dgm:pt modelId="{04DF58A1-D1C3-3643-8F54-308B0DF3C206}" type="parTrans" cxnId="{25AED80B-054E-8047-9A6F-F938D4B394E0}">
      <dgm:prSet/>
      <dgm:spPr/>
      <dgm:t>
        <a:bodyPr/>
        <a:lstStyle/>
        <a:p>
          <a:endParaRPr lang="en-US" sz="1600">
            <a:latin typeface="Arial" panose="020B0604020202020204" pitchFamily="34" charset="0"/>
            <a:cs typeface="Arial" panose="020B0604020202020204" pitchFamily="34" charset="0"/>
          </a:endParaRPr>
        </a:p>
      </dgm:t>
    </dgm:pt>
    <dgm:pt modelId="{B6BADA00-3A5F-C144-8978-3B0AFC6CBABA}" type="sibTrans" cxnId="{25AED80B-054E-8047-9A6F-F938D4B394E0}">
      <dgm:prSet/>
      <dgm:spPr/>
      <dgm:t>
        <a:bodyPr/>
        <a:lstStyle/>
        <a:p>
          <a:endParaRPr lang="en-US" sz="1600">
            <a:latin typeface="Arial" panose="020B0604020202020204" pitchFamily="34" charset="0"/>
            <a:cs typeface="Arial" panose="020B0604020202020204" pitchFamily="34" charset="0"/>
          </a:endParaRPr>
        </a:p>
      </dgm:t>
    </dgm:pt>
    <dgm:pt modelId="{8B536FF5-16FF-0245-834B-9658EDC4D31A}">
      <dgm:prSet phldrT="[Text]" custT="1"/>
      <dgm:spPr>
        <a:solidFill>
          <a:srgbClr val="1B449C"/>
        </a:solidFill>
        <a:ln>
          <a:solidFill>
            <a:srgbClr val="F9F2E8"/>
          </a:solidFill>
        </a:ln>
      </dgm:spPr>
      <dgm:t>
        <a:bodyPr/>
        <a:lstStyle/>
        <a:p>
          <a:br>
            <a:rPr lang="en-US" sz="1600" dirty="0">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Other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Income</a:t>
          </a:r>
        </a:p>
      </dgm:t>
    </dgm:pt>
    <dgm:pt modelId="{DA160557-58FF-444A-B8D2-93D76CA9938E}" type="sibTrans" cxnId="{9CA033D6-FC13-5547-A71E-13FA5C9EB91A}">
      <dgm:prSet/>
      <dgm:spPr/>
      <dgm:t>
        <a:bodyPr/>
        <a:lstStyle/>
        <a:p>
          <a:endParaRPr lang="en-US" sz="1600">
            <a:latin typeface="Arial" panose="020B0604020202020204" pitchFamily="34" charset="0"/>
            <a:cs typeface="Arial" panose="020B0604020202020204" pitchFamily="34" charset="0"/>
          </a:endParaRPr>
        </a:p>
      </dgm:t>
    </dgm:pt>
    <dgm:pt modelId="{527062D4-4109-B843-B12F-B6EFC4437128}" type="parTrans" cxnId="{9CA033D6-FC13-5547-A71E-13FA5C9EB91A}">
      <dgm:prSet/>
      <dgm:spPr/>
      <dgm:t>
        <a:bodyPr/>
        <a:lstStyle/>
        <a:p>
          <a:endParaRPr lang="en-US" sz="1600">
            <a:latin typeface="Arial" panose="020B0604020202020204" pitchFamily="34" charset="0"/>
            <a:cs typeface="Arial" panose="020B0604020202020204" pitchFamily="34" charset="0"/>
          </a:endParaRPr>
        </a:p>
      </dgm:t>
    </dgm:pt>
    <dgm:pt modelId="{740CE103-1359-FA4B-A097-97B3A9B1FD9C}" type="pres">
      <dgm:prSet presAssocID="{16C3F40E-165F-724F-88C3-BF349FEFE9CE}" presName="Name0" presStyleCnt="0">
        <dgm:presLayoutVars>
          <dgm:dir/>
          <dgm:animLvl val="lvl"/>
          <dgm:resizeHandles val="exact"/>
        </dgm:presLayoutVars>
      </dgm:prSet>
      <dgm:spPr/>
    </dgm:pt>
    <dgm:pt modelId="{A0309309-6A6F-0E40-9E07-65D17105D585}" type="pres">
      <dgm:prSet presAssocID="{8B536FF5-16FF-0245-834B-9658EDC4D31A}" presName="Name8" presStyleCnt="0"/>
      <dgm:spPr/>
    </dgm:pt>
    <dgm:pt modelId="{D83D0083-2363-4148-B057-5465D66341A5}" type="pres">
      <dgm:prSet presAssocID="{8B536FF5-16FF-0245-834B-9658EDC4D31A}" presName="level" presStyleLbl="node1" presStyleIdx="0" presStyleCnt="5">
        <dgm:presLayoutVars>
          <dgm:chMax val="1"/>
          <dgm:bulletEnabled val="1"/>
        </dgm:presLayoutVars>
      </dgm:prSet>
      <dgm:spPr/>
    </dgm:pt>
    <dgm:pt modelId="{62D766BB-3D08-5849-9C79-99388838D7B7}" type="pres">
      <dgm:prSet presAssocID="{8B536FF5-16FF-0245-834B-9658EDC4D31A}" presName="levelTx" presStyleLbl="revTx" presStyleIdx="0" presStyleCnt="0">
        <dgm:presLayoutVars>
          <dgm:chMax val="1"/>
          <dgm:bulletEnabled val="1"/>
        </dgm:presLayoutVars>
      </dgm:prSet>
      <dgm:spPr/>
    </dgm:pt>
    <dgm:pt modelId="{576FEA7D-98CF-1D45-92CE-57899D920275}" type="pres">
      <dgm:prSet presAssocID="{0297C44A-678E-2244-B1CF-65075D2056EA}" presName="Name8" presStyleCnt="0"/>
      <dgm:spPr/>
    </dgm:pt>
    <dgm:pt modelId="{0E90543D-9F93-1845-AAA4-AEEE8745C34C}" type="pres">
      <dgm:prSet presAssocID="{0297C44A-678E-2244-B1CF-65075D2056EA}" presName="level" presStyleLbl="node1" presStyleIdx="1" presStyleCnt="5">
        <dgm:presLayoutVars>
          <dgm:chMax val="1"/>
          <dgm:bulletEnabled val="1"/>
        </dgm:presLayoutVars>
      </dgm:prSet>
      <dgm:spPr/>
    </dgm:pt>
    <dgm:pt modelId="{A7C076DD-9FEF-6C46-8972-D17D92F48076}" type="pres">
      <dgm:prSet presAssocID="{0297C44A-678E-2244-B1CF-65075D2056EA}" presName="levelTx" presStyleLbl="revTx" presStyleIdx="0" presStyleCnt="0">
        <dgm:presLayoutVars>
          <dgm:chMax val="1"/>
          <dgm:bulletEnabled val="1"/>
        </dgm:presLayoutVars>
      </dgm:prSet>
      <dgm:spPr/>
    </dgm:pt>
    <dgm:pt modelId="{3E962FCB-DE6B-A94C-AEE3-DE6BF5215D98}" type="pres">
      <dgm:prSet presAssocID="{BBE9E761-4BFF-434C-8B15-7DBD5D6E9F52}" presName="Name8" presStyleCnt="0"/>
      <dgm:spPr/>
    </dgm:pt>
    <dgm:pt modelId="{7801E9DF-AACC-6447-BBC8-F211398C3CF3}" type="pres">
      <dgm:prSet presAssocID="{BBE9E761-4BFF-434C-8B15-7DBD5D6E9F52}" presName="level" presStyleLbl="node1" presStyleIdx="2" presStyleCnt="5">
        <dgm:presLayoutVars>
          <dgm:chMax val="1"/>
          <dgm:bulletEnabled val="1"/>
        </dgm:presLayoutVars>
      </dgm:prSet>
      <dgm:spPr/>
    </dgm:pt>
    <dgm:pt modelId="{FDA5DE2F-49F4-5046-BE91-3098C35D74CA}" type="pres">
      <dgm:prSet presAssocID="{BBE9E761-4BFF-434C-8B15-7DBD5D6E9F52}" presName="levelTx" presStyleLbl="revTx" presStyleIdx="0" presStyleCnt="0">
        <dgm:presLayoutVars>
          <dgm:chMax val="1"/>
          <dgm:bulletEnabled val="1"/>
        </dgm:presLayoutVars>
      </dgm:prSet>
      <dgm:spPr/>
    </dgm:pt>
    <dgm:pt modelId="{0BF16C1E-1EC4-834D-AB79-FF53461C8FED}" type="pres">
      <dgm:prSet presAssocID="{BB5A9142-B241-A748-A619-E97E3AB34B42}" presName="Name8" presStyleCnt="0"/>
      <dgm:spPr/>
    </dgm:pt>
    <dgm:pt modelId="{86AC66D3-D519-054C-9A09-29ADBFB48057}" type="pres">
      <dgm:prSet presAssocID="{BB5A9142-B241-A748-A619-E97E3AB34B42}" presName="level" presStyleLbl="node1" presStyleIdx="3" presStyleCnt="5">
        <dgm:presLayoutVars>
          <dgm:chMax val="1"/>
          <dgm:bulletEnabled val="1"/>
        </dgm:presLayoutVars>
      </dgm:prSet>
      <dgm:spPr/>
    </dgm:pt>
    <dgm:pt modelId="{B2397878-F89C-8F45-B574-7BA193C2CBF8}" type="pres">
      <dgm:prSet presAssocID="{BB5A9142-B241-A748-A619-E97E3AB34B42}" presName="levelTx" presStyleLbl="revTx" presStyleIdx="0" presStyleCnt="0">
        <dgm:presLayoutVars>
          <dgm:chMax val="1"/>
          <dgm:bulletEnabled val="1"/>
        </dgm:presLayoutVars>
      </dgm:prSet>
      <dgm:spPr/>
    </dgm:pt>
    <dgm:pt modelId="{414DA251-B7B3-204C-9D30-BA03B1494270}" type="pres">
      <dgm:prSet presAssocID="{C216431F-D9B3-DE4F-9030-1BB4EF2CCB1E}" presName="Name8" presStyleCnt="0"/>
      <dgm:spPr/>
    </dgm:pt>
    <dgm:pt modelId="{2F72B8D1-7139-6644-B6B9-73A5A404FD68}" type="pres">
      <dgm:prSet presAssocID="{C216431F-D9B3-DE4F-9030-1BB4EF2CCB1E}" presName="level" presStyleLbl="node1" presStyleIdx="4" presStyleCnt="5">
        <dgm:presLayoutVars>
          <dgm:chMax val="1"/>
          <dgm:bulletEnabled val="1"/>
        </dgm:presLayoutVars>
      </dgm:prSet>
      <dgm:spPr/>
    </dgm:pt>
    <dgm:pt modelId="{DC3F0608-EFA6-E547-9314-811062680E87}" type="pres">
      <dgm:prSet presAssocID="{C216431F-D9B3-DE4F-9030-1BB4EF2CCB1E}" presName="levelTx" presStyleLbl="revTx" presStyleIdx="0" presStyleCnt="0">
        <dgm:presLayoutVars>
          <dgm:chMax val="1"/>
          <dgm:bulletEnabled val="1"/>
        </dgm:presLayoutVars>
      </dgm:prSet>
      <dgm:spPr/>
    </dgm:pt>
  </dgm:ptLst>
  <dgm:cxnLst>
    <dgm:cxn modelId="{FAAFF809-3C24-B349-A5DB-B5948438BBDD}" type="presOf" srcId="{BB5A9142-B241-A748-A619-E97E3AB34B42}" destId="{86AC66D3-D519-054C-9A09-29ADBFB48057}" srcOrd="0" destOrd="0" presId="urn:microsoft.com/office/officeart/2005/8/layout/pyramid1"/>
    <dgm:cxn modelId="{25AED80B-054E-8047-9A6F-F938D4B394E0}" srcId="{16C3F40E-165F-724F-88C3-BF349FEFE9CE}" destId="{C216431F-D9B3-DE4F-9030-1BB4EF2CCB1E}" srcOrd="4" destOrd="0" parTransId="{04DF58A1-D1C3-3643-8F54-308B0DF3C206}" sibTransId="{B6BADA00-3A5F-C144-8978-3B0AFC6CBABA}"/>
    <dgm:cxn modelId="{0B0CB70C-F69D-FE45-8F35-BD1AC44E2873}" type="presOf" srcId="{BB5A9142-B241-A748-A619-E97E3AB34B42}" destId="{B2397878-F89C-8F45-B574-7BA193C2CBF8}" srcOrd="1" destOrd="0" presId="urn:microsoft.com/office/officeart/2005/8/layout/pyramid1"/>
    <dgm:cxn modelId="{9716511C-9F1B-0648-A4BC-3661E476EA0F}" type="presOf" srcId="{BBE9E761-4BFF-434C-8B15-7DBD5D6E9F52}" destId="{FDA5DE2F-49F4-5046-BE91-3098C35D74CA}" srcOrd="1" destOrd="0" presId="urn:microsoft.com/office/officeart/2005/8/layout/pyramid1"/>
    <dgm:cxn modelId="{B7F3623C-5CF4-4F42-89AC-FC469F7B549D}" srcId="{16C3F40E-165F-724F-88C3-BF349FEFE9CE}" destId="{BBE9E761-4BFF-434C-8B15-7DBD5D6E9F52}" srcOrd="2" destOrd="0" parTransId="{30E672A7-066E-3D48-B974-0A0E252D2C3D}" sibTransId="{3310324C-34E3-8841-B7E7-12B0E17B317E}"/>
    <dgm:cxn modelId="{3C05803D-2318-AB4A-80F0-D26FD0B6B4A5}" srcId="{16C3F40E-165F-724F-88C3-BF349FEFE9CE}" destId="{0297C44A-678E-2244-B1CF-65075D2056EA}" srcOrd="1" destOrd="0" parTransId="{D4A22D3B-66ED-C94E-AFAB-93F477807C79}" sibTransId="{79F4218D-4B2E-3C4E-B8FA-6597A76FF2A9}"/>
    <dgm:cxn modelId="{C355DE3F-877C-2E41-8701-574ADAE478B7}" srcId="{16C3F40E-165F-724F-88C3-BF349FEFE9CE}" destId="{BB5A9142-B241-A748-A619-E97E3AB34B42}" srcOrd="3" destOrd="0" parTransId="{D33A0F5C-78D7-C040-B942-AE5B9C9355BF}" sibTransId="{6DC5A51B-2543-AB47-B568-A9548EE099F4}"/>
    <dgm:cxn modelId="{1CD49253-1529-E64E-B6BD-14A905E58251}" type="presOf" srcId="{8B536FF5-16FF-0245-834B-9658EDC4D31A}" destId="{D83D0083-2363-4148-B057-5465D66341A5}" srcOrd="0" destOrd="0" presId="urn:microsoft.com/office/officeart/2005/8/layout/pyramid1"/>
    <dgm:cxn modelId="{F8BF837F-808B-4D48-AD59-D9315C1D9690}" type="presOf" srcId="{C216431F-D9B3-DE4F-9030-1BB4EF2CCB1E}" destId="{DC3F0608-EFA6-E547-9314-811062680E87}" srcOrd="1" destOrd="0" presId="urn:microsoft.com/office/officeart/2005/8/layout/pyramid1"/>
    <dgm:cxn modelId="{C2911091-837B-4145-A79F-D0B9A31A8083}" type="presOf" srcId="{0297C44A-678E-2244-B1CF-65075D2056EA}" destId="{0E90543D-9F93-1845-AAA4-AEEE8745C34C}" srcOrd="0" destOrd="0" presId="urn:microsoft.com/office/officeart/2005/8/layout/pyramid1"/>
    <dgm:cxn modelId="{F0473095-FD6D-8749-AA17-98EF47D42A9E}" type="presOf" srcId="{BBE9E761-4BFF-434C-8B15-7DBD5D6E9F52}" destId="{7801E9DF-AACC-6447-BBC8-F211398C3CF3}" srcOrd="0" destOrd="0" presId="urn:microsoft.com/office/officeart/2005/8/layout/pyramid1"/>
    <dgm:cxn modelId="{6B8F5B98-FC81-9F4C-9DB2-CCAC36C2D6DD}" type="presOf" srcId="{C216431F-D9B3-DE4F-9030-1BB4EF2CCB1E}" destId="{2F72B8D1-7139-6644-B6B9-73A5A404FD68}" srcOrd="0" destOrd="0" presId="urn:microsoft.com/office/officeart/2005/8/layout/pyramid1"/>
    <dgm:cxn modelId="{DCDCE2A2-EB98-444D-A35C-91FF0D1D4802}" type="presOf" srcId="{0297C44A-678E-2244-B1CF-65075D2056EA}" destId="{A7C076DD-9FEF-6C46-8972-D17D92F48076}" srcOrd="1" destOrd="0" presId="urn:microsoft.com/office/officeart/2005/8/layout/pyramid1"/>
    <dgm:cxn modelId="{A7381DB2-5298-9647-A45E-3E8F80ABB5B0}" type="presOf" srcId="{16C3F40E-165F-724F-88C3-BF349FEFE9CE}" destId="{740CE103-1359-FA4B-A097-97B3A9B1FD9C}" srcOrd="0" destOrd="0" presId="urn:microsoft.com/office/officeart/2005/8/layout/pyramid1"/>
    <dgm:cxn modelId="{9CA033D6-FC13-5547-A71E-13FA5C9EB91A}" srcId="{16C3F40E-165F-724F-88C3-BF349FEFE9CE}" destId="{8B536FF5-16FF-0245-834B-9658EDC4D31A}" srcOrd="0" destOrd="0" parTransId="{527062D4-4109-B843-B12F-B6EFC4437128}" sibTransId="{DA160557-58FF-444A-B8D2-93D76CA9938E}"/>
    <dgm:cxn modelId="{2D3C00DE-5F22-1242-B242-4CFDF50CBD4C}" type="presOf" srcId="{8B536FF5-16FF-0245-834B-9658EDC4D31A}" destId="{62D766BB-3D08-5849-9C79-99388838D7B7}" srcOrd="1" destOrd="0" presId="urn:microsoft.com/office/officeart/2005/8/layout/pyramid1"/>
    <dgm:cxn modelId="{4B6079F7-0F56-BF4C-BDA2-4358AF556FAA}" type="presParOf" srcId="{740CE103-1359-FA4B-A097-97B3A9B1FD9C}" destId="{A0309309-6A6F-0E40-9E07-65D17105D585}" srcOrd="0" destOrd="0" presId="urn:microsoft.com/office/officeart/2005/8/layout/pyramid1"/>
    <dgm:cxn modelId="{DA5F25C4-DB47-3845-B5E1-C9FBEA977DAC}" type="presParOf" srcId="{A0309309-6A6F-0E40-9E07-65D17105D585}" destId="{D83D0083-2363-4148-B057-5465D66341A5}" srcOrd="0" destOrd="0" presId="urn:microsoft.com/office/officeart/2005/8/layout/pyramid1"/>
    <dgm:cxn modelId="{5F01063C-8A90-9A45-A4B5-A23C4FC35E43}" type="presParOf" srcId="{A0309309-6A6F-0E40-9E07-65D17105D585}" destId="{62D766BB-3D08-5849-9C79-99388838D7B7}" srcOrd="1" destOrd="0" presId="urn:microsoft.com/office/officeart/2005/8/layout/pyramid1"/>
    <dgm:cxn modelId="{EB7A330F-087A-164F-98E6-835EBEF5F55A}" type="presParOf" srcId="{740CE103-1359-FA4B-A097-97B3A9B1FD9C}" destId="{576FEA7D-98CF-1D45-92CE-57899D920275}" srcOrd="1" destOrd="0" presId="urn:microsoft.com/office/officeart/2005/8/layout/pyramid1"/>
    <dgm:cxn modelId="{C4637F82-0CD6-1D43-ABC8-6B0C0DA90AD2}" type="presParOf" srcId="{576FEA7D-98CF-1D45-92CE-57899D920275}" destId="{0E90543D-9F93-1845-AAA4-AEEE8745C34C}" srcOrd="0" destOrd="0" presId="urn:microsoft.com/office/officeart/2005/8/layout/pyramid1"/>
    <dgm:cxn modelId="{BFAD9677-96E9-8548-A619-9375EA2ED3A3}" type="presParOf" srcId="{576FEA7D-98CF-1D45-92CE-57899D920275}" destId="{A7C076DD-9FEF-6C46-8972-D17D92F48076}" srcOrd="1" destOrd="0" presId="urn:microsoft.com/office/officeart/2005/8/layout/pyramid1"/>
    <dgm:cxn modelId="{97ED6639-2F12-CB44-B37B-C386E508645E}" type="presParOf" srcId="{740CE103-1359-FA4B-A097-97B3A9B1FD9C}" destId="{3E962FCB-DE6B-A94C-AEE3-DE6BF5215D98}" srcOrd="2" destOrd="0" presId="urn:microsoft.com/office/officeart/2005/8/layout/pyramid1"/>
    <dgm:cxn modelId="{3F0AFB38-02D0-DF44-A937-78CA7F87F4A4}" type="presParOf" srcId="{3E962FCB-DE6B-A94C-AEE3-DE6BF5215D98}" destId="{7801E9DF-AACC-6447-BBC8-F211398C3CF3}" srcOrd="0" destOrd="0" presId="urn:microsoft.com/office/officeart/2005/8/layout/pyramid1"/>
    <dgm:cxn modelId="{3D67B4B7-4890-AA47-B410-3AD1471B0548}" type="presParOf" srcId="{3E962FCB-DE6B-A94C-AEE3-DE6BF5215D98}" destId="{FDA5DE2F-49F4-5046-BE91-3098C35D74CA}" srcOrd="1" destOrd="0" presId="urn:microsoft.com/office/officeart/2005/8/layout/pyramid1"/>
    <dgm:cxn modelId="{65DC1D74-423B-F74C-939D-04F040EEC147}" type="presParOf" srcId="{740CE103-1359-FA4B-A097-97B3A9B1FD9C}" destId="{0BF16C1E-1EC4-834D-AB79-FF53461C8FED}" srcOrd="3" destOrd="0" presId="urn:microsoft.com/office/officeart/2005/8/layout/pyramid1"/>
    <dgm:cxn modelId="{DBD5CC81-8C9E-FB4D-ACA0-6E05C7E01EF4}" type="presParOf" srcId="{0BF16C1E-1EC4-834D-AB79-FF53461C8FED}" destId="{86AC66D3-D519-054C-9A09-29ADBFB48057}" srcOrd="0" destOrd="0" presId="urn:microsoft.com/office/officeart/2005/8/layout/pyramid1"/>
    <dgm:cxn modelId="{4ABA6F5F-5C38-624C-AEDC-4A50C22E8112}" type="presParOf" srcId="{0BF16C1E-1EC4-834D-AB79-FF53461C8FED}" destId="{B2397878-F89C-8F45-B574-7BA193C2CBF8}" srcOrd="1" destOrd="0" presId="urn:microsoft.com/office/officeart/2005/8/layout/pyramid1"/>
    <dgm:cxn modelId="{63AD64C8-876A-9E44-9960-3FA0BE7EB38F}" type="presParOf" srcId="{740CE103-1359-FA4B-A097-97B3A9B1FD9C}" destId="{414DA251-B7B3-204C-9D30-BA03B1494270}" srcOrd="4" destOrd="0" presId="urn:microsoft.com/office/officeart/2005/8/layout/pyramid1"/>
    <dgm:cxn modelId="{08759AB0-754C-CA47-A61E-A50FFB4E4756}" type="presParOf" srcId="{414DA251-B7B3-204C-9D30-BA03B1494270}" destId="{2F72B8D1-7139-6644-B6B9-73A5A404FD68}" srcOrd="0" destOrd="0" presId="urn:microsoft.com/office/officeart/2005/8/layout/pyramid1"/>
    <dgm:cxn modelId="{72FDC635-4532-F949-A0D8-49B82FB0BD21}" type="presParOf" srcId="{414DA251-B7B3-204C-9D30-BA03B1494270}" destId="{DC3F0608-EFA6-E547-9314-811062680E8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D0083-2363-4148-B057-5465D66341A5}">
      <dsp:nvSpPr>
        <dsp:cNvPr id="0" name=""/>
        <dsp:cNvSpPr/>
      </dsp:nvSpPr>
      <dsp:spPr>
        <a:xfrm>
          <a:off x="2896749" y="0"/>
          <a:ext cx="1448374"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br>
            <a:rPr lang="en-US" sz="1600" kern="1200" dirty="0">
              <a:latin typeface="Arial" panose="020B0604020202020204" pitchFamily="34" charset="0"/>
              <a:cs typeface="Arial" panose="020B0604020202020204" pitchFamily="34" charset="0"/>
            </a:rPr>
          </a:br>
          <a:r>
            <a:rPr lang="en-US" sz="1600" kern="1200" dirty="0">
              <a:solidFill>
                <a:schemeClr val="bg1"/>
              </a:solidFill>
              <a:latin typeface="Arial" panose="020B0604020202020204" pitchFamily="34" charset="0"/>
              <a:cs typeface="Arial" panose="020B0604020202020204" pitchFamily="34" charset="0"/>
            </a:rPr>
            <a:t>Other </a:t>
          </a:r>
          <a:br>
            <a:rPr lang="en-US" sz="1600" kern="1200" dirty="0">
              <a:solidFill>
                <a:schemeClr val="bg1"/>
              </a:solidFill>
              <a:latin typeface="Arial" panose="020B0604020202020204" pitchFamily="34" charset="0"/>
              <a:cs typeface="Arial" panose="020B0604020202020204" pitchFamily="34" charset="0"/>
            </a:rPr>
          </a:br>
          <a:r>
            <a:rPr lang="en-US" sz="1600" kern="1200" dirty="0">
              <a:solidFill>
                <a:schemeClr val="bg1"/>
              </a:solidFill>
              <a:latin typeface="Arial" panose="020B0604020202020204" pitchFamily="34" charset="0"/>
              <a:cs typeface="Arial" panose="020B0604020202020204" pitchFamily="34" charset="0"/>
            </a:rPr>
            <a:t>Income</a:t>
          </a:r>
        </a:p>
      </dsp:txBody>
      <dsp:txXfrm>
        <a:off x="2896749" y="0"/>
        <a:ext cx="1448374" cy="793157"/>
      </dsp:txXfrm>
    </dsp:sp>
    <dsp:sp modelId="{0E90543D-9F93-1845-AAA4-AEEE8745C34C}">
      <dsp:nvSpPr>
        <dsp:cNvPr id="0" name=""/>
        <dsp:cNvSpPr/>
      </dsp:nvSpPr>
      <dsp:spPr>
        <a:xfrm>
          <a:off x="2172562" y="793157"/>
          <a:ext cx="2896749"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Investments</a:t>
          </a:r>
        </a:p>
      </dsp:txBody>
      <dsp:txXfrm>
        <a:off x="2679493" y="793157"/>
        <a:ext cx="1882887" cy="793157"/>
      </dsp:txXfrm>
    </dsp:sp>
    <dsp:sp modelId="{7801E9DF-AACC-6447-BBC8-F211398C3CF3}">
      <dsp:nvSpPr>
        <dsp:cNvPr id="0" name=""/>
        <dsp:cNvSpPr/>
      </dsp:nvSpPr>
      <dsp:spPr>
        <a:xfrm>
          <a:off x="1448374" y="1586315"/>
          <a:ext cx="4345124"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Insurance</a:t>
          </a:r>
        </a:p>
      </dsp:txBody>
      <dsp:txXfrm>
        <a:off x="2208771" y="1586315"/>
        <a:ext cx="2824330" cy="793157"/>
      </dsp:txXfrm>
    </dsp:sp>
    <dsp:sp modelId="{86AC66D3-D519-054C-9A09-29ADBFB48057}">
      <dsp:nvSpPr>
        <dsp:cNvPr id="0" name=""/>
        <dsp:cNvSpPr/>
      </dsp:nvSpPr>
      <dsp:spPr>
        <a:xfrm>
          <a:off x="724187" y="2379472"/>
          <a:ext cx="5793499"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Pensions, IRA, Savings</a:t>
          </a:r>
        </a:p>
      </dsp:txBody>
      <dsp:txXfrm>
        <a:off x="1738049" y="2379472"/>
        <a:ext cx="3765774" cy="793157"/>
      </dsp:txXfrm>
    </dsp:sp>
    <dsp:sp modelId="{2F72B8D1-7139-6644-B6B9-73A5A404FD68}">
      <dsp:nvSpPr>
        <dsp:cNvPr id="0" name=""/>
        <dsp:cNvSpPr/>
      </dsp:nvSpPr>
      <dsp:spPr>
        <a:xfrm>
          <a:off x="0" y="3172630"/>
          <a:ext cx="7241874" cy="793157"/>
        </a:xfrm>
        <a:prstGeom prst="trapezoid">
          <a:avLst>
            <a:gd name="adj" fmla="val 91304"/>
          </a:avLst>
        </a:prstGeom>
        <a:solidFill>
          <a:srgbClr val="1B449C"/>
        </a:solidFill>
        <a:ln w="12700" cap="flat" cmpd="sng" algn="ctr">
          <a:solidFill>
            <a:srgbClr val="F9F2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Social Security</a:t>
          </a:r>
        </a:p>
      </dsp:txBody>
      <dsp:txXfrm>
        <a:off x="1267327" y="3172630"/>
        <a:ext cx="4707218" cy="79315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F5F6C98-E0A9-D148-9A35-93C8BCF5BD42}" type="datetimeFigureOut">
              <a:rPr lang="en-US" smtClean="0"/>
              <a:t>2/5/2025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0E9757D9-CDF7-7744-ACFC-C9315F28A7A7}" type="slidenum">
              <a:rPr lang="en-US" smtClean="0"/>
              <a:t>‹#›</a:t>
            </a:fld>
            <a:endParaRPr lang="en-US"/>
          </a:p>
        </p:txBody>
      </p:sp>
    </p:spTree>
    <p:extLst>
      <p:ext uri="{BB962C8B-B14F-4D97-AF65-F5344CB8AC3E}">
        <p14:creationId xmlns:p14="http://schemas.microsoft.com/office/powerpoint/2010/main" val="3307561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latin typeface="+mn-lt"/>
              </a:rPr>
              <a:t>Welcome to our presentation on Social Security and retirement income strategies. We’re excited to see you. You should have been given some materials as you entered. I also have pencils (or pens) available if you need them.</a:t>
            </a:r>
          </a:p>
          <a:p>
            <a:endParaRPr lang="en-US" sz="1050" dirty="0">
              <a:latin typeface="+mn-lt"/>
            </a:endParaRPr>
          </a:p>
          <a:p>
            <a:r>
              <a:rPr lang="en-US" sz="1050" dirty="0">
                <a:latin typeface="+mn-lt"/>
              </a:rPr>
              <a:t>Before we start the main part of our presentation, let me take a minute or two to tell you what we hope to accomplish over the course of the next hour or so.</a:t>
            </a:r>
          </a:p>
          <a:p>
            <a:endParaRPr lang="en-US" sz="1050" dirty="0">
              <a:latin typeface="+mn-lt"/>
            </a:endParaRPr>
          </a:p>
          <a:p>
            <a:r>
              <a:rPr lang="en-US" sz="1050" dirty="0">
                <a:latin typeface="+mn-lt"/>
              </a:rPr>
              <a:t>Social Security, for most of you, will play an integral role in your retirement income strategy so we will spend a good bit of our time focusing on critical components of your own claiming age decision.  Everyone’s situation is unique so some things will resonate with you while others may not be as important.  But it’s my goal tonight to give you information that you can use to make decisions about your own retirement income strategy that makes the most sense for you.</a:t>
            </a:r>
          </a:p>
        </p:txBody>
      </p:sp>
      <p:sp>
        <p:nvSpPr>
          <p:cNvPr id="4" name="Slide Number Placeholder 3"/>
          <p:cNvSpPr>
            <a:spLocks noGrp="1"/>
          </p:cNvSpPr>
          <p:nvPr>
            <p:ph type="sldNum" sz="quarter" idx="5"/>
          </p:nvPr>
        </p:nvSpPr>
        <p:spPr/>
        <p:txBody>
          <a:bodyPr/>
          <a:lstStyle/>
          <a:p>
            <a:fld id="{0E9757D9-CDF7-7744-ACFC-C9315F28A7A7}" type="slidenum">
              <a:rPr lang="en-US" smtClean="0"/>
              <a:t>1</a:t>
            </a:fld>
            <a:endParaRPr lang="en-US"/>
          </a:p>
        </p:txBody>
      </p:sp>
    </p:spTree>
    <p:extLst>
      <p:ext uri="{BB962C8B-B14F-4D97-AF65-F5344CB8AC3E}">
        <p14:creationId xmlns:p14="http://schemas.microsoft.com/office/powerpoint/2010/main" val="27062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rPr>
              <a:t>Let’s talk for a moment about the risk of outliving our income.  It’s a very real concern for many </a:t>
            </a:r>
            <a:r>
              <a:rPr lang="en-US" sz="1050" dirty="0">
                <a:solidFill>
                  <a:srgbClr val="000000"/>
                </a:solidFill>
                <a:effectLst/>
                <a:latin typeface="+mn-lt"/>
              </a:rPr>
              <a:t>and one of the key benefits of Social Security income in that the monthly benefits keep coming for as long as we live.</a:t>
            </a:r>
            <a:r>
              <a:rPr lang="en-US" sz="1050" dirty="0">
                <a:latin typeface="+mn-lt"/>
              </a:rPr>
              <a:t> In fact, it is among the leader of all fears cited by those in retirement, right up there with being a burden on our loved ones. And the fact that we are living longer. There are many retirement risks but longevity risk, or outliving your income, is a risk multiplier. What do I mean by that? Well, it means it amplifies a lot of the other potential risks we can face in retirement.  Investment risk, healthcare risk, and inflation risk. So the underlying question then is – will my money last through a potentially extended retirement if I do live a long time?</a:t>
            </a:r>
          </a:p>
          <a:p>
            <a:endParaRPr lang="en-US" sz="105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rPr>
              <a:t>Because life can be wonderfully long and life expectancies continue to increase, there's a good possibility that you could spend many years living in retirement. Thanks to medical advances, better nutrition, and increased awareness of health issues, people are living longer than ever before. At birth a male is expected to live to age </a:t>
            </a:r>
            <a:r>
              <a:rPr lang="en-US" sz="1050" dirty="0">
                <a:solidFill>
                  <a:srgbClr val="000000"/>
                </a:solidFill>
                <a:effectLst/>
                <a:latin typeface="+mn-lt"/>
              </a:rPr>
              <a:t>84.4 </a:t>
            </a:r>
            <a:r>
              <a:rPr lang="en-US" sz="1050" dirty="0">
                <a:latin typeface="+mn-lt"/>
              </a:rPr>
              <a:t>and a female at birth to age 86.7 years, according to the Social Security Administration.</a:t>
            </a:r>
          </a:p>
          <a:p>
            <a:endParaRPr lang="en-US" sz="105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rPr>
              <a:t>This fact may be a key risk in regard to your plans for retirement. The longer you live, the more money you will need. Life expectancy is something that you need to consider when planning for your retirement. Consider your time horizon... carefully. </a:t>
            </a:r>
            <a:r>
              <a:rPr lang="en-US" sz="1050" dirty="0">
                <a:solidFill>
                  <a:srgbClr val="000000"/>
                </a:solidFill>
                <a:effectLst/>
                <a:latin typeface="+mn-lt"/>
              </a:rPr>
              <a:t>And it is certainly something you should consider when deciding when to claim benefits, particularly if you are married.</a:t>
            </a:r>
            <a:endParaRPr lang="en-US" sz="1050" dirty="0">
              <a:latin typeface="+mn-lt"/>
            </a:endParaRPr>
          </a:p>
          <a:p>
            <a:endParaRPr lang="en-US" sz="1050" dirty="0">
              <a:latin typeface="+mn-lt"/>
            </a:endParaRPr>
          </a:p>
          <a:p>
            <a:r>
              <a:rPr lang="en-US" sz="1050" dirty="0">
                <a:latin typeface="+mn-lt"/>
              </a:rPr>
              <a:t>A common issue when planning for retirement is that the amount of time believed to be spent in retirement is often underestimated. The truth is, you have a good chance of spending 20 or more years in retirement if you retire at age 65.</a:t>
            </a:r>
          </a:p>
          <a:p>
            <a:r>
              <a:rPr lang="en-US" sz="1050" dirty="0">
                <a:latin typeface="+mn-lt"/>
              </a:rPr>
              <a:t>Keep in mind, every year, there are improvements in all facets of medical and longevity programs and we need to be prepared to meet those new numbers.</a:t>
            </a:r>
          </a:p>
          <a:p>
            <a:endParaRPr lang="en-US" sz="1050" dirty="0">
              <a:latin typeface="+mn-lt"/>
            </a:endParaRPr>
          </a:p>
          <a:p>
            <a:r>
              <a:rPr lang="en-US" sz="1050" dirty="0">
                <a:latin typeface="+mn-lt"/>
              </a:rPr>
              <a:t>This chart illustrates the probability that an American retiring at age 65 will live to a certain age. As you can see, a single male age 65 has a life expectancy of 84.2 y/o.</a:t>
            </a:r>
          </a:p>
          <a:p>
            <a:r>
              <a:rPr lang="en-US" sz="1050" dirty="0">
                <a:latin typeface="+mn-lt"/>
              </a:rPr>
              <a:t>For a female, those numbers are even higher. At age 65, a female has life expectancy of </a:t>
            </a:r>
            <a:r>
              <a:rPr lang="en-US" sz="1050" dirty="0"/>
              <a:t>86.9</a:t>
            </a:r>
            <a:r>
              <a:rPr lang="en-US" sz="1050" dirty="0">
                <a:latin typeface="+mn-lt"/>
              </a:rPr>
              <a:t> y/o. And for a married couple, there is a 79% chance one of them will still be alive at age 90. (longevityillustrator.org) Our job is to plan for a long life and help ensure you don’t run out of money.</a:t>
            </a:r>
          </a:p>
          <a:p>
            <a:endParaRPr lang="en-US" sz="1050" dirty="0">
              <a:latin typeface="+mn-lt"/>
            </a:endParaRPr>
          </a:p>
          <a:p>
            <a:pPr>
              <a:lnSpc>
                <a:spcPct val="107000"/>
              </a:lnSpc>
            </a:pPr>
            <a:r>
              <a:rPr lang="en-US" sz="1050" dirty="0">
                <a:latin typeface="+mn-lt"/>
                <a:ea typeface="Calibri" panose="020F0502020204030204" pitchFamily="34" charset="0"/>
                <a:cs typeface="Times New Roman" panose="02020603050405020304" pitchFamily="18" charset="0"/>
              </a:rPr>
              <a:t>The likelihood of one of the two in a couple living longer is higher than when looking at the life expectancy of them individually.</a:t>
            </a:r>
          </a:p>
          <a:p>
            <a:pPr>
              <a:lnSpc>
                <a:spcPct val="107000"/>
              </a:lnSpc>
            </a:pPr>
            <a:r>
              <a:rPr lang="en-US" sz="1050" dirty="0">
                <a:latin typeface="+mn-lt"/>
                <a:ea typeface="Calibri" panose="020F0502020204030204" pitchFamily="34" charset="0"/>
                <a:cs typeface="Times New Roman" panose="02020603050405020304" pitchFamily="18" charset="0"/>
              </a:rPr>
              <a:t> </a:t>
            </a:r>
          </a:p>
          <a:p>
            <a:r>
              <a:rPr lang="en-US" sz="1050" b="1" dirty="0">
                <a:latin typeface="+mn-lt"/>
              </a:rPr>
              <a:t>Trainer’s Note</a:t>
            </a:r>
            <a:r>
              <a:rPr lang="en-US" sz="1050" dirty="0">
                <a:latin typeface="+mn-lt"/>
              </a:rPr>
              <a:t>: You can find average life expectancy for males and females at any age by visiting SSA’s life expectancy calculator here: https://www.ssa.gov/OACT/population/longevity.html</a:t>
            </a:r>
          </a:p>
          <a:p>
            <a:r>
              <a:rPr lang="en-US" sz="1050" dirty="0">
                <a:latin typeface="+mn-lt"/>
              </a:rPr>
              <a:t>For a calculator that shows the likelihood of life expectancy beyond averages, visit the “get started” tab under </a:t>
            </a:r>
            <a:r>
              <a:rPr lang="en-US" sz="1050" b="0" i="0" dirty="0">
                <a:solidFill>
                  <a:srgbClr val="222F3E"/>
                </a:solidFill>
                <a:effectLst/>
                <a:latin typeface="+mn-lt"/>
              </a:rPr>
              <a:t>www.longevityillustrator.org</a:t>
            </a:r>
            <a:r>
              <a:rPr lang="en-US" sz="1050" dirty="0">
                <a:latin typeface="+mn-lt"/>
              </a:rPr>
              <a:t>. For this example, I assumed a non-smoking male and female, both age 65 in average health. The probability of the male being alive at age 90 was </a:t>
            </a:r>
            <a:r>
              <a:rPr lang="en-US" sz="1050" dirty="0"/>
              <a:t>33</a:t>
            </a:r>
            <a:r>
              <a:rPr lang="en-US" sz="1050" dirty="0">
                <a:latin typeface="+mn-lt"/>
              </a:rPr>
              <a:t>% and the female was </a:t>
            </a:r>
            <a:r>
              <a:rPr lang="en-US" sz="1050" dirty="0"/>
              <a:t>44</a:t>
            </a:r>
            <a:r>
              <a:rPr lang="en-US" sz="1050" dirty="0">
                <a:latin typeface="+mn-lt"/>
              </a:rPr>
              <a:t>% for a combined total of </a:t>
            </a:r>
            <a:r>
              <a:rPr lang="en-US" sz="1050" dirty="0"/>
              <a:t>77</a:t>
            </a:r>
            <a:r>
              <a:rPr lang="en-US" sz="1050" dirty="0">
                <a:latin typeface="+mn-lt"/>
              </a:rPr>
              <a:t>%.</a:t>
            </a:r>
            <a:endParaRPr lang="en-US" sz="1050" dirty="0">
              <a:latin typeface="+mn-lt"/>
              <a:cs typeface="Calibri"/>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10</a:t>
            </a:fld>
            <a:endParaRPr lang="en-US"/>
          </a:p>
        </p:txBody>
      </p:sp>
    </p:spTree>
    <p:extLst>
      <p:ext uri="{BB962C8B-B14F-4D97-AF65-F5344CB8AC3E}">
        <p14:creationId xmlns:p14="http://schemas.microsoft.com/office/powerpoint/2010/main" val="2310913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rgbClr val="000000"/>
                </a:solidFill>
                <a:effectLst/>
                <a:latin typeface="+mn-lt"/>
                <a:cs typeface="Arial" panose="020B0604020202020204" pitchFamily="34" charset="0"/>
              </a:rPr>
              <a:t>I hope you are already starting to see that there is a lot to consider as you make the transition from working to retiring. And that the risks associated with retirement often look different than they do during your working years. And that also means that your priorities might be different too.</a:t>
            </a:r>
          </a:p>
          <a:p>
            <a:endParaRPr lang="en-US" sz="1050" dirty="0">
              <a:solidFill>
                <a:srgbClr val="000000"/>
              </a:solidFill>
              <a:effectLst/>
              <a:latin typeface="+mn-lt"/>
              <a:cs typeface="Arial" panose="020B0604020202020204" pitchFamily="34" charset="0"/>
            </a:endParaRPr>
          </a:p>
          <a:p>
            <a:r>
              <a:rPr lang="en-US" sz="1050" dirty="0">
                <a:solidFill>
                  <a:srgbClr val="000000"/>
                </a:solidFill>
                <a:effectLst/>
                <a:latin typeface="+mn-lt"/>
                <a:cs typeface="Arial" panose="020B0604020202020204" pitchFamily="34" charset="0"/>
              </a:rPr>
              <a:t>Most people cite running out of money as their biggest concern as they enter retirement, so see how much your priorities shift? </a:t>
            </a:r>
          </a:p>
          <a:p>
            <a:endParaRPr lang="en-US" sz="1050" dirty="0">
              <a:latin typeface="+mn-lt"/>
              <a:cs typeface="Arial" panose="020B0604020202020204" pitchFamily="34" charset="0"/>
            </a:endParaRPr>
          </a:p>
          <a:p>
            <a:r>
              <a:rPr lang="en-US" sz="1050" dirty="0">
                <a:latin typeface="+mn-lt"/>
                <a:cs typeface="Arial" panose="020B0604020202020204" pitchFamily="34" charset="0"/>
              </a:rPr>
              <a:t>What happens when you retire? Well, for one, your priorities might change from when you were working. After all, you want to avoid one of the retiree’s biggest concerns: running out of money during your lifetime.</a:t>
            </a:r>
          </a:p>
          <a:p>
            <a:endParaRPr lang="en-US" sz="1050" dirty="0">
              <a:latin typeface="+mn-lt"/>
              <a:cs typeface="Arial" panose="020B0604020202020204" pitchFamily="34" charset="0"/>
            </a:endParaRPr>
          </a:p>
          <a:p>
            <a:r>
              <a:rPr lang="en-US" sz="1050" dirty="0">
                <a:latin typeface="+mn-lt"/>
                <a:cs typeface="Arial" panose="020B0604020202020204" pitchFamily="34" charset="0"/>
              </a:rPr>
              <a:t>Although you may already have been making changes in your life in anticipation of retirement, when you actually get there, it may be necessary to change course by modifying your habits and attitudes about how you invest and spend money. Instead of focusing on accumulation for your portfolio, you are focusing on withdrawing assets in the most efficient way.</a:t>
            </a:r>
          </a:p>
          <a:p>
            <a:endParaRPr lang="en-US" sz="1050" dirty="0">
              <a:latin typeface="+mn-lt"/>
              <a:cs typeface="Arial" panose="020B0604020202020204" pitchFamily="34" charset="0"/>
            </a:endParaRPr>
          </a:p>
          <a:p>
            <a:r>
              <a:rPr lang="en-US" sz="1050" dirty="0">
                <a:latin typeface="+mn-lt"/>
                <a:cs typeface="Arial" panose="020B0604020202020204" pitchFamily="34" charset="0"/>
              </a:rPr>
              <a:t>When you accumulate assets, you focus on reaching a specific goal: the growth of your portfolio. As long as you reach or exceed your goal, you’re happy. But when you focus on living off your assets, you are looking primarily for stability to generate a steady income stream and maintain principal. Try to avoid volatility. Depending on how you have allocated your portfolio, a market downturn could not only negatively affect your portfolio, but your retirement lifestyle as well. So during this stage of life, you may want to consider different vehicles for your money.</a:t>
            </a:r>
          </a:p>
          <a:p>
            <a:endParaRPr lang="en-US" sz="1050" dirty="0">
              <a:latin typeface="+mn-lt"/>
              <a:cs typeface="Arial" panose="020B0604020202020204" pitchFamily="34" charset="0"/>
            </a:endParaRPr>
          </a:p>
          <a:p>
            <a:r>
              <a:rPr lang="en-US" sz="1050" dirty="0">
                <a:latin typeface="+mn-lt"/>
                <a:cs typeface="Arial" panose="020B0604020202020204" pitchFamily="34" charset="0"/>
              </a:rPr>
              <a:t>It’s even more important than before that you generate income and make the most of your hard-earned money…that you tap into your savings and retirement vehicles in an efficient way.</a:t>
            </a:r>
          </a:p>
          <a:p>
            <a:endParaRPr lang="en-US" sz="105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cs typeface="Arial" panose="020B0604020202020204" pitchFamily="34" charset="0"/>
              </a:rPr>
              <a:t>And, of course, it’s critical to help protect your assets by preparing for the unexpected. By coordinating your retirement benefits </a:t>
            </a:r>
            <a:r>
              <a:rPr lang="en-US" sz="1050" dirty="0">
                <a:solidFill>
                  <a:srgbClr val="000000"/>
                </a:solidFill>
                <a:effectLst/>
                <a:latin typeface="+mn-lt"/>
                <a:cs typeface="Arial" panose="020B0604020202020204" pitchFamily="34" charset="0"/>
              </a:rPr>
              <a:t>with your Social Security benefits,</a:t>
            </a:r>
            <a:r>
              <a:rPr lang="en-US" sz="1050" dirty="0">
                <a:latin typeface="+mn-lt"/>
                <a:cs typeface="Arial" panose="020B0604020202020204" pitchFamily="34" charset="0"/>
              </a:rPr>
              <a:t> you can help ensure the retirement you’ve envisioned. </a:t>
            </a:r>
            <a:r>
              <a:rPr lang="en-US" sz="1050" dirty="0">
                <a:solidFill>
                  <a:srgbClr val="000000"/>
                </a:solidFill>
                <a:effectLst/>
                <a:latin typeface="+mn-lt"/>
                <a:cs typeface="Arial" panose="020B0604020202020204" pitchFamily="34" charset="0"/>
              </a:rPr>
              <a:t>And that is how we approach the Social Security claiming decision - from a broad lens that looks at your unique needs, goals, and other sources of retirement savings.</a:t>
            </a:r>
          </a:p>
        </p:txBody>
      </p:sp>
      <p:sp>
        <p:nvSpPr>
          <p:cNvPr id="4" name="Slide Number Placeholder 3"/>
          <p:cNvSpPr>
            <a:spLocks noGrp="1"/>
          </p:cNvSpPr>
          <p:nvPr>
            <p:ph type="sldNum" sz="quarter" idx="5"/>
          </p:nvPr>
        </p:nvSpPr>
        <p:spPr/>
        <p:txBody>
          <a:bodyPr/>
          <a:lstStyle/>
          <a:p>
            <a:fld id="{0E9757D9-CDF7-7744-ACFC-C9315F28A7A7}" type="slidenum">
              <a:rPr lang="en-US" smtClean="0"/>
              <a:t>11</a:t>
            </a:fld>
            <a:endParaRPr lang="en-US"/>
          </a:p>
        </p:txBody>
      </p:sp>
    </p:spTree>
    <p:extLst>
      <p:ext uri="{BB962C8B-B14F-4D97-AF65-F5344CB8AC3E}">
        <p14:creationId xmlns:p14="http://schemas.microsoft.com/office/powerpoint/2010/main" val="807561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cs typeface="Arial" panose="020B0604020202020204" pitchFamily="34" charset="0"/>
              </a:rPr>
              <a:t>How do you qualify for benefits?</a:t>
            </a:r>
          </a:p>
          <a:p>
            <a:endParaRPr lang="en-US" sz="1050" dirty="0">
              <a:latin typeface="+mn-lt"/>
              <a:cs typeface="Arial" panose="020B0604020202020204" pitchFamily="34" charset="0"/>
            </a:endParaRPr>
          </a:p>
          <a:p>
            <a:r>
              <a:rPr lang="en-US" sz="1050" dirty="0">
                <a:latin typeface="+mn-lt"/>
                <a:cs typeface="Arial" panose="020B0604020202020204" pitchFamily="34" charset="0"/>
              </a:rPr>
              <a:t>Many, if not most of you in this room may have qualified for benefits a long time ago but, for those who haven’t, let’s start there.</a:t>
            </a:r>
          </a:p>
          <a:p>
            <a:endParaRPr lang="en-US" sz="1050" dirty="0">
              <a:latin typeface="+mn-lt"/>
              <a:cs typeface="Arial" panose="020B0604020202020204" pitchFamily="34" charset="0"/>
            </a:endParaRPr>
          </a:p>
          <a:p>
            <a:r>
              <a:rPr lang="en-US" sz="1050" dirty="0">
                <a:latin typeface="+mn-lt"/>
                <a:cs typeface="Arial" panose="020B0604020202020204" pitchFamily="34" charset="0"/>
              </a:rPr>
              <a:t>[Read Slide?]</a:t>
            </a:r>
          </a:p>
          <a:p>
            <a:endParaRPr lang="en-US" sz="1050" dirty="0">
              <a:latin typeface="+mn-lt"/>
              <a:cs typeface="Arial" panose="020B0604020202020204" pitchFamily="34" charset="0"/>
            </a:endParaRPr>
          </a:p>
          <a:p>
            <a:r>
              <a:rPr lang="en-US" sz="1050" dirty="0">
                <a:latin typeface="+mn-lt"/>
                <a:cs typeface="Arial" panose="020B0604020202020204" pitchFamily="34" charset="0"/>
              </a:rPr>
              <a:t>The important thing to remember is that once you’ve earned your 40 credits, you will eventually be eligible for Social Security benefits, as early as age 62, and you can stop counting credits. Your benefit is called your primary insurance amount, or PIA, for short, and is calculated each year that you show earnings for the prior year, even if you are already collecting benefits. Your PIA is the benefit you would collect at your full retirement age (FRA). </a:t>
            </a:r>
            <a:r>
              <a:rPr lang="en-US" sz="1050" b="0" i="0" dirty="0">
                <a:solidFill>
                  <a:srgbClr val="222F3E"/>
                </a:solidFill>
                <a:effectLst/>
                <a:latin typeface="+mn-lt"/>
                <a:cs typeface="Arial" panose="020B0604020202020204" pitchFamily="34" charset="0"/>
              </a:rPr>
              <a:t>Your PIA is calculated using your highest 35 years of earnings, indexed to inflation. If you have less than 35 years of earnings, your PIA will have zeros for those years.</a:t>
            </a:r>
            <a:r>
              <a:rPr lang="en-US" sz="1050" dirty="0">
                <a:latin typeface="+mn-lt"/>
                <a:cs typeface="Arial" panose="020B0604020202020204" pitchFamily="34" charset="0"/>
              </a:rPr>
              <a:t> </a:t>
            </a:r>
          </a:p>
          <a:p>
            <a:endParaRPr lang="en-US" sz="1050" dirty="0">
              <a:latin typeface="+mn-lt"/>
              <a:cs typeface="Arial" panose="020B0604020202020204" pitchFamily="34" charset="0"/>
            </a:endParaRPr>
          </a:p>
          <a:p>
            <a:r>
              <a:rPr lang="en-US" sz="1050" dirty="0">
                <a:latin typeface="+mn-lt"/>
                <a:cs typeface="Arial" panose="020B0604020202020204" pitchFamily="34" charset="0"/>
              </a:rPr>
              <a:t>Note: Keep in mind that Social Security taxable earnings are capped each year. For 2024, the earnings cap is $168,600. Earnings above that amount will not be subject to FICA although will be subject to Medicare taxes. Also, earnings from some government employers, such as Teachers Retirement Systems in certain states like Ohio or Texas, are not Social Security taxable and would appear as zeros on your earnings statement. In those cases, benefits may be affected by rules under the Windfall Elimination Provision (WEP) in the case of Social Security retirement benefits and/or the Government Pension Offset (GPO) which could affect the amount of any Social Security auxiliary benefits you may be entitled to.  If this affects you, you usually know it, and this would be a good reason to schedule an appointment with us to review your situation.</a:t>
            </a:r>
          </a:p>
          <a:p>
            <a:endParaRPr lang="en-US" sz="1050" dirty="0">
              <a:latin typeface="+mn-lt"/>
              <a:cs typeface="Arial" panose="020B0604020202020204" pitchFamily="34" charset="0"/>
            </a:endParaRPr>
          </a:p>
          <a:p>
            <a:r>
              <a:rPr lang="en-US" sz="1050" dirty="0">
                <a:latin typeface="+mn-lt"/>
                <a:cs typeface="Arial" panose="020B0604020202020204" pitchFamily="34" charset="0"/>
              </a:rPr>
              <a:t>It is important to note that the more Social Security taxable earnings years you have, especially to fill all 35 years, the more your future benefit will increase. So, to the extent that you can continue to work, it can certainly help in boosting your retirement benefit.</a:t>
            </a:r>
          </a:p>
          <a:p>
            <a:endParaRPr lang="en-US" sz="1050" dirty="0">
              <a:latin typeface="+mn-lt"/>
              <a:cs typeface="Arial" panose="020B0604020202020204" pitchFamily="34" charset="0"/>
            </a:endParaRPr>
          </a:p>
          <a:p>
            <a:r>
              <a:rPr lang="en-US" sz="1050" b="1" dirty="0">
                <a:latin typeface="+mn-lt"/>
                <a:cs typeface="Arial" panose="020B0604020202020204" pitchFamily="34" charset="0"/>
              </a:rPr>
              <a:t>Presenter Note: </a:t>
            </a:r>
            <a:r>
              <a:rPr lang="en-US" sz="1050" dirty="0">
                <a:latin typeface="+mn-lt"/>
                <a:cs typeface="Arial" panose="020B0604020202020204" pitchFamily="34" charset="0"/>
              </a:rPr>
              <a:t>More info regarding WEP and GPO may be found here:</a:t>
            </a:r>
          </a:p>
          <a:p>
            <a:r>
              <a:rPr lang="en-US" sz="1050" dirty="0">
                <a:latin typeface="+mn-lt"/>
                <a:cs typeface="Arial" panose="020B0604020202020204" pitchFamily="34" charset="0"/>
              </a:rPr>
              <a:t>WEP: https://www.ssa.gov/pubs/EN-05-10045.pdf</a:t>
            </a:r>
          </a:p>
          <a:p>
            <a:r>
              <a:rPr lang="en-US" sz="1050" dirty="0">
                <a:latin typeface="+mn-lt"/>
                <a:cs typeface="Arial" panose="020B0604020202020204" pitchFamily="34" charset="0"/>
              </a:rPr>
              <a:t>GPO: https://www.ssa.gov/pubs/EN-05-10007.pdf</a:t>
            </a:r>
          </a:p>
        </p:txBody>
      </p:sp>
      <p:sp>
        <p:nvSpPr>
          <p:cNvPr id="4" name="Slide Number Placeholder 3"/>
          <p:cNvSpPr>
            <a:spLocks noGrp="1"/>
          </p:cNvSpPr>
          <p:nvPr>
            <p:ph type="sldNum" sz="quarter" idx="5"/>
          </p:nvPr>
        </p:nvSpPr>
        <p:spPr/>
        <p:txBody>
          <a:bodyPr/>
          <a:lstStyle/>
          <a:p>
            <a:fld id="{CE5A3AF2-EFC4-478D-B0F6-F6724C6C79EF}" type="slidenum">
              <a:rPr lang="en-US" smtClean="0"/>
              <a:t>12</a:t>
            </a:fld>
            <a:endParaRPr lang="en-US"/>
          </a:p>
        </p:txBody>
      </p:sp>
    </p:spTree>
    <p:extLst>
      <p:ext uri="{BB962C8B-B14F-4D97-AF65-F5344CB8AC3E}">
        <p14:creationId xmlns:p14="http://schemas.microsoft.com/office/powerpoint/2010/main" val="3751021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rgbClr val="000000"/>
                </a:solidFill>
                <a:effectLst/>
                <a:latin typeface="+mn-lt"/>
              </a:rPr>
              <a:t>Now that you understand how your benefit is calculated, it is equally important to know your full retirement age.  Because yours may differ from the person next to you. The reason that your FRA is important is because that is when you can expect to receive 100% of your promised benefit. If you claim early, as early as age 62, your benefit will be reduced.  If you claim later, as late as age 70, you can collect up to 8% per year more.</a:t>
            </a:r>
          </a:p>
          <a:p>
            <a:endParaRPr lang="en-US" sz="105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mn-lt"/>
              </a:rPr>
              <a:t>Use a hypothetical example of $2000– PIA </a:t>
            </a:r>
            <a:r>
              <a:rPr lang="en-US" sz="1050" dirty="0">
                <a:solidFill>
                  <a:srgbClr val="000000"/>
                </a:solidFill>
                <a:effectLst/>
                <a:latin typeface="+mn-lt"/>
              </a:rPr>
              <a:t> (this example assumes an FRA of 67)</a:t>
            </a:r>
            <a:endParaRPr lang="en-US" sz="1050" dirty="0">
              <a:solidFill>
                <a:schemeClr val="tx1"/>
              </a:solidFill>
              <a:latin typeface="+mn-lt"/>
            </a:endParaRPr>
          </a:p>
          <a:p>
            <a:r>
              <a:rPr lang="en-US" sz="1050" dirty="0">
                <a:solidFill>
                  <a:schemeClr val="tx1"/>
                </a:solidFill>
                <a:latin typeface="+mn-lt"/>
              </a:rPr>
              <a:t>At age 62 = $1400 (30% reduction)</a:t>
            </a:r>
          </a:p>
          <a:p>
            <a:r>
              <a:rPr lang="en-US" sz="1050" dirty="0">
                <a:solidFill>
                  <a:schemeClr val="tx1"/>
                </a:solidFill>
                <a:latin typeface="+mn-lt"/>
              </a:rPr>
              <a:t>At age 70 = $2480 (24% increase over PIA)</a:t>
            </a:r>
          </a:p>
          <a:p>
            <a:endParaRPr lang="en-US" sz="1050" dirty="0">
              <a:solidFill>
                <a:schemeClr val="tx1"/>
              </a:solidFill>
              <a:latin typeface="+mn-lt"/>
            </a:endParaRPr>
          </a:p>
          <a:p>
            <a:r>
              <a:rPr lang="en-US" sz="1050" dirty="0">
                <a:solidFill>
                  <a:schemeClr val="tx1"/>
                </a:solidFill>
                <a:latin typeface="+mn-lt"/>
              </a:rPr>
              <a:t>Difference of $1080/month</a:t>
            </a:r>
          </a:p>
          <a:p>
            <a:endParaRPr lang="en-US" sz="1050" dirty="0">
              <a:solidFill>
                <a:schemeClr val="tx1"/>
              </a:solidFill>
              <a:latin typeface="+mn-lt"/>
            </a:endParaRPr>
          </a:p>
          <a:p>
            <a:r>
              <a:rPr lang="en-US" sz="1050" b="1" dirty="0">
                <a:solidFill>
                  <a:schemeClr val="tx1"/>
                </a:solidFill>
                <a:latin typeface="+mn-lt"/>
              </a:rPr>
              <a:t>Trainer’s Note</a:t>
            </a:r>
            <a:r>
              <a:rPr lang="en-US" sz="1050" dirty="0">
                <a:solidFill>
                  <a:schemeClr val="tx1"/>
                </a:solidFill>
                <a:latin typeface="+mn-lt"/>
              </a:rPr>
              <a:t>: All reductions or increases are always taken from the Primary Insurance Amount (the amount one would collect at FRA). Use the link here to quickly calculate a reduction or increase based upon someone’s date of birth and desired claim date. This tool will calculate the increase or reduction to PIA for you as well as identify the individual’s full retirement age. https://www.ssa.gov/OACT/quickcalc/early_late.html#late</a:t>
            </a:r>
          </a:p>
          <a:p>
            <a:endParaRPr lang="en-US" sz="1050" dirty="0">
              <a:solidFill>
                <a:schemeClr val="tx1"/>
              </a:solidFill>
              <a:latin typeface="+mn-lt"/>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13</a:t>
            </a:fld>
            <a:endParaRPr lang="en-US"/>
          </a:p>
        </p:txBody>
      </p:sp>
    </p:spTree>
    <p:extLst>
      <p:ext uri="{BB962C8B-B14F-4D97-AF65-F5344CB8AC3E}">
        <p14:creationId xmlns:p14="http://schemas.microsoft.com/office/powerpoint/2010/main" val="2405236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Many of you mentioned wanting to learn more about collecting benefits from your spouse as you came into the room tonight. So, let’s switch gears and discuss the requirements there.</a:t>
            </a:r>
          </a:p>
          <a:p>
            <a:r>
              <a:rPr lang="en-US" sz="1050" dirty="0">
                <a:latin typeface="+mn-lt"/>
              </a:rPr>
              <a:t>[Read slide.]</a:t>
            </a:r>
          </a:p>
          <a:p>
            <a:endParaRPr lang="en-US" sz="1050" dirty="0">
              <a:latin typeface="+mn-lt"/>
            </a:endParaRPr>
          </a:p>
          <a:p>
            <a:r>
              <a:rPr lang="en-US" sz="1050" dirty="0">
                <a:latin typeface="+mn-lt"/>
              </a:rPr>
              <a:t>Here are important things to remember:</a:t>
            </a:r>
          </a:p>
          <a:p>
            <a:pPr marL="228600" indent="-228600">
              <a:buAutoNum type="arabicPeriod"/>
            </a:pPr>
            <a:r>
              <a:rPr lang="en-US" sz="1050" dirty="0">
                <a:latin typeface="+mn-lt"/>
              </a:rPr>
              <a:t>The biggest takeaway is that your spouse must file for you to claim benefits under his/her record. So, this alone may present competing interests from a timing standpoint.  On one hand, a non-working spouse or low-earning spouse cannot collect a benefit until the higher earner files, but by waiting, the higher earner may be holding out for a larger lifetime benefit that will fill the couple’s income needs better over an extended retirement and will provide a higher benefit to the surviving spouse.</a:t>
            </a:r>
          </a:p>
          <a:p>
            <a:pPr marL="228600" indent="-228600">
              <a:buAutoNum type="arabicPeriod"/>
            </a:pPr>
            <a:r>
              <a:rPr lang="en-US" sz="1050" dirty="0">
                <a:latin typeface="+mn-lt"/>
              </a:rPr>
              <a:t>Also, remember that if you are the lower-earning spouse, your benefit must be smaller than the spousal benefit in order for you to collect it. If it is, then the higher spousal benefit (called the spousal excess) will be payable on top of your retirement benefit to bring you to the higher spousal amount (you won’t get both benefits, just the higher of the two).</a:t>
            </a:r>
          </a:p>
          <a:p>
            <a:pPr marL="228600" indent="-228600">
              <a:buAutoNum type="arabicPeriod"/>
            </a:pPr>
            <a:r>
              <a:rPr lang="en-US" sz="1050" dirty="0">
                <a:latin typeface="+mn-lt"/>
              </a:rPr>
              <a:t>Also, remember that, in order to collect the full 50% spousal benefit, you must wait to file until you reach your FRA. It doesn’t matter when your higher-earning spouse files – what affects how much of the 50% you ultimately receive depends on the timing of your claim.</a:t>
            </a:r>
          </a:p>
          <a:p>
            <a:pPr marL="228600" indent="-228600">
              <a:buAutoNum type="arabicPeriod"/>
            </a:pPr>
            <a:endParaRPr lang="en-US" sz="1050" dirty="0">
              <a:latin typeface="+mn-lt"/>
            </a:endParaRPr>
          </a:p>
          <a:p>
            <a:pPr marL="0" indent="0">
              <a:buNone/>
            </a:pPr>
            <a:r>
              <a:rPr lang="en-US" sz="1050" b="1" dirty="0">
                <a:latin typeface="+mn-lt"/>
              </a:rPr>
              <a:t>Presenter’s Note: </a:t>
            </a:r>
            <a:r>
              <a:rPr lang="en-US" sz="1050" dirty="0">
                <a:latin typeface="+mn-lt"/>
              </a:rPr>
              <a:t>I wouldn’t spend too much time talking about the restricted application strategy for those born prior to 1/2/54. If that potentially applies to someone in the audience, encourage them to make an appointment with you to discuss. These individuals will all have turned 70 by 1/1/24 and then this strategy will no longer apply to anyone. At that point, deemed filing will be the rule for everyone which means that a claim for a retirement benefit or a spousal benefit is a claim for both or vice versa.  Read here for more information: https://www.ssa.gov/benefits/retirement/planner/claiming.html.</a:t>
            </a:r>
          </a:p>
          <a:p>
            <a:pPr marL="0" indent="0">
              <a:buNone/>
            </a:pPr>
            <a:endParaRPr lang="en-US" sz="1050" dirty="0">
              <a:latin typeface="+mn-lt"/>
            </a:endParaRPr>
          </a:p>
          <a:p>
            <a:pPr marL="0" indent="0">
              <a:buNone/>
            </a:pPr>
            <a:r>
              <a:rPr lang="en-US" sz="1050" dirty="0">
                <a:latin typeface="+mn-lt"/>
              </a:rPr>
              <a:t>Also keep in mind that filing restricted for either a retirement benefit or a survivor benefit before the other CAN be done and does not fall under this grandfathered rule. </a:t>
            </a:r>
          </a:p>
        </p:txBody>
      </p:sp>
      <p:sp>
        <p:nvSpPr>
          <p:cNvPr id="4" name="Slide Number Placeholder 3"/>
          <p:cNvSpPr>
            <a:spLocks noGrp="1"/>
          </p:cNvSpPr>
          <p:nvPr>
            <p:ph type="sldNum" sz="quarter" idx="5"/>
          </p:nvPr>
        </p:nvSpPr>
        <p:spPr/>
        <p:txBody>
          <a:bodyPr/>
          <a:lstStyle/>
          <a:p>
            <a:fld id="{CE5A3AF2-EFC4-478D-B0F6-F6724C6C79EF}" type="slidenum">
              <a:rPr lang="en-US" smtClean="0"/>
              <a:t>14</a:t>
            </a:fld>
            <a:endParaRPr lang="en-US"/>
          </a:p>
        </p:txBody>
      </p:sp>
    </p:spTree>
    <p:extLst>
      <p:ext uri="{BB962C8B-B14F-4D97-AF65-F5344CB8AC3E}">
        <p14:creationId xmlns:p14="http://schemas.microsoft.com/office/powerpoint/2010/main" val="89539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Another common question is whether someone can file under a former spouse’s record. Let’s review that now.</a:t>
            </a:r>
          </a:p>
          <a:p>
            <a:endParaRPr lang="en-US" sz="1050" dirty="0"/>
          </a:p>
          <a:p>
            <a:r>
              <a:rPr lang="en-US" sz="1050" dirty="0"/>
              <a:t>[Read slide.]</a:t>
            </a:r>
          </a:p>
          <a:p>
            <a:endParaRPr lang="en-US" sz="1050" dirty="0"/>
          </a:p>
          <a:p>
            <a:r>
              <a:rPr lang="en-US" sz="1050" b="1" dirty="0"/>
              <a:t>Presenter’s Notes:</a:t>
            </a:r>
          </a:p>
          <a:p>
            <a:r>
              <a:rPr lang="en-US" sz="1050" dirty="0"/>
              <a:t>The concept itself in terms of spousal vs. ex-spousal benefit amounts and maximums are the exact same. The only difference for ex-spousal benefits is the “Note:” on the slide. Remember, when spouses are currently married, the higher earning spouse MUST file in order for the non-working or lower earning spouse to claim benefits under that record. An exception exists in the case of a former spouse who otherwise meets the criteria (ex. Not remarried, married for 10 or more years, own benefit is lower than the one they can claim under the former spouse’s record) and that is called an “independently entitled ex-spouse”. This means that, if the higher earning former spouse is not yet collecting his/her benefit BUT is at least of entitlement age (age 62) AND the divorce occurred at least two years prior to the claim for ex-spousal benefits, the lower earning former spouse can make a claim for the benefit.</a:t>
            </a:r>
          </a:p>
          <a:p>
            <a:endParaRPr lang="en-US" sz="1050" dirty="0"/>
          </a:p>
          <a:p>
            <a:r>
              <a:rPr lang="en-US" sz="1050" dirty="0"/>
              <a:t>If remarriage occurs by the ex claiming under the other ex’s record, those benefits will stop unless the current marriage later ends in divorce, death, or annulment.  So, remember, while the former spouse is alive, remarriage stops the benefits.  Not so in the case of SURVIVOR benefits in which remarriage at age 60 or later does not prohibit benefits to be payable to a former spouse of the deceased or a currently married spouse of the deceased (at the time of death). This is a point of confusion for many so make sure you understand the difference.</a:t>
            </a:r>
          </a:p>
        </p:txBody>
      </p:sp>
      <p:sp>
        <p:nvSpPr>
          <p:cNvPr id="4" name="Slide Number Placeholder 3"/>
          <p:cNvSpPr>
            <a:spLocks noGrp="1"/>
          </p:cNvSpPr>
          <p:nvPr>
            <p:ph type="sldNum" sz="quarter" idx="5"/>
          </p:nvPr>
        </p:nvSpPr>
        <p:spPr/>
        <p:txBody>
          <a:bodyPr/>
          <a:lstStyle/>
          <a:p>
            <a:fld id="{CE5A3AF2-EFC4-478D-B0F6-F6724C6C79EF}" type="slidenum">
              <a:rPr lang="en-US" smtClean="0"/>
              <a:t>15</a:t>
            </a:fld>
            <a:endParaRPr lang="en-US"/>
          </a:p>
        </p:txBody>
      </p:sp>
    </p:spTree>
    <p:extLst>
      <p:ext uri="{BB962C8B-B14F-4D97-AF65-F5344CB8AC3E}">
        <p14:creationId xmlns:p14="http://schemas.microsoft.com/office/powerpoint/2010/main" val="713438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cs typeface="Arial" panose="020B0604020202020204" pitchFamily="34" charset="0"/>
              </a:rPr>
              <a:t>So far, we have discussed retirement, spousal, and ex-spousal benefits and the conditions under which those benefits may be payable. Now let’s switch to survivor benefits.</a:t>
            </a:r>
          </a:p>
          <a:p>
            <a:endParaRPr lang="en-US" sz="1050" dirty="0">
              <a:latin typeface="+mn-lt"/>
              <a:cs typeface="Arial" panose="020B0604020202020204" pitchFamily="34" charset="0"/>
            </a:endParaRPr>
          </a:p>
          <a:p>
            <a:r>
              <a:rPr lang="en-US" sz="1050" dirty="0">
                <a:latin typeface="+mn-lt"/>
                <a:cs typeface="Arial" panose="020B0604020202020204" pitchFamily="34" charset="0"/>
              </a:rPr>
              <a:t>[Read slide.]</a:t>
            </a:r>
          </a:p>
          <a:p>
            <a:endParaRPr lang="en-US" sz="1050" dirty="0">
              <a:latin typeface="+mn-lt"/>
              <a:cs typeface="Arial" panose="020B0604020202020204" pitchFamily="34" charset="0"/>
            </a:endParaRPr>
          </a:p>
          <a:p>
            <a:r>
              <a:rPr lang="en-US" sz="1050" dirty="0">
                <a:latin typeface="+mn-lt"/>
                <a:cs typeface="Arial" panose="020B0604020202020204" pitchFamily="34" charset="0"/>
              </a:rPr>
              <a:t>Here are a few things to be mindful of:</a:t>
            </a:r>
          </a:p>
          <a:p>
            <a:pPr marL="228600" indent="-228600">
              <a:buAutoNum type="arabicPeriod"/>
            </a:pPr>
            <a:r>
              <a:rPr lang="en-US" sz="1050" dirty="0">
                <a:latin typeface="+mn-lt"/>
                <a:cs typeface="Arial" panose="020B0604020202020204" pitchFamily="34" charset="0"/>
              </a:rPr>
              <a:t>This is the only time that age 62 isn’t the earliest age, isn’t it? Widow/</a:t>
            </a:r>
            <a:r>
              <a:rPr lang="en-US" sz="1050" dirty="0" err="1">
                <a:latin typeface="+mn-lt"/>
                <a:cs typeface="Arial" panose="020B0604020202020204" pitchFamily="34" charset="0"/>
              </a:rPr>
              <a:t>er’s</a:t>
            </a:r>
            <a:r>
              <a:rPr lang="en-US" sz="1050" dirty="0">
                <a:latin typeface="+mn-lt"/>
                <a:cs typeface="Arial" panose="020B0604020202020204" pitchFamily="34" charset="0"/>
              </a:rPr>
              <a:t> benefits can be payable as early as age 60 in most cases, unless the surviving spouse was disabled at the time of the death of his/her spouse or becomes disabled within 7 years of their death.</a:t>
            </a:r>
          </a:p>
          <a:p>
            <a:pPr marL="228600" indent="-228600">
              <a:buAutoNum type="arabicPeriod"/>
            </a:pPr>
            <a:r>
              <a:rPr lang="en-US" sz="1050" dirty="0">
                <a:latin typeface="+mn-lt"/>
                <a:cs typeface="Arial" panose="020B0604020202020204" pitchFamily="34" charset="0"/>
              </a:rPr>
              <a:t>Child in care or caregiver benefits may be payable to the caregiver spouse at any age, if caring for the dependent of the deceased. In that case, the maximum caregiver benefit is 75% of the deceased’s PIA. </a:t>
            </a:r>
          </a:p>
          <a:p>
            <a:pPr marL="228600" indent="-228600">
              <a:buAutoNum type="arabicPeriod"/>
            </a:pPr>
            <a:r>
              <a:rPr lang="en-US" sz="1050" dirty="0">
                <a:latin typeface="+mn-lt"/>
                <a:cs typeface="Arial" panose="020B0604020202020204" pitchFamily="34" charset="0"/>
              </a:rPr>
              <a:t>Keep in mind that any survivor benefit claimed prior to the survivor’s FRA is subject to the earnings test that so sometimes, depending upon how much the survivor earns, benefits may be reduced or not payable at all until work ends or FRA is reached, whichever occurs first.</a:t>
            </a:r>
          </a:p>
          <a:p>
            <a:pPr marL="228600" indent="-228600">
              <a:buAutoNum type="arabicPeriod"/>
            </a:pPr>
            <a:r>
              <a:rPr lang="en-US" sz="1050" dirty="0">
                <a:latin typeface="+mn-lt"/>
                <a:cs typeface="Arial" panose="020B0604020202020204" pitchFamily="34" charset="0"/>
              </a:rPr>
              <a:t>And most importantly instead of being capped at 50% of the spouse’s PIA, you will notice that aged widow or widower’s benefit are capped at a maximum of 100% of the what the deceased spouse (or ex-spouse) was collecting at the time of his/her death. And say it with me – including delayed retirement credits that the deceased spouse may have earned during his/her lifetime. Remember what I said earlier about making sure that your claiming age decision factors in your spouse, if you are married? This is exactly why! If you are the higher earning spouse, your benefit is the one that will remain to the survivor.  The smaller benefit disappears so whether you file early for a reduced benefit or wait until later for a higher benefit will absolutely impact survivor income!</a:t>
            </a:r>
          </a:p>
          <a:p>
            <a:pPr marL="228600" indent="-228600">
              <a:buAutoNum type="arabicPeriod"/>
            </a:pPr>
            <a:endParaRPr lang="en-US" sz="1050" dirty="0">
              <a:latin typeface="+mn-lt"/>
              <a:cs typeface="Arial" panose="020B0604020202020204" pitchFamily="34" charset="0"/>
            </a:endParaRPr>
          </a:p>
          <a:p>
            <a:pPr marL="0" indent="0">
              <a:buNone/>
            </a:pPr>
            <a:endParaRPr lang="en-US" sz="1050" dirty="0">
              <a:latin typeface="+mn-lt"/>
              <a:cs typeface="Arial" panose="020B0604020202020204" pitchFamily="34" charset="0"/>
            </a:endParaRPr>
          </a:p>
          <a:p>
            <a:pPr marL="0" indent="0">
              <a:buNone/>
            </a:pPr>
            <a:r>
              <a:rPr lang="en-US" sz="1050" dirty="0">
                <a:latin typeface="+mn-lt"/>
                <a:cs typeface="Arial" panose="020B0604020202020204" pitchFamily="34" charset="0"/>
              </a:rPr>
              <a:t>5. if you remarry at age 60 or later, your remarriage won’t disqualify you from claiming a widow or </a:t>
            </a:r>
            <a:r>
              <a:rPr lang="en-US" sz="1050" b="0" i="0" dirty="0">
                <a:solidFill>
                  <a:srgbClr val="222F3E"/>
                </a:solidFill>
                <a:effectLst/>
                <a:latin typeface="+mn-lt"/>
                <a:cs typeface="Arial" panose="020B0604020202020204" pitchFamily="34" charset="0"/>
              </a:rPr>
              <a:t>widower's as it works both ways</a:t>
            </a:r>
            <a:r>
              <a:rPr lang="en-US" sz="1050" dirty="0">
                <a:latin typeface="+mn-lt"/>
                <a:cs typeface="Arial" panose="020B0604020202020204" pitchFamily="34" charset="0"/>
              </a:rPr>
              <a:t> benefit from your late or even a former spouse of 10 or more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cs typeface="Arial" panose="020B0604020202020204" pitchFamily="34" charset="0"/>
              </a:rPr>
              <a:t>6. Finally, if you are entitled to your own retirement benefit too, you may file for one benefit before the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cs typeface="Arial" panose="020B0604020202020204" pitchFamily="34" charset="0"/>
              </a:rPr>
              <a:t>I cannot tell you the number of times that we have helped our widowed clients leverage their own retirement benefit with a survivor’s benefit. And they had no idea the opportunity existed until they came to us to discuss it. And here is the reality. The representatives at the SSA are prohibited from engaging in conversations that appear to be advice, so it is highly unlikely that they will inform you of these options to leverage income benefits to maximize income for the rest of your life. Most of the time, you will be told to take the higher of the two benefits and carry on. So, if you remember anything from tonight, remember this and ensure you work with a knowledgeable financial professional before making a claim for either benefit.</a:t>
            </a:r>
          </a:p>
          <a:p>
            <a:pPr marL="0" indent="0">
              <a:buNone/>
            </a:pPr>
            <a:endParaRPr lang="en-US" sz="105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E5A3AF2-EFC4-478D-B0F6-F6724C6C79EF}" type="slidenum">
              <a:rPr lang="en-US" smtClean="0"/>
              <a:t>16</a:t>
            </a:fld>
            <a:endParaRPr lang="en-US"/>
          </a:p>
        </p:txBody>
      </p:sp>
    </p:spTree>
    <p:extLst>
      <p:ext uri="{BB962C8B-B14F-4D97-AF65-F5344CB8AC3E}">
        <p14:creationId xmlns:p14="http://schemas.microsoft.com/office/powerpoint/2010/main" val="4286516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chemeClr val="tx1"/>
                </a:solidFill>
                <a:latin typeface="+mn-lt"/>
              </a:rPr>
              <a:t>It might help if we look at an example. Let’s take a look at a typical case with Paul and Linda.</a:t>
            </a:r>
          </a:p>
          <a:p>
            <a:endParaRPr lang="en-US" sz="1050" dirty="0">
              <a:solidFill>
                <a:schemeClr val="tx1"/>
              </a:solidFill>
              <a:latin typeface="+mn-lt"/>
            </a:endParaRPr>
          </a:p>
          <a:p>
            <a:r>
              <a:rPr lang="en-US" sz="1050" dirty="0">
                <a:solidFill>
                  <a:schemeClr val="tx1"/>
                </a:solidFill>
                <a:latin typeface="+mn-lt"/>
              </a:rPr>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17</a:t>
            </a:fld>
            <a:endParaRPr lang="en-US"/>
          </a:p>
        </p:txBody>
      </p:sp>
    </p:spTree>
    <p:extLst>
      <p:ext uri="{BB962C8B-B14F-4D97-AF65-F5344CB8AC3E}">
        <p14:creationId xmlns:p14="http://schemas.microsoft.com/office/powerpoint/2010/main" val="1929890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Linda will need to file for both her own benefit and the spousal excess amount. Her total amount when filing at 62 is a combination of her reduced benefit for early election, $630, and her spousal amount reduced at a higher rate for early election, $195.</a:t>
            </a:r>
          </a:p>
          <a:p>
            <a:endParaRPr lang="en-US" sz="1050" dirty="0">
              <a:latin typeface="+mn-lt"/>
            </a:endParaRPr>
          </a:p>
          <a:p>
            <a:r>
              <a:rPr lang="en-US" sz="1050" b="1" dirty="0">
                <a:latin typeface="+mn-lt"/>
              </a:rPr>
              <a:t>Trainer’s Note:</a:t>
            </a:r>
          </a:p>
          <a:p>
            <a:r>
              <a:rPr lang="en-US" sz="1050" dirty="0">
                <a:latin typeface="+mn-lt"/>
              </a:rPr>
              <a:t>How to calculate Linda’s reduced combined benefit:</a:t>
            </a:r>
          </a:p>
          <a:p>
            <a:r>
              <a:rPr lang="en-US" sz="1050" dirty="0">
                <a:latin typeface="+mn-lt"/>
              </a:rPr>
              <a:t>Step 1: Linda’s PIA is reduced by 30% because she is filing for it at age 62: $900 x .7 = $630</a:t>
            </a:r>
          </a:p>
          <a:p>
            <a:r>
              <a:rPr lang="en-US" sz="1050" dirty="0">
                <a:latin typeface="+mn-lt"/>
              </a:rPr>
              <a:t>Step 2: Determine the </a:t>
            </a:r>
            <a:r>
              <a:rPr lang="en-US" sz="1050" b="1" dirty="0">
                <a:latin typeface="+mn-lt"/>
              </a:rPr>
              <a:t>spousal boost </a:t>
            </a:r>
            <a:r>
              <a:rPr lang="en-US" sz="1050" dirty="0">
                <a:latin typeface="+mn-lt"/>
              </a:rPr>
              <a:t>by subtracting the max spousal benefit which is 50% of Paul’s PIA ($1,200) from Linda’s PIA ($900) for a total of </a:t>
            </a:r>
            <a:r>
              <a:rPr lang="en-US" sz="1050" b="1" dirty="0">
                <a:latin typeface="+mn-lt"/>
              </a:rPr>
              <a:t>$300</a:t>
            </a:r>
          </a:p>
          <a:p>
            <a:r>
              <a:rPr lang="en-US" sz="1050" dirty="0">
                <a:latin typeface="+mn-lt"/>
              </a:rPr>
              <a:t>Step 3: Because Linda is claiming the spousal benefit at age 62, reduce it by 35% $300 x .65 = $195 </a:t>
            </a:r>
          </a:p>
          <a:p>
            <a:r>
              <a:rPr lang="en-US" sz="1050" dirty="0">
                <a:latin typeface="+mn-lt"/>
              </a:rPr>
              <a:t>Step 4: Add to her retirement benefit $630 + $195 = $825</a:t>
            </a:r>
          </a:p>
          <a:p>
            <a:endParaRPr lang="en-US" sz="1050" dirty="0">
              <a:latin typeface="+mn-lt"/>
            </a:endParaRPr>
          </a:p>
          <a:p>
            <a:r>
              <a:rPr lang="en-US" sz="1050" dirty="0">
                <a:latin typeface="+mn-lt"/>
              </a:rPr>
              <a:t>In this example, she was entitled to both her retirement and the spousal benefit at the same time. This does not always happen.  If Paul had waited to file until later, she may not have been entitled to the spousal benefit until later and the formula for calculating the spousal boost may have been different based upon how far she was before her FRA.  If she was at or after her FRA at the time Paul files, no reduction to the spousal boost would be necessary and $300 would have been added to her already reduced benefit of $630.</a:t>
            </a:r>
          </a:p>
          <a:p>
            <a:endParaRPr lang="en-US" sz="1050" dirty="0">
              <a:latin typeface="+mn-lt"/>
            </a:endParaRPr>
          </a:p>
          <a:p>
            <a:r>
              <a:rPr lang="en-US" sz="1050" dirty="0">
                <a:latin typeface="+mn-lt"/>
              </a:rPr>
              <a:t>Retirement and Spousal Reduction Formula can be found here: https://www.ssa.gov/oact/quickcalc/earlyretire.html</a:t>
            </a:r>
          </a:p>
          <a:p>
            <a:r>
              <a:rPr lang="en-US" sz="1050" dirty="0">
                <a:latin typeface="+mn-lt"/>
              </a:rPr>
              <a:t>Please note that the reduction formulas are different for the two sets of benefits.  See footnotes c. and d. under table.</a:t>
            </a:r>
          </a:p>
        </p:txBody>
      </p:sp>
      <p:sp>
        <p:nvSpPr>
          <p:cNvPr id="4" name="Slide Number Placeholder 3"/>
          <p:cNvSpPr>
            <a:spLocks noGrp="1"/>
          </p:cNvSpPr>
          <p:nvPr>
            <p:ph type="sldNum" sz="quarter" idx="5"/>
          </p:nvPr>
        </p:nvSpPr>
        <p:spPr/>
        <p:txBody>
          <a:bodyPr/>
          <a:lstStyle/>
          <a:p>
            <a:fld id="{0E9757D9-CDF7-7744-ACFC-C9315F28A7A7}" type="slidenum">
              <a:rPr lang="en-US" smtClean="0"/>
              <a:t>18</a:t>
            </a:fld>
            <a:endParaRPr lang="en-US"/>
          </a:p>
        </p:txBody>
      </p:sp>
    </p:spTree>
    <p:extLst>
      <p:ext uri="{BB962C8B-B14F-4D97-AF65-F5344CB8AC3E}">
        <p14:creationId xmlns:p14="http://schemas.microsoft.com/office/powerpoint/2010/main" val="1796802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Review slide. If they both file at age 70. This is the benefit.</a:t>
            </a:r>
          </a:p>
          <a:p>
            <a:endParaRPr lang="en-US" sz="1050" dirty="0">
              <a:latin typeface="+mn-lt"/>
            </a:endParaRPr>
          </a:p>
          <a:p>
            <a:r>
              <a:rPr lang="en-US" sz="1050" b="1" dirty="0">
                <a:latin typeface="+mn-lt"/>
              </a:rPr>
              <a:t>Trainer’s Note: </a:t>
            </a:r>
          </a:p>
          <a:p>
            <a:r>
              <a:rPr lang="en-US" sz="1050" dirty="0">
                <a:latin typeface="+mn-lt"/>
              </a:rPr>
              <a:t>Because Linda’s benefit will never be larger than 50% of Paul’s PIA under the spousal benefit, there is no reason for her to forego benefits past her FRA which is why it doesn’t make sense for her to wait until age 70 to file.  You will notice that, at age 70, she files for the spousal benefit, not her own, which is greater than her own.  Remember, for simplicity we are assuming a 0% COLA but the spousal benefit, just like her own retirement benefit, gets a COLA added to it every year too.</a:t>
            </a:r>
          </a:p>
        </p:txBody>
      </p:sp>
      <p:sp>
        <p:nvSpPr>
          <p:cNvPr id="4" name="Slide Number Placeholder 3"/>
          <p:cNvSpPr>
            <a:spLocks noGrp="1"/>
          </p:cNvSpPr>
          <p:nvPr>
            <p:ph type="sldNum" sz="quarter" idx="5"/>
          </p:nvPr>
        </p:nvSpPr>
        <p:spPr/>
        <p:txBody>
          <a:bodyPr/>
          <a:lstStyle/>
          <a:p>
            <a:fld id="{0E9757D9-CDF7-7744-ACFC-C9315F28A7A7}" type="slidenum">
              <a:rPr lang="en-US" smtClean="0"/>
              <a:t>19</a:t>
            </a:fld>
            <a:endParaRPr lang="en-US"/>
          </a:p>
        </p:txBody>
      </p:sp>
    </p:spTree>
    <p:extLst>
      <p:ext uri="{BB962C8B-B14F-4D97-AF65-F5344CB8AC3E}">
        <p14:creationId xmlns:p14="http://schemas.microsoft.com/office/powerpoint/2010/main" val="234769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chemeClr val="tx1"/>
                </a:solidFill>
              </a:rPr>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2</a:t>
            </a:fld>
            <a:endParaRPr lang="en-US"/>
          </a:p>
        </p:txBody>
      </p:sp>
    </p:spTree>
    <p:extLst>
      <p:ext uri="{BB962C8B-B14F-4D97-AF65-F5344CB8AC3E}">
        <p14:creationId xmlns:p14="http://schemas.microsoft.com/office/powerpoint/2010/main" val="1027265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Review slide. The spousal amount will get added in once Paul files at 70. Linda will be 68 at the time and the spousal amount will be added to the benefit she is already receiving.</a:t>
            </a:r>
          </a:p>
          <a:p>
            <a:endParaRPr lang="en-US" sz="1050" dirty="0">
              <a:latin typeface="+mn-lt"/>
            </a:endParaRPr>
          </a:p>
          <a:p>
            <a:r>
              <a:rPr lang="en-US" sz="1050" b="1" dirty="0">
                <a:latin typeface="+mn-lt"/>
              </a:rPr>
              <a:t>Trainer’s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rPr>
              <a:t>Refer back to the steps </a:t>
            </a:r>
            <a:r>
              <a:rPr lang="en-US" sz="1050" dirty="0">
                <a:solidFill>
                  <a:srgbClr val="000000"/>
                </a:solidFill>
                <a:effectLst/>
                <a:latin typeface="+mn-lt"/>
              </a:rPr>
              <a:t>on the previous slide </a:t>
            </a:r>
            <a:r>
              <a:rPr lang="en-US" sz="1050" dirty="0">
                <a:latin typeface="+mn-lt"/>
              </a:rPr>
              <a:t>in adding the spousal boost.  In this example, Paul doesn’t claim his benefit until age 70 so Linda will ONLY collect her benefit until she is 68 (Paul is 2 years older).  Because she is beyond FRA, no reduction to the spousal boost is necessary so the entire $300, is added to her retirement benefit.  Remember, had Linda filed for her own retirement benefit at age 62, her overall benefit at age 68 when the spousal boost was added would be less than the full 50% because her own retirement benefit would have been reduced and the spousal boost would have been added to that.</a:t>
            </a:r>
          </a:p>
        </p:txBody>
      </p:sp>
      <p:sp>
        <p:nvSpPr>
          <p:cNvPr id="4" name="Slide Number Placeholder 3"/>
          <p:cNvSpPr>
            <a:spLocks noGrp="1"/>
          </p:cNvSpPr>
          <p:nvPr>
            <p:ph type="sldNum" sz="quarter" idx="5"/>
          </p:nvPr>
        </p:nvSpPr>
        <p:spPr/>
        <p:txBody>
          <a:bodyPr/>
          <a:lstStyle/>
          <a:p>
            <a:fld id="{0E9757D9-CDF7-7744-ACFC-C9315F28A7A7}" type="slidenum">
              <a:rPr lang="en-US" smtClean="0"/>
              <a:t>20</a:t>
            </a:fld>
            <a:endParaRPr lang="en-US"/>
          </a:p>
        </p:txBody>
      </p:sp>
    </p:spTree>
    <p:extLst>
      <p:ext uri="{BB962C8B-B14F-4D97-AF65-F5344CB8AC3E}">
        <p14:creationId xmlns:p14="http://schemas.microsoft.com/office/powerpoint/2010/main" val="3526743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Based on the Social Security analysis we ran using our Social Security software, this couple has 3 options with 3 very different outcomes. Which one makes the most sense? It all depends on how much income is needed and when. Everyone's situation is different and unique to them. Just because the SPLIT option provides the most income, doesn't mean it's necessarily the right option for this particular couple. Which is why it's important to coordinate your Social Security and retirement income benefits.</a:t>
            </a:r>
            <a:endParaRPr lang="en-US" sz="1050" dirty="0">
              <a:solidFill>
                <a:schemeClr val="tx1"/>
              </a:solidFill>
              <a:latin typeface="+mn-lt"/>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21</a:t>
            </a:fld>
            <a:endParaRPr lang="en-US"/>
          </a:p>
        </p:txBody>
      </p:sp>
    </p:spTree>
    <p:extLst>
      <p:ext uri="{BB962C8B-B14F-4D97-AF65-F5344CB8AC3E}">
        <p14:creationId xmlns:p14="http://schemas.microsoft.com/office/powerpoint/2010/main" val="2059822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chemeClr val="tx1"/>
                </a:solidFill>
                <a:effectLst/>
                <a:latin typeface="+mn-lt"/>
              </a:rPr>
              <a:t>So far, we've only looked at the claiming decision from the standpoint of optimizing the benefits over Paul and Linda's lifetime. That is definitely a good place to start but certainly it shouldn't end there. Your claiming decision should be done in conjunction with a consideration of many other factors  like these:</a:t>
            </a:r>
          </a:p>
          <a:p>
            <a:br>
              <a:rPr lang="en-US" sz="1050" dirty="0">
                <a:solidFill>
                  <a:schemeClr val="tx1"/>
                </a:solidFill>
                <a:effectLst/>
                <a:latin typeface="+mn-lt"/>
              </a:rPr>
            </a:br>
            <a:r>
              <a:rPr lang="en-US" sz="1050" dirty="0">
                <a:solidFill>
                  <a:schemeClr val="tx1"/>
                </a:solidFill>
                <a:effectLst/>
                <a:latin typeface="+mn-lt"/>
              </a:rPr>
              <a:t>Your health and the health of your spouse</a:t>
            </a:r>
          </a:p>
          <a:p>
            <a:r>
              <a:rPr lang="en-US" sz="1050" dirty="0">
                <a:solidFill>
                  <a:schemeClr val="tx1"/>
                </a:solidFill>
                <a:effectLst/>
                <a:latin typeface="+mn-lt"/>
              </a:rPr>
              <a:t>Other sources of income you have earmarked for retirement</a:t>
            </a:r>
          </a:p>
          <a:p>
            <a:r>
              <a:rPr lang="en-US" sz="1050" dirty="0">
                <a:solidFill>
                  <a:schemeClr val="tx1"/>
                </a:solidFill>
                <a:effectLst/>
                <a:latin typeface="+mn-lt"/>
              </a:rPr>
              <a:t>Other sources of guaranteed income you can expect to collect in retirement</a:t>
            </a:r>
          </a:p>
          <a:p>
            <a:r>
              <a:rPr lang="en-US" sz="1050" dirty="0">
                <a:solidFill>
                  <a:schemeClr val="tx1"/>
                </a:solidFill>
                <a:effectLst/>
                <a:latin typeface="+mn-lt"/>
              </a:rPr>
              <a:t>How your other sources of retirement income will be taxed</a:t>
            </a:r>
          </a:p>
          <a:p>
            <a:r>
              <a:rPr lang="en-US" sz="1050" dirty="0">
                <a:solidFill>
                  <a:schemeClr val="tx1"/>
                </a:solidFill>
                <a:effectLst/>
                <a:latin typeface="+mn-lt"/>
              </a:rPr>
              <a:t>When you and/or your spouse plan to retire</a:t>
            </a:r>
          </a:p>
          <a:p>
            <a:r>
              <a:rPr lang="en-US" sz="1050" dirty="0">
                <a:solidFill>
                  <a:schemeClr val="tx1"/>
                </a:solidFill>
                <a:effectLst/>
                <a:latin typeface="+mn-lt"/>
              </a:rPr>
              <a:t>Age and/or income disparity in your income benefits</a:t>
            </a:r>
          </a:p>
          <a:p>
            <a:br>
              <a:rPr lang="en-US" sz="1050" dirty="0">
                <a:solidFill>
                  <a:schemeClr val="tx1"/>
                </a:solidFill>
                <a:effectLst/>
                <a:latin typeface="+mn-lt"/>
              </a:rPr>
            </a:br>
            <a:r>
              <a:rPr lang="en-US" sz="1050" dirty="0">
                <a:solidFill>
                  <a:schemeClr val="tx1"/>
                </a:solidFill>
                <a:effectLst/>
                <a:latin typeface="+mn-lt"/>
              </a:rPr>
              <a:t>Let's talk about some other factors to consider before coming back to look at another example.</a:t>
            </a:r>
          </a:p>
        </p:txBody>
      </p:sp>
      <p:sp>
        <p:nvSpPr>
          <p:cNvPr id="4" name="Slide Number Placeholder 3"/>
          <p:cNvSpPr>
            <a:spLocks noGrp="1"/>
          </p:cNvSpPr>
          <p:nvPr>
            <p:ph type="sldNum" sz="quarter" idx="5"/>
          </p:nvPr>
        </p:nvSpPr>
        <p:spPr/>
        <p:txBody>
          <a:bodyPr/>
          <a:lstStyle/>
          <a:p>
            <a:fld id="{0E9757D9-CDF7-7744-ACFC-C9315F28A7A7}" type="slidenum">
              <a:rPr lang="en-US" smtClean="0"/>
              <a:t>22</a:t>
            </a:fld>
            <a:endParaRPr lang="en-US"/>
          </a:p>
        </p:txBody>
      </p:sp>
    </p:spTree>
    <p:extLst>
      <p:ext uri="{BB962C8B-B14F-4D97-AF65-F5344CB8AC3E}">
        <p14:creationId xmlns:p14="http://schemas.microsoft.com/office/powerpoint/2010/main" val="844363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latin typeface="+mn-lt"/>
              </a:rPr>
              <a:t>One key consideration in the claiming decision, particularly if you are considering a claim prior to reaching your full retirement age, is the annual earnings test. This is a critical rule that you need to be familiar with if you are considering filing for benefits early and either continue to work or even go back to work before you reach your FRA. The limitation on earnings also applies whether you’re single, married, divorced or a widow or widower. Here’s how it works.</a:t>
            </a:r>
          </a:p>
          <a:p>
            <a:pPr defTabSz="966612">
              <a:defRPr/>
            </a:pPr>
            <a:r>
              <a:rPr lang="en-US" sz="1050" dirty="0">
                <a:latin typeface="+mn-lt"/>
              </a:rPr>
              <a:t>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sz="1050" dirty="0">
                <a:latin typeface="+mn-lt"/>
              </a:rPr>
              <a:t>If you are under your FRA the entire year and claim your benefit, you can earn up to </a:t>
            </a:r>
            <a:r>
              <a:rPr lang="en-US" sz="1050" dirty="0">
                <a:solidFill>
                  <a:srgbClr val="000000"/>
                </a:solidFill>
                <a:effectLst/>
                <a:latin typeface="+mn-lt"/>
              </a:rPr>
              <a:t>$22,320 </a:t>
            </a:r>
            <a:r>
              <a:rPr lang="en-US" sz="1050" dirty="0">
                <a:latin typeface="+mn-lt"/>
              </a:rPr>
              <a:t>without any adverse impact on your benefit. But once you exceed this threshold, $1 will be withheld from your Social Security check for every $2 above the limit. This means that, if you exceed the earnings limit by $10,000 for example, $5,000 of your benefits will be withheld before the first dollar is paid! Or worse, if it is paid to you before SSA realizes you earned too much income, they will send you a letter requesting the money back. So, it is important that you understand how this works.</a:t>
            </a:r>
          </a:p>
          <a:p>
            <a:pPr defTabSz="966612">
              <a:defRPr/>
            </a:pPr>
            <a:endParaRPr lang="en-US" sz="1050" dirty="0">
              <a:latin typeface="+mn-lt"/>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050" dirty="0">
                <a:latin typeface="+mn-lt"/>
              </a:rPr>
              <a:t>The year you turn FRA, that number increases to </a:t>
            </a:r>
            <a:r>
              <a:rPr lang="en-US" sz="1050" dirty="0">
                <a:solidFill>
                  <a:srgbClr val="000000"/>
                </a:solidFill>
                <a:effectLst/>
                <a:latin typeface="+mn-lt"/>
              </a:rPr>
              <a:t>$59,520 </a:t>
            </a:r>
            <a:r>
              <a:rPr lang="en-US" sz="1050" dirty="0">
                <a:latin typeface="+mn-lt"/>
              </a:rPr>
              <a:t>and $1 of benefits is withheld for every $3 of earnings above this threshold. So, for example, if you will reach your FRA in October of the year, the earnings cap only applies from January through September. Once you reach the month of your full retirement, the earned income limitations no longer apply meaning you can earn as much as you want at FRA and beyond and no longer worry about having benefits withheld due to your earnings.</a:t>
            </a:r>
          </a:p>
          <a:p>
            <a:pPr defTabSz="966612">
              <a:defRPr/>
            </a:pPr>
            <a:endParaRPr lang="en-US" sz="1050" dirty="0">
              <a:latin typeface="+mn-lt"/>
            </a:endParaRPr>
          </a:p>
          <a:p>
            <a:pPr defTabSz="966612">
              <a:defRPr/>
            </a:pPr>
            <a:r>
              <a:rPr lang="en-US" sz="1050" dirty="0">
                <a:latin typeface="+mn-lt"/>
              </a:rPr>
              <a:t>Keep in mind that, if you return to work after making a claim for benefits, you should contact SSA right away if you believe you will exceed the earnings cap to avoid having to repay benefits that you are not entitled to.</a:t>
            </a:r>
          </a:p>
          <a:p>
            <a:pPr defTabSz="966612">
              <a:defRPr/>
            </a:pPr>
            <a:endParaRPr lang="en-US" sz="1050" dirty="0">
              <a:latin typeface="+mn-lt"/>
            </a:endParaRPr>
          </a:p>
          <a:p>
            <a:pPr defTabSz="966612">
              <a:defRPr/>
            </a:pPr>
            <a:r>
              <a:rPr lang="en-US" sz="1050" dirty="0">
                <a:latin typeface="+mn-lt"/>
              </a:rPr>
              <a:t>If benefits were previously withheld due to your excess income, your benefit will be recalculated at your FRA to account for the withheld benefit amount. So the benefits aren’t truly lost but if you are relying on the monthly income from Social Security to supplement your earnings, the withheld benefits can put a monkey wrench in your plans. Keep in mind that earned income is just that – it isn’t passive income sources like IRA distributions, dividends, or rental income nor does the earnings of your spouse count. But any time you are considering an early claim, make sure you understand the pros and cons of making that decision.</a:t>
            </a:r>
          </a:p>
          <a:p>
            <a:pPr defTabSz="966612">
              <a:defRPr/>
            </a:pPr>
            <a:endParaRPr lang="en-US" sz="1050" dirty="0">
              <a:latin typeface="+mn-lt"/>
            </a:endParaRPr>
          </a:p>
          <a:p>
            <a:pPr defTabSz="966612">
              <a:defRPr/>
            </a:pPr>
            <a:r>
              <a:rPr lang="en-US" sz="1050" dirty="0">
                <a:latin typeface="+mn-lt"/>
              </a:rPr>
              <a:t>However, even if the earnings limit poses no issues because you are no longer working and are considering a pre-FRA claim, another claiming consideration is the next topic of discussion...</a:t>
            </a:r>
          </a:p>
        </p:txBody>
      </p:sp>
      <p:sp>
        <p:nvSpPr>
          <p:cNvPr id="4" name="Slide Number Placeholder 3"/>
          <p:cNvSpPr>
            <a:spLocks noGrp="1"/>
          </p:cNvSpPr>
          <p:nvPr>
            <p:ph type="sldNum" sz="quarter" idx="5"/>
          </p:nvPr>
        </p:nvSpPr>
        <p:spPr/>
        <p:txBody>
          <a:bodyPr/>
          <a:lstStyle/>
          <a:p>
            <a:fld id="{0E9757D9-CDF7-7744-ACFC-C9315F28A7A7}" type="slidenum">
              <a:rPr lang="en-US" smtClean="0"/>
              <a:t>23</a:t>
            </a:fld>
            <a:endParaRPr lang="en-US"/>
          </a:p>
        </p:txBody>
      </p:sp>
    </p:spTree>
    <p:extLst>
      <p:ext uri="{BB962C8B-B14F-4D97-AF65-F5344CB8AC3E}">
        <p14:creationId xmlns:p14="http://schemas.microsoft.com/office/powerpoint/2010/main" val="3502392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latin typeface="+mn-lt"/>
              </a:rPr>
              <a:t>One of the critical issues that should be considered in every aspect of your retirement income plan and certainly one that could impact your Social Security benefits is the potential of taxation of your benefits. And, in fact, many people confuse the earnings limit with the rules on whether taxation of benefits applies to them. So let's shift our focus to taxes for a moment. I am sure you have all heard the expression “There are two certainties in life—death and taxes”. The dreaded “T” word evokes memories of frantically trying to make sense of numerous tax receipts. Even Albert Einstein said, “The hardest thing in the world to understand is income tax.” If one of the world’s greatest geniuses had problems understanding taxes, it’s no wonder the average taxpayer does as well. </a:t>
            </a:r>
          </a:p>
          <a:p>
            <a:endParaRPr lang="en-US" sz="1050" dirty="0">
              <a:latin typeface="+mn-lt"/>
            </a:endParaRPr>
          </a:p>
          <a:p>
            <a:r>
              <a:rPr lang="en-US" sz="1050" dirty="0">
                <a:latin typeface="+mn-lt"/>
              </a:rPr>
              <a:t>Unlike the earned income rules that only apply to the earnings of the person claiming the benefit AND only until an individual reaches their full retirement age, taxation of benefits can potentially affect benefits at any time.  And all forms of taxable income (and even nontaxable interest) within the household come into play when making the determination.</a:t>
            </a:r>
          </a:p>
          <a:p>
            <a:endParaRPr lang="en-US" sz="1050" dirty="0">
              <a:latin typeface="+mn-lt"/>
            </a:endParaRPr>
          </a:p>
          <a:p>
            <a:r>
              <a:rPr lang="en-US" sz="1050" dirty="0">
                <a:latin typeface="+mn-lt"/>
              </a:rPr>
              <a:t>Some forms of income that could trigger a portion of the benefit to be subject to income taxes are:</a:t>
            </a:r>
          </a:p>
          <a:p>
            <a:r>
              <a:rPr lang="en-US" sz="1050" dirty="0">
                <a:latin typeface="+mn-lt"/>
              </a:rPr>
              <a:t>(Read slide.)</a:t>
            </a:r>
          </a:p>
          <a:p>
            <a:endParaRPr lang="en-US" sz="1050" dirty="0">
              <a:latin typeface="+mn-lt"/>
            </a:endParaRPr>
          </a:p>
          <a:p>
            <a:pPr defTabSz="966612">
              <a:defRPr/>
            </a:pPr>
            <a:r>
              <a:rPr lang="en-US" sz="1050" dirty="0">
                <a:latin typeface="+mn-lt"/>
              </a:rPr>
              <a:t>This last one seems a bit odd, doesn’t it?  Since municipal bond interest is federally tax-free right?  Well, for purposes of determining taxation of benefits, any tax exempt interest is included in the calculation of “combined income” as we will see next.</a:t>
            </a:r>
          </a:p>
        </p:txBody>
      </p:sp>
      <p:sp>
        <p:nvSpPr>
          <p:cNvPr id="4" name="Slide Number Placeholder 3"/>
          <p:cNvSpPr>
            <a:spLocks noGrp="1"/>
          </p:cNvSpPr>
          <p:nvPr>
            <p:ph type="sldNum" sz="quarter" idx="5"/>
          </p:nvPr>
        </p:nvSpPr>
        <p:spPr/>
        <p:txBody>
          <a:bodyPr/>
          <a:lstStyle/>
          <a:p>
            <a:fld id="{0E9757D9-CDF7-7744-ACFC-C9315F28A7A7}" type="slidenum">
              <a:rPr lang="en-US" smtClean="0"/>
              <a:t>24</a:t>
            </a:fld>
            <a:endParaRPr lang="en-US"/>
          </a:p>
        </p:txBody>
      </p:sp>
    </p:spTree>
    <p:extLst>
      <p:ext uri="{BB962C8B-B14F-4D97-AF65-F5344CB8AC3E}">
        <p14:creationId xmlns:p14="http://schemas.microsoft.com/office/powerpoint/2010/main" val="701318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chemeClr val="tx1"/>
                </a:solidFill>
                <a:effectLst/>
                <a:latin typeface="+mn-lt"/>
              </a:rPr>
              <a:t>Let's look first at what is considered combined income.  You may also hear it referred to as provisional income.  It is essentially the sum of three components. </a:t>
            </a:r>
          </a:p>
          <a:p>
            <a:endParaRPr lang="en-US" sz="1050" dirty="0">
              <a:solidFill>
                <a:schemeClr val="tx1"/>
              </a:solidFill>
              <a:effectLst/>
              <a:latin typeface="+mn-lt"/>
            </a:endParaRPr>
          </a:p>
          <a:p>
            <a:r>
              <a:rPr lang="en-US" sz="1050" dirty="0">
                <a:solidFill>
                  <a:schemeClr val="tx1"/>
                </a:solidFill>
                <a:effectLst/>
                <a:latin typeface="+mn-lt"/>
              </a:rPr>
              <a:t>Read Slide</a:t>
            </a:r>
          </a:p>
          <a:p>
            <a:endParaRPr lang="en-US" sz="1050" dirty="0">
              <a:solidFill>
                <a:schemeClr val="tx1"/>
              </a:solidFill>
              <a:effectLst/>
              <a:latin typeface="+mn-lt"/>
            </a:endParaRPr>
          </a:p>
          <a:p>
            <a:pPr defTabSz="966612">
              <a:defRPr/>
            </a:pPr>
            <a:r>
              <a:rPr lang="en-US" sz="1050" dirty="0">
                <a:solidFill>
                  <a:schemeClr val="tx1"/>
                </a:solidFill>
                <a:effectLst/>
                <a:latin typeface="+mn-lt"/>
              </a:rPr>
              <a:t>For this purpose, MAGI is simply AGI without the taxable portion of Social Security benefits factored in since 50% of the annual Social Security benefits are separately accounted for in the combined income calculation.  Keep in mind that MAGI includes all sources of taxable income such as wages, pensions, IRA withdrawals, dividends, interest, rental income, etc.  Unlike the earnings test we previously discussed that only includes wages, most types of income are included for purposes of calculating combined income.</a:t>
            </a:r>
          </a:p>
        </p:txBody>
      </p:sp>
      <p:sp>
        <p:nvSpPr>
          <p:cNvPr id="4" name="Slide Number Placeholder 3"/>
          <p:cNvSpPr>
            <a:spLocks noGrp="1"/>
          </p:cNvSpPr>
          <p:nvPr>
            <p:ph type="sldNum" sz="quarter" idx="5"/>
          </p:nvPr>
        </p:nvSpPr>
        <p:spPr/>
        <p:txBody>
          <a:bodyPr/>
          <a:lstStyle/>
          <a:p>
            <a:fld id="{0E9757D9-CDF7-7744-ACFC-C9315F28A7A7}" type="slidenum">
              <a:rPr lang="en-US" smtClean="0"/>
              <a:t>25</a:t>
            </a:fld>
            <a:endParaRPr lang="en-US"/>
          </a:p>
        </p:txBody>
      </p:sp>
    </p:spTree>
    <p:extLst>
      <p:ext uri="{BB962C8B-B14F-4D97-AF65-F5344CB8AC3E}">
        <p14:creationId xmlns:p14="http://schemas.microsoft.com/office/powerpoint/2010/main" val="3438487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Once you’ve determined combined income, Step 2 is to compare that income to your tax filing status and the income thresholds reflected here. For example, for a married couple, if your combined income is less than $32,000, none of your Social Security benefits will be taxable. If you fall between $32,000 and $</a:t>
            </a:r>
            <a:r>
              <a:rPr lang="en-US" sz="1050" dirty="0"/>
              <a:t>44,000</a:t>
            </a:r>
            <a:r>
              <a:rPr lang="en-US" sz="1050" dirty="0">
                <a:latin typeface="+mn-lt"/>
              </a:rPr>
              <a:t>, as much as 50% of your benefits may be taxable and combined income over $</a:t>
            </a:r>
            <a:r>
              <a:rPr lang="en-US" sz="1050" dirty="0"/>
              <a:t>44,000</a:t>
            </a:r>
            <a:r>
              <a:rPr lang="en-US" sz="1050" dirty="0">
                <a:latin typeface="+mn-lt"/>
              </a:rPr>
              <a:t> may cause as much as 85% of your benefits to be subject to taxes.</a:t>
            </a:r>
            <a:r>
              <a:rPr lang="en-US" sz="1050" dirty="0"/>
              <a:t> </a:t>
            </a:r>
            <a:r>
              <a:rPr lang="en-US" sz="1050" dirty="0">
                <a:latin typeface="+mn-lt"/>
              </a:rPr>
              <a:t> Notice that the thresholds are lower if you are single.</a:t>
            </a:r>
          </a:p>
          <a:p>
            <a:endParaRPr lang="en-US" sz="1050" dirty="0">
              <a:latin typeface="+mn-lt"/>
            </a:endParaRPr>
          </a:p>
          <a:p>
            <a:r>
              <a:rPr lang="en-US" sz="1050" dirty="0">
                <a:latin typeface="+mn-lt"/>
              </a:rPr>
              <a:t>You may be surprised to learn that a portion of your benefits may be taxable depending upon your other sources of supplemental retirement income. Unfortunately, these thresholds for determining taxation of benefits have never changed since 1984 when the law to begin taxing benefits was enacted!</a:t>
            </a:r>
          </a:p>
          <a:p>
            <a:r>
              <a:rPr lang="en-US" sz="1050" dirty="0">
                <a:latin typeface="+mn-lt"/>
              </a:rPr>
              <a:t>This is again why it is so important to consider all variables when making your claim decision.  Very few sources of income do not fall into the combined income category - those are qualified Roth distributions, loans from some cash value life insurance policies, withdrawals from health savings accounts for qualified medical expenses, and few others. It is important that you consider how taxes may impact the net amount of your benefits when making your claim timing decision.</a:t>
            </a:r>
          </a:p>
          <a:p>
            <a:endParaRPr lang="en-US" sz="1050" dirty="0">
              <a:latin typeface="+mn-lt"/>
            </a:endParaRPr>
          </a:p>
          <a:p>
            <a:r>
              <a:rPr lang="en-US" sz="1050" b="1" dirty="0">
                <a:latin typeface="+mn-lt"/>
              </a:rPr>
              <a:t>Trainer’s Note:</a:t>
            </a:r>
          </a:p>
          <a:p>
            <a:r>
              <a:rPr lang="en-US" sz="1050" dirty="0">
                <a:latin typeface="+mn-lt"/>
              </a:rPr>
              <a:t>Make sure you understand and emphasize the fact that AS MUCH AS 50/85% may be taxable depending upon combined income.  Combined income is also referred to as provisional income.  Also, all sources on AGI are considered when determining taxation of benefits and AGI is BEFORE most deductions including the standard or itemized deductions, which is a common question. </a:t>
            </a:r>
          </a:p>
        </p:txBody>
      </p:sp>
      <p:sp>
        <p:nvSpPr>
          <p:cNvPr id="4" name="Slide Number Placeholder 3"/>
          <p:cNvSpPr>
            <a:spLocks noGrp="1"/>
          </p:cNvSpPr>
          <p:nvPr>
            <p:ph type="sldNum" sz="quarter" idx="5"/>
          </p:nvPr>
        </p:nvSpPr>
        <p:spPr/>
        <p:txBody>
          <a:bodyPr/>
          <a:lstStyle/>
          <a:p>
            <a:fld id="{0E9757D9-CDF7-7744-ACFC-C9315F28A7A7}" type="slidenum">
              <a:rPr lang="en-US" smtClean="0"/>
              <a:t>26</a:t>
            </a:fld>
            <a:endParaRPr lang="en-US"/>
          </a:p>
        </p:txBody>
      </p:sp>
    </p:spTree>
    <p:extLst>
      <p:ext uri="{BB962C8B-B14F-4D97-AF65-F5344CB8AC3E}">
        <p14:creationId xmlns:p14="http://schemas.microsoft.com/office/powerpoint/2010/main" val="757028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rgbClr val="000000"/>
                </a:solidFill>
                <a:effectLst/>
                <a:latin typeface="+mn-lt"/>
                <a:cs typeface="Arial" panose="020B0604020202020204" pitchFamily="34" charset="0"/>
              </a:rPr>
              <a:t>We have covered what I consider the essential components that you need to understand about Social Security.  But remember I mentioned earlier that Social Security is the foundation on which your other sources of income will be built. And one of the things we need to consider is what type of savings we have to supplement Social Security and how it will be taxed in retirement. And much of our savings will be our own responsibility as pensions become a dying breed.</a:t>
            </a:r>
          </a:p>
          <a:p>
            <a:r>
              <a:rPr lang="en-US" sz="1050" dirty="0">
                <a:latin typeface="+mn-lt"/>
                <a:cs typeface="Arial" panose="020B0604020202020204" pitchFamily="34" charset="0"/>
              </a:rPr>
              <a:t>Traditional IRA vs. Roth IRA</a:t>
            </a:r>
          </a:p>
          <a:p>
            <a:endParaRPr lang="en-US" sz="1050" dirty="0">
              <a:latin typeface="+mn-lt"/>
              <a:cs typeface="Arial" panose="020B0604020202020204" pitchFamily="34" charset="0"/>
            </a:endParaRPr>
          </a:p>
          <a:p>
            <a:r>
              <a:rPr lang="en-US" sz="1050" dirty="0">
                <a:latin typeface="+mn-lt"/>
                <a:cs typeface="Arial" panose="020B0604020202020204" pitchFamily="34" charset="0"/>
              </a:rPr>
              <a:t>Let’s take a few minutes to discuss IRAs.</a:t>
            </a:r>
          </a:p>
          <a:p>
            <a:endParaRPr lang="en-US" sz="1050" dirty="0">
              <a:latin typeface="+mn-lt"/>
              <a:cs typeface="Arial" panose="020B0604020202020204" pitchFamily="34" charset="0"/>
            </a:endParaRPr>
          </a:p>
          <a:p>
            <a:r>
              <a:rPr lang="en-US" sz="1050" dirty="0">
                <a:latin typeface="+mn-lt"/>
                <a:cs typeface="Arial" panose="020B0604020202020204" pitchFamily="34" charset="0"/>
              </a:rPr>
              <a:t>First off, there are 2 types of IRAs—Traditional IRAs and Roth IRAs—Each possessing their own set of contribution, as well as distribution, rules.</a:t>
            </a:r>
          </a:p>
          <a:p>
            <a:endParaRPr lang="en-US" sz="1050" dirty="0">
              <a:latin typeface="+mn-lt"/>
              <a:cs typeface="Arial" panose="020B0604020202020204" pitchFamily="34" charset="0"/>
            </a:endParaRPr>
          </a:p>
          <a:p>
            <a:pPr defTabSz="966612">
              <a:defRPr/>
            </a:pPr>
            <a:r>
              <a:rPr lang="en-US" sz="1050" dirty="0">
                <a:latin typeface="+mn-lt"/>
                <a:cs typeface="Arial" panose="020B0604020202020204" pitchFamily="34" charset="0"/>
              </a:rPr>
              <a:t>Traditional IRA- A traditional IRA, or individual retirement account, where contributions are generally made with PRE-TAX dollars, offers certain tax benefits. Subject to certain limitations, contributions may be tax deductible and while your money is inside the IRA, it grows tax-deferred. Ultimately, when you start taking money out of your IRA, the amount you take out is generally added to your taxable income. RMDs begin at age 73. Recent changes made under the SECURE Act 2.0 further extended RMDs to begin at age 73 for those not yet 72 by 12/31/22 and even further to age 75 for those born in 1960 or later. Whether or not waiting to draw down your pre-tax retirement accounts and IRAs until you are required to should be part of your discussions with your financial and tax professionals to ensure that you are making your retirement income as tax-efficient as possible.</a:t>
            </a:r>
          </a:p>
          <a:p>
            <a:endParaRPr lang="en-US" sz="1050" dirty="0">
              <a:latin typeface="+mn-lt"/>
              <a:cs typeface="Arial" panose="020B0604020202020204" pitchFamily="34" charset="0"/>
            </a:endParaRPr>
          </a:p>
          <a:p>
            <a:r>
              <a:rPr lang="en-US" sz="1050" dirty="0">
                <a:latin typeface="+mn-lt"/>
                <a:cs typeface="Arial" panose="020B0604020202020204" pitchFamily="34" charset="0"/>
              </a:rPr>
              <a:t>Roth IRA- Roth contributions are made with after-tax contributions, subject to their own income limitations.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cs typeface="Arial" panose="020B0604020202020204" pitchFamily="34" charset="0"/>
              </a:rPr>
              <a:t>In Roth IRAs, if you hold the account for at least 5 years and meet a qualifying distribution event (age 59 ½, death, disability or first-time home purchase), distribution of gain is tax-free.  The ordering rules for withdrawals are also unique to Roth IRAs in that first contributions, then conversions, and then earnings are withdrawn. Also, remember that qualified distributions are one of the few types of income that are not includible in combined income when determining whether a portion of your Social Security benefits are taxable! And Roth IRAs are not subject to lifetime RMDs. </a:t>
            </a:r>
            <a:r>
              <a:rPr lang="en-US" sz="1050" dirty="0">
                <a:solidFill>
                  <a:srgbClr val="000000"/>
                </a:solidFill>
                <a:effectLst/>
                <a:latin typeface="+mn-lt"/>
                <a:cs typeface="Arial" panose="020B0604020202020204" pitchFamily="34" charset="0"/>
              </a:rPr>
              <a:t>Both traditional and Roth IRAs have benefits. Traditional IRAs provide an upfront deduction for eligible taxpayers while Roth IRAs allow for tax-free withdrawals during retirement on qualified distributions. The idea is to diversity your sources of income so that you have options and that is where a knowledgeable financial professional can help you in developing a retirement income strategy that has tax-efficiency in mind.</a:t>
            </a:r>
          </a:p>
          <a:p>
            <a:pPr defTabSz="966612">
              <a:defRPr/>
            </a:pPr>
            <a:endParaRPr lang="en-US" sz="1050" dirty="0">
              <a:latin typeface="+mn-lt"/>
              <a:cs typeface="Arial" panose="020B0604020202020204" pitchFamily="34" charset="0"/>
            </a:endParaRPr>
          </a:p>
          <a:p>
            <a:pPr defTabSz="966612">
              <a:defRPr/>
            </a:pPr>
            <a:r>
              <a:rPr lang="en-US" sz="1050" dirty="0">
                <a:latin typeface="+mn-lt"/>
                <a:cs typeface="Arial" panose="020B0604020202020204" pitchFamily="34" charset="0"/>
              </a:rPr>
              <a:t>If you're interested in these types of accounts, make sure that the financial professional you're working with is appropriately licensed.</a:t>
            </a:r>
          </a:p>
          <a:p>
            <a:pPr defTabSz="966612">
              <a:defRPr/>
            </a:pPr>
            <a:endParaRPr lang="en-US" sz="1050" dirty="0">
              <a:latin typeface="+mn-lt"/>
              <a:cs typeface="Arial" panose="020B0604020202020204" pitchFamily="34" charset="0"/>
            </a:endParaRPr>
          </a:p>
          <a:p>
            <a:pPr defTabSz="966612">
              <a:defRPr/>
            </a:pPr>
            <a:r>
              <a:rPr lang="en-US" sz="1050" dirty="0">
                <a:latin typeface="+mn-lt"/>
                <a:cs typeface="Arial" panose="020B0604020202020204" pitchFamily="34" charset="0"/>
              </a:rPr>
              <a:t>https://</a:t>
            </a:r>
            <a:r>
              <a:rPr lang="en-US" sz="1050" dirty="0" err="1">
                <a:latin typeface="+mn-lt"/>
                <a:cs typeface="Arial" panose="020B0604020202020204" pitchFamily="34" charset="0"/>
              </a:rPr>
              <a:t>www.irs.gov</a:t>
            </a:r>
            <a:r>
              <a:rPr lang="en-US" sz="1050" dirty="0">
                <a:latin typeface="+mn-lt"/>
                <a:cs typeface="Arial" panose="020B0604020202020204" pitchFamily="34" charset="0"/>
              </a:rPr>
              <a:t>/retirement-plans/retirement-plan-and-</a:t>
            </a:r>
            <a:r>
              <a:rPr lang="en-US" sz="1050" dirty="0" err="1">
                <a:latin typeface="+mn-lt"/>
                <a:cs typeface="Arial" panose="020B0604020202020204" pitchFamily="34" charset="0"/>
              </a:rPr>
              <a:t>ira</a:t>
            </a:r>
            <a:r>
              <a:rPr lang="en-US" sz="1050" dirty="0">
                <a:latin typeface="+mn-lt"/>
                <a:cs typeface="Arial" panose="020B0604020202020204" pitchFamily="34" charset="0"/>
              </a:rPr>
              <a:t>-required-minimum-distributions-</a:t>
            </a:r>
            <a:r>
              <a:rPr lang="en-US" sz="1050" dirty="0" err="1">
                <a:latin typeface="+mn-lt"/>
                <a:cs typeface="Arial" panose="020B0604020202020204" pitchFamily="34" charset="0"/>
              </a:rPr>
              <a:t>faqs</a:t>
            </a:r>
            <a:r>
              <a:rPr lang="en-US" sz="1050" dirty="0">
                <a:latin typeface="+mn-lt"/>
                <a:cs typeface="Arial" panose="020B0604020202020204" pitchFamily="34" charset="0"/>
              </a:rPr>
              <a:t>#</a:t>
            </a:r>
          </a:p>
        </p:txBody>
      </p:sp>
      <p:sp>
        <p:nvSpPr>
          <p:cNvPr id="4" name="Slide Number Placeholder 3"/>
          <p:cNvSpPr>
            <a:spLocks noGrp="1"/>
          </p:cNvSpPr>
          <p:nvPr>
            <p:ph type="sldNum" sz="quarter" idx="5"/>
          </p:nvPr>
        </p:nvSpPr>
        <p:spPr/>
        <p:txBody>
          <a:bodyPr/>
          <a:lstStyle/>
          <a:p>
            <a:fld id="{0E9757D9-CDF7-7744-ACFC-C9315F28A7A7}" type="slidenum">
              <a:rPr lang="en-US" smtClean="0"/>
              <a:t>27</a:t>
            </a:fld>
            <a:endParaRPr lang="en-US"/>
          </a:p>
        </p:txBody>
      </p:sp>
    </p:spTree>
    <p:extLst>
      <p:ext uri="{BB962C8B-B14F-4D97-AF65-F5344CB8AC3E}">
        <p14:creationId xmlns:p14="http://schemas.microsoft.com/office/powerpoint/2010/main" val="2285226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solidFill>
                  <a:schemeClr val="tx1"/>
                </a:solidFill>
                <a:effectLst/>
                <a:latin typeface="+mn-lt"/>
              </a:rPr>
              <a:t>Now that we have had a chance to look at some other factors that you might consider when filing for Social Security benefits, l</a:t>
            </a:r>
            <a:r>
              <a:rPr lang="en-US" sz="1050" dirty="0">
                <a:solidFill>
                  <a:schemeClr val="tx1"/>
                </a:solidFill>
                <a:latin typeface="+mn-lt"/>
              </a:rPr>
              <a:t>et’s look at another hypothetical case.</a:t>
            </a:r>
          </a:p>
          <a:p>
            <a:endParaRPr lang="en-US" sz="1050" dirty="0">
              <a:solidFill>
                <a:schemeClr val="tx1"/>
              </a:solidFill>
              <a:latin typeface="+mn-lt"/>
            </a:endParaRPr>
          </a:p>
          <a:p>
            <a:r>
              <a:rPr lang="en-US" sz="1050" dirty="0">
                <a:solidFill>
                  <a:schemeClr val="tx1"/>
                </a:solidFill>
                <a:latin typeface="+mn-lt"/>
              </a:rPr>
              <a:t>Read details on slide.</a:t>
            </a:r>
          </a:p>
        </p:txBody>
      </p:sp>
      <p:sp>
        <p:nvSpPr>
          <p:cNvPr id="4" name="Slide Number Placeholder 3"/>
          <p:cNvSpPr>
            <a:spLocks noGrp="1"/>
          </p:cNvSpPr>
          <p:nvPr>
            <p:ph type="sldNum" sz="quarter" idx="5"/>
          </p:nvPr>
        </p:nvSpPr>
        <p:spPr/>
        <p:txBody>
          <a:bodyPr/>
          <a:lstStyle/>
          <a:p>
            <a:fld id="{0E9757D9-CDF7-7744-ACFC-C9315F28A7A7}" type="slidenum">
              <a:rPr lang="en-US" smtClean="0"/>
              <a:t>28</a:t>
            </a:fld>
            <a:endParaRPr lang="en-US"/>
          </a:p>
        </p:txBody>
      </p:sp>
    </p:spTree>
    <p:extLst>
      <p:ext uri="{BB962C8B-B14F-4D97-AF65-F5344CB8AC3E}">
        <p14:creationId xmlns:p14="http://schemas.microsoft.com/office/powerpoint/2010/main" val="2697848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chemeClr val="tx1"/>
                </a:solidFill>
                <a:effectLst/>
                <a:latin typeface="+mn-lt"/>
              </a:rPr>
              <a:t>Let's first look at what Jack and Emily's income might look like if they file using their desired strategy with Emily filing now and Jack filing once he retires at age 67.</a:t>
            </a:r>
          </a:p>
          <a:p>
            <a:r>
              <a:rPr lang="en-US" sz="1050" dirty="0">
                <a:solidFill>
                  <a:schemeClr val="tx1"/>
                </a:solidFill>
                <a:effectLst/>
                <a:latin typeface="+mn-lt"/>
              </a:rPr>
              <a:t>What you will notice here is that Emily begins benefits immediately and, once Jack files, she will step to collect the higher spousal benefit (refer to spousal column). When both are collecting full benefits by the year 2026, roughly $52,000 of their 70K annual income need will be met by Social Security.</a:t>
            </a:r>
          </a:p>
          <a:p>
            <a:r>
              <a:rPr lang="en-US" sz="1050" dirty="0">
                <a:solidFill>
                  <a:schemeClr val="tx1"/>
                </a:solidFill>
                <a:effectLst/>
                <a:latin typeface="+mn-lt"/>
              </a:rPr>
              <a:t>But let's take a look also at what happens when Jack passes away in our example at age 84. At that point, with a 2% COLA, the year before his death, they are collecting a combined 70K in benefits. After his death, Emily essentially loses the lower of the two benefits (hers) so her annual Social Security income drops to roughly 54K. Let's compare that to what happens if they elect the optimal strategy to maximize lifetime benefits next.</a:t>
            </a:r>
          </a:p>
        </p:txBody>
      </p:sp>
      <p:sp>
        <p:nvSpPr>
          <p:cNvPr id="4" name="Slide Number Placeholder 3"/>
          <p:cNvSpPr>
            <a:spLocks noGrp="1"/>
          </p:cNvSpPr>
          <p:nvPr>
            <p:ph type="sldNum" sz="quarter" idx="5"/>
          </p:nvPr>
        </p:nvSpPr>
        <p:spPr/>
        <p:txBody>
          <a:bodyPr/>
          <a:lstStyle/>
          <a:p>
            <a:fld id="{0E9757D9-CDF7-7744-ACFC-C9315F28A7A7}" type="slidenum">
              <a:rPr lang="en-US" smtClean="0"/>
              <a:t>29</a:t>
            </a:fld>
            <a:endParaRPr lang="en-US"/>
          </a:p>
        </p:txBody>
      </p:sp>
    </p:spTree>
    <p:extLst>
      <p:ext uri="{BB962C8B-B14F-4D97-AF65-F5344CB8AC3E}">
        <p14:creationId xmlns:p14="http://schemas.microsoft.com/office/powerpoint/2010/main" val="406310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rPr>
              <a:t>So, before we get started, we want to tell you </a:t>
            </a:r>
            <a:r>
              <a:rPr lang="en-US" sz="1050" dirty="0">
                <a:solidFill>
                  <a:srgbClr val="000000"/>
                </a:solidFill>
                <a:effectLst/>
                <a:latin typeface="+mn-lt"/>
              </a:rPr>
              <a:t>what you can expect today/tonight:</a:t>
            </a:r>
            <a:endParaRPr lang="en-US" sz="1050" dirty="0">
              <a:latin typeface="+mn-lt"/>
            </a:endParaRPr>
          </a:p>
          <a:p>
            <a:endParaRPr lang="en-US" sz="1050" dirty="0">
              <a:latin typeface="+mn-lt"/>
            </a:endParaRPr>
          </a:p>
          <a:p>
            <a:r>
              <a:rPr lang="en-US" sz="1050" dirty="0">
                <a:solidFill>
                  <a:srgbClr val="000000"/>
                </a:solidFill>
                <a:effectLst/>
                <a:latin typeface="+mn-lt"/>
              </a:rPr>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3</a:t>
            </a:fld>
            <a:endParaRPr lang="en-US"/>
          </a:p>
        </p:txBody>
      </p:sp>
    </p:spTree>
    <p:extLst>
      <p:ext uri="{BB962C8B-B14F-4D97-AF65-F5344CB8AC3E}">
        <p14:creationId xmlns:p14="http://schemas.microsoft.com/office/powerpoint/2010/main" val="2425894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In this scenario, Jack elects instead to wait until age 70 to file which will maximize both his lifetime retirement benefit and also the survivor benefit to Emily. Emily also waits until her FRA (67) to file. By doing so, she will collect the full 50% spousal benefit rather than collecting a reduced benefit as is the case on the prior example.</a:t>
            </a:r>
          </a:p>
          <a:p>
            <a:endParaRPr lang="en-US" sz="1050" dirty="0">
              <a:latin typeface="+mn-lt"/>
            </a:endParaRPr>
          </a:p>
          <a:p>
            <a:r>
              <a:rPr lang="en-US" sz="1050" dirty="0">
                <a:latin typeface="+mn-lt"/>
              </a:rPr>
              <a:t>(Trainer's Note: because Emily elected to claim her own benefit early on the previous example, once she becomes entitled to the additional spousal portion to bring her to the higher spousal amount, it will be added to an already reduced retirement benefit, making the combined total less than 50%, even if she were at or beyond her FRA when she became entitled to it).</a:t>
            </a:r>
          </a:p>
          <a:p>
            <a:endParaRPr lang="en-US" sz="1050" dirty="0">
              <a:latin typeface="+mn-lt"/>
            </a:endParaRPr>
          </a:p>
          <a:p>
            <a:r>
              <a:rPr lang="en-US" sz="1050" dirty="0">
                <a:latin typeface="+mn-lt"/>
              </a:rPr>
              <a:t>In year 2029 when both have collected full benefits for the entire year, their 70K annual income need is met by Social Security, which projects roughly 72K (compared to 52K in the previous example) in benefits payable.</a:t>
            </a:r>
          </a:p>
          <a:p>
            <a:r>
              <a:rPr lang="en-US" sz="1050" dirty="0">
                <a:latin typeface="+mn-lt"/>
              </a:rPr>
              <a:t>The downside, as you see, is that they will need to bridge income from another source of funds beginning when Jack retires at 67 until they file 3 years later.</a:t>
            </a:r>
          </a:p>
          <a:p>
            <a:r>
              <a:rPr lang="en-US" sz="1050" dirty="0">
                <a:latin typeface="+mn-lt"/>
              </a:rPr>
              <a:t>But take a look at what Jack's decision does to the survivor benefit. In the year prior to death, their joint income from Social Security alone is 91K; Emily's income the year following Jack's death is roughly 66K annually (compared to 54K in the prior example). You can see how the claiming age at which Jack files makes a marked difference in both lifetime and survivor income.</a:t>
            </a:r>
          </a:p>
        </p:txBody>
      </p:sp>
      <p:sp>
        <p:nvSpPr>
          <p:cNvPr id="4" name="Slide Number Placeholder 3"/>
          <p:cNvSpPr>
            <a:spLocks noGrp="1"/>
          </p:cNvSpPr>
          <p:nvPr>
            <p:ph type="sldNum" sz="quarter" idx="5"/>
          </p:nvPr>
        </p:nvSpPr>
        <p:spPr/>
        <p:txBody>
          <a:bodyPr/>
          <a:lstStyle/>
          <a:p>
            <a:fld id="{0E9757D9-CDF7-7744-ACFC-C9315F28A7A7}" type="slidenum">
              <a:rPr lang="en-US" smtClean="0"/>
              <a:t>30</a:t>
            </a:fld>
            <a:endParaRPr lang="en-US"/>
          </a:p>
        </p:txBody>
      </p:sp>
    </p:spTree>
    <p:extLst>
      <p:ext uri="{BB962C8B-B14F-4D97-AF65-F5344CB8AC3E}">
        <p14:creationId xmlns:p14="http://schemas.microsoft.com/office/powerpoint/2010/main" val="1547129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chemeClr val="tx1"/>
                </a:solidFill>
                <a:effectLst/>
                <a:latin typeface="+mn-lt"/>
              </a:rPr>
              <a:t>By considering alternative strategies and looking at the entire picture, you can see that there may be a better way to satisfy Jack and Emily's income need.</a:t>
            </a:r>
          </a:p>
          <a:p>
            <a:r>
              <a:rPr lang="en-US" sz="1050" dirty="0">
                <a:solidFill>
                  <a:schemeClr val="tx1"/>
                </a:solidFill>
                <a:effectLst/>
                <a:latin typeface="+mn-lt"/>
              </a:rPr>
              <a:t>Read Slide.</a:t>
            </a:r>
            <a:br>
              <a:rPr lang="en-US" sz="1050" dirty="0">
                <a:solidFill>
                  <a:schemeClr val="tx1"/>
                </a:solidFill>
                <a:effectLst/>
                <a:latin typeface="+mn-lt"/>
              </a:rPr>
            </a:br>
            <a:endParaRPr lang="en-US" sz="1050" dirty="0">
              <a:solidFill>
                <a:schemeClr val="tx1"/>
              </a:solidFill>
              <a:effectLst/>
              <a:latin typeface="+mn-lt"/>
            </a:endParaRPr>
          </a:p>
          <a:p>
            <a:r>
              <a:rPr lang="en-US" sz="1050" dirty="0">
                <a:solidFill>
                  <a:schemeClr val="tx1"/>
                </a:solidFill>
                <a:effectLst/>
                <a:latin typeface="+mn-lt"/>
              </a:rPr>
              <a:t>Notes for Presenter:</a:t>
            </a:r>
          </a:p>
          <a:p>
            <a:r>
              <a:rPr lang="en-US" sz="1050" dirty="0">
                <a:solidFill>
                  <a:schemeClr val="tx1"/>
                </a:solidFill>
                <a:effectLst/>
                <a:latin typeface="+mn-lt"/>
              </a:rPr>
              <a:t>If Emily files while Jack is still working, her benefit will not only be reduced for her age but as much as 85% of it will be federally taxable due to his income. Also, her early claim also eliminates her ability to collect the full 50% spousal benefit in the future since she filed for her benefit early.</a:t>
            </a:r>
          </a:p>
        </p:txBody>
      </p:sp>
      <p:sp>
        <p:nvSpPr>
          <p:cNvPr id="4" name="Slide Number Placeholder 3"/>
          <p:cNvSpPr>
            <a:spLocks noGrp="1"/>
          </p:cNvSpPr>
          <p:nvPr>
            <p:ph type="sldNum" sz="quarter" idx="5"/>
          </p:nvPr>
        </p:nvSpPr>
        <p:spPr/>
        <p:txBody>
          <a:bodyPr/>
          <a:lstStyle/>
          <a:p>
            <a:fld id="{0E9757D9-CDF7-7744-ACFC-C9315F28A7A7}" type="slidenum">
              <a:rPr lang="en-US" smtClean="0"/>
              <a:t>31</a:t>
            </a:fld>
            <a:endParaRPr lang="en-US"/>
          </a:p>
        </p:txBody>
      </p:sp>
    </p:spTree>
    <p:extLst>
      <p:ext uri="{BB962C8B-B14F-4D97-AF65-F5344CB8AC3E}">
        <p14:creationId xmlns:p14="http://schemas.microsoft.com/office/powerpoint/2010/main" val="31751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chemeClr val="tx1"/>
                </a:solidFill>
                <a:effectLst/>
                <a:latin typeface="+mn-lt"/>
              </a:rPr>
              <a:t>Remember that making a claiming decision as a married couple is important to do in conjunction to both optimize lifetime and survivor income in the most tax-efficient way.</a:t>
            </a:r>
            <a:br>
              <a:rPr lang="en-US" sz="1050" dirty="0">
                <a:solidFill>
                  <a:schemeClr val="tx1"/>
                </a:solidFill>
                <a:effectLst/>
                <a:latin typeface="+mn-lt"/>
              </a:rPr>
            </a:br>
            <a:endParaRPr lang="en-US" sz="1050" dirty="0">
              <a:solidFill>
                <a:schemeClr val="tx1"/>
              </a:solidFill>
              <a:effectLst/>
              <a:latin typeface="+mn-lt"/>
            </a:endParaRPr>
          </a:p>
          <a:p>
            <a:r>
              <a:rPr lang="en-US" sz="1050" dirty="0">
                <a:solidFill>
                  <a:schemeClr val="tx1"/>
                </a:solidFill>
                <a:effectLst/>
                <a:latin typeface="+mn-lt"/>
              </a:rPr>
              <a:t>Bridging income with Jack's retirement account in the early years allows the benefits to grow so that they carry more of the burden of post-retirement income and drawing down his pre-tax retirement account earlier than required at age 73 also may help mitigate the effect of taxation on the benefits themselves in the future.</a:t>
            </a:r>
          </a:p>
          <a:p>
            <a:endParaRPr lang="en-US" sz="1050" dirty="0">
              <a:solidFill>
                <a:schemeClr val="tx1"/>
              </a:solidFill>
              <a:effectLst/>
              <a:latin typeface="+mn-lt"/>
            </a:endParaRPr>
          </a:p>
          <a:p>
            <a:r>
              <a:rPr lang="en-US" sz="1050" dirty="0">
                <a:solidFill>
                  <a:schemeClr val="tx1"/>
                </a:solidFill>
                <a:effectLst/>
                <a:latin typeface="+mn-lt"/>
              </a:rPr>
              <a:t>I hope now you are starting to see that making a claiming decision is one that requires a careful consideration of many factors and doesn't necessarily go hand in hand with when you retire! That is why it is so important to work with a financial professional who can help you pull the pieces together.</a:t>
            </a:r>
          </a:p>
        </p:txBody>
      </p:sp>
      <p:sp>
        <p:nvSpPr>
          <p:cNvPr id="4" name="Slide Number Placeholder 3"/>
          <p:cNvSpPr>
            <a:spLocks noGrp="1"/>
          </p:cNvSpPr>
          <p:nvPr>
            <p:ph type="sldNum" sz="quarter" idx="5"/>
          </p:nvPr>
        </p:nvSpPr>
        <p:spPr/>
        <p:txBody>
          <a:bodyPr/>
          <a:lstStyle/>
          <a:p>
            <a:fld id="{0E9757D9-CDF7-7744-ACFC-C9315F28A7A7}" type="slidenum">
              <a:rPr lang="en-US" smtClean="0"/>
              <a:t>32</a:t>
            </a:fld>
            <a:endParaRPr lang="en-US"/>
          </a:p>
        </p:txBody>
      </p:sp>
    </p:spTree>
    <p:extLst>
      <p:ext uri="{BB962C8B-B14F-4D97-AF65-F5344CB8AC3E}">
        <p14:creationId xmlns:p14="http://schemas.microsoft.com/office/powerpoint/2010/main" val="1078420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solidFill>
                  <a:schemeClr val="tx1"/>
                </a:solidFill>
                <a:latin typeface="+mn-lt"/>
              </a:rPr>
              <a:t>We have taken a look at some hypothetical examples to show the importance of considering many factors when filing, particularly as it relates to leveraging the higher income benefit when working with married couples and the </a:t>
            </a:r>
            <a:r>
              <a:rPr lang="en-US" sz="1050" dirty="0">
                <a:solidFill>
                  <a:schemeClr val="tx1"/>
                </a:solidFill>
                <a:effectLst/>
                <a:latin typeface="+mn-lt"/>
              </a:rPr>
              <a:t>the lasting effect the claiming age, particularly of the higher earner, can have on the surviving spouse.</a:t>
            </a:r>
            <a:r>
              <a:rPr lang="en-US" sz="1050" dirty="0">
                <a:solidFill>
                  <a:schemeClr val="tx1"/>
                </a:solidFill>
                <a:latin typeface="+mn-lt"/>
              </a:rPr>
              <a:t> Let’s look at some common mistakes that we see in our practice that can impact the overall benefits received</a:t>
            </a:r>
            <a:r>
              <a:rPr lang="en-US" sz="1050" dirty="0">
                <a:solidFill>
                  <a:schemeClr val="tx1"/>
                </a:solidFill>
                <a:effectLst/>
                <a:latin typeface="+mn-lt"/>
              </a:rPr>
              <a:t> and, ultimately, the overall efficiency of the retirement income strategy.</a:t>
            </a:r>
            <a:endParaRPr lang="en-US" sz="1050" dirty="0">
              <a:solidFill>
                <a:schemeClr val="tx1"/>
              </a:solidFill>
              <a:latin typeface="+mn-lt"/>
            </a:endParaRPr>
          </a:p>
          <a:p>
            <a:endParaRPr lang="en-US" sz="1050" dirty="0">
              <a:solidFill>
                <a:schemeClr val="tx1"/>
              </a:solidFill>
              <a:latin typeface="+mn-lt"/>
            </a:endParaRPr>
          </a:p>
          <a:p>
            <a:r>
              <a:rPr lang="en-US" sz="1050" dirty="0">
                <a:solidFill>
                  <a:schemeClr val="tx1"/>
                </a:solidFill>
                <a:latin typeface="+mn-lt"/>
              </a:rPr>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33</a:t>
            </a:fld>
            <a:endParaRPr lang="en-US"/>
          </a:p>
        </p:txBody>
      </p:sp>
    </p:spTree>
    <p:extLst>
      <p:ext uri="{BB962C8B-B14F-4D97-AF65-F5344CB8AC3E}">
        <p14:creationId xmlns:p14="http://schemas.microsoft.com/office/powerpoint/2010/main" val="826456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We certainly have covered a lot and I hope that what you've taken away is an increased awareness of the variables that you might consider as you work on creating the retirement income strategy that is best for you.</a:t>
            </a:r>
          </a:p>
          <a:p>
            <a:r>
              <a:rPr lang="en-US" sz="1050" dirty="0">
                <a:latin typeface="+mn-lt"/>
              </a:rPr>
              <a:t>But an intangible part of the equation is this one. What does retirement look like for you? Maybe you will have more time to pursue hobbies, travel or purchase a vacation home where you can spend time with your family.</a:t>
            </a:r>
          </a:p>
          <a:p>
            <a:endParaRPr lang="en-US" sz="1050" dirty="0">
              <a:latin typeface="+mn-lt"/>
            </a:endParaRPr>
          </a:p>
          <a:p>
            <a:r>
              <a:rPr lang="en-US" sz="1050" dirty="0">
                <a:latin typeface="+mn-lt"/>
              </a:rPr>
              <a:t>Do you have sufficient retirement savings to last throughout your retirement years and still enjoy the hobbies and plans you have envisioned? Will you have enough assets left over to leave to family members or your favorite charitable organizations? </a:t>
            </a:r>
          </a:p>
          <a:p>
            <a:endParaRPr lang="en-US" sz="1050" dirty="0">
              <a:latin typeface="+mn-lt"/>
            </a:endParaRPr>
          </a:p>
          <a:p>
            <a:pPr defTabSz="966612">
              <a:defRPr/>
            </a:pPr>
            <a:r>
              <a:rPr lang="en-US" sz="1050" dirty="0">
                <a:latin typeface="+mn-lt"/>
              </a:rPr>
              <a:t>Whatever you envision, the quality of your retirement lifestyle may depend a great deal on the financial decisions you make when you retire. Some of these decisions can be very complex and may involve some issues you may not have considered, some of which we have covered today/tonight.</a:t>
            </a:r>
          </a:p>
          <a:p>
            <a:endParaRPr lang="en-US" sz="1050" dirty="0">
              <a:latin typeface="+mn-lt"/>
            </a:endParaRPr>
          </a:p>
          <a:p>
            <a:r>
              <a:rPr lang="en-US" sz="1050" dirty="0">
                <a:latin typeface="+mn-lt"/>
              </a:rPr>
              <a:t>We certainly can't address every potential consideration during our time together now but our goal is to increase your overall awareness and empower you to make informed decisions, considering the factors that are unique to you. Ultimately, our goal is to help you to avoid making decisions without fully understanding your options and recognizing the interplay of many factors such as your health, your other sources of retirement income and the tax implications of your drawdown strategy.</a:t>
            </a:r>
          </a:p>
        </p:txBody>
      </p:sp>
      <p:sp>
        <p:nvSpPr>
          <p:cNvPr id="4" name="Slide Number Placeholder 3"/>
          <p:cNvSpPr>
            <a:spLocks noGrp="1"/>
          </p:cNvSpPr>
          <p:nvPr>
            <p:ph type="sldNum" sz="quarter" idx="5"/>
          </p:nvPr>
        </p:nvSpPr>
        <p:spPr/>
        <p:txBody>
          <a:bodyPr/>
          <a:lstStyle/>
          <a:p>
            <a:fld id="{0E9757D9-CDF7-7744-ACFC-C9315F28A7A7}" type="slidenum">
              <a:rPr lang="en-US" smtClean="0"/>
              <a:t>34</a:t>
            </a:fld>
            <a:endParaRPr lang="en-US"/>
          </a:p>
        </p:txBody>
      </p:sp>
    </p:spTree>
    <p:extLst>
      <p:ext uri="{BB962C8B-B14F-4D97-AF65-F5344CB8AC3E}">
        <p14:creationId xmlns:p14="http://schemas.microsoft.com/office/powerpoint/2010/main" val="1936764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To size up your current situation, you need to answer some questions. How do you intend to spend your retirement?</a:t>
            </a:r>
          </a:p>
          <a:p>
            <a:endParaRPr lang="en-US" sz="1050" dirty="0">
              <a:latin typeface="+mn-lt"/>
            </a:endParaRPr>
          </a:p>
          <a:p>
            <a:r>
              <a:rPr lang="en-US" sz="1050" dirty="0">
                <a:latin typeface="+mn-lt"/>
              </a:rPr>
              <a:t>Do you know where you will live? Do you envision taking a major trip each year? If you will have a lot of leisure time, what hobbies and activities do you plan to enjoy? </a:t>
            </a:r>
          </a:p>
          <a:p>
            <a:endParaRPr lang="en-US" sz="1050" dirty="0">
              <a:latin typeface="+mn-lt"/>
            </a:endParaRPr>
          </a:p>
          <a:p>
            <a:r>
              <a:rPr lang="en-US" sz="1050" dirty="0">
                <a:latin typeface="+mn-lt"/>
              </a:rPr>
              <a:t>How will you support your desired lifestyle?</a:t>
            </a:r>
          </a:p>
          <a:p>
            <a:endParaRPr lang="en-US" sz="1050" dirty="0">
              <a:latin typeface="+mn-lt"/>
            </a:endParaRPr>
          </a:p>
          <a:p>
            <a:r>
              <a:rPr lang="en-US" sz="1050" dirty="0">
                <a:latin typeface="+mn-lt"/>
              </a:rPr>
              <a:t>If you haven’t accumulated the funds you would like to have for retirement, can you postpone retirement and work longer, or would you consider working part-time during retirement or starting a new career? If you haven’t yet retired, is there time to make up the difference through a more aggressive retirement investment strategy? Will you have to reduce your standard of living in order to make ends meet? </a:t>
            </a:r>
          </a:p>
          <a:p>
            <a:endParaRPr lang="en-US" sz="1050" dirty="0">
              <a:latin typeface="+mn-lt"/>
            </a:endParaRPr>
          </a:p>
          <a:p>
            <a:pPr>
              <a:buClr>
                <a:srgbClr val="DE7C00"/>
              </a:buClr>
            </a:pPr>
            <a:r>
              <a:rPr lang="en-US" sz="1050" dirty="0">
                <a:latin typeface="+mn-lt"/>
              </a:rPr>
              <a:t>Will the choices you made in the past enable you to live the lifestyle you envisioned?</a:t>
            </a:r>
          </a:p>
          <a:p>
            <a:pPr marL="483306" indent="-483306">
              <a:buClr>
                <a:srgbClr val="DE7C00"/>
              </a:buClr>
              <a:buFont typeface="Arial" panose="020B0604020202020204" pitchFamily="34" charset="0"/>
              <a:buChar char="•"/>
            </a:pPr>
            <a:endParaRPr lang="en-US" sz="1050" dirty="0">
              <a:latin typeface="+mn-lt"/>
            </a:endParaRPr>
          </a:p>
          <a:p>
            <a:pPr>
              <a:buClr>
                <a:srgbClr val="DE7C00"/>
              </a:buClr>
            </a:pPr>
            <a:r>
              <a:rPr lang="en-US" sz="1050" dirty="0">
                <a:latin typeface="+mn-lt"/>
              </a:rPr>
              <a:t>Remember, the choices you make in retirement can play a significant role in how you spend your retirement years.</a:t>
            </a:r>
          </a:p>
        </p:txBody>
      </p:sp>
      <p:sp>
        <p:nvSpPr>
          <p:cNvPr id="4" name="Slide Number Placeholder 3"/>
          <p:cNvSpPr>
            <a:spLocks noGrp="1"/>
          </p:cNvSpPr>
          <p:nvPr>
            <p:ph type="sldNum" sz="quarter" idx="5"/>
          </p:nvPr>
        </p:nvSpPr>
        <p:spPr/>
        <p:txBody>
          <a:bodyPr/>
          <a:lstStyle/>
          <a:p>
            <a:fld id="{0E9757D9-CDF7-7744-ACFC-C9315F28A7A7}" type="slidenum">
              <a:rPr lang="en-US" smtClean="0"/>
              <a:t>35</a:t>
            </a:fld>
            <a:endParaRPr lang="en-US"/>
          </a:p>
        </p:txBody>
      </p:sp>
    </p:spTree>
    <p:extLst>
      <p:ext uri="{BB962C8B-B14F-4D97-AF65-F5344CB8AC3E}">
        <p14:creationId xmlns:p14="http://schemas.microsoft.com/office/powerpoint/2010/main" val="2819742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050" dirty="0">
                <a:latin typeface="+mn-lt"/>
              </a:rPr>
              <a:t>We’ve considered a few factors that can affect your retirement </a:t>
            </a:r>
            <a:r>
              <a:rPr lang="en-US" sz="1050" dirty="0">
                <a:solidFill>
                  <a:schemeClr val="tx1"/>
                </a:solidFill>
                <a:effectLst/>
                <a:latin typeface="+mn-lt"/>
              </a:rPr>
              <a:t>such as when you will claim your Social Security benefits, whether you continue to work while doing so, and the potential impact of taxes on those benefits.</a:t>
            </a:r>
            <a:r>
              <a:rPr lang="en-US" sz="1050" dirty="0">
                <a:latin typeface="+mn-lt"/>
              </a:rPr>
              <a:t> Another major factor will be the income sources you will have</a:t>
            </a:r>
            <a:r>
              <a:rPr lang="en-US" sz="1050" dirty="0">
                <a:solidFill>
                  <a:schemeClr val="tx1"/>
                </a:solidFill>
                <a:effectLst/>
                <a:latin typeface="+mn-lt"/>
              </a:rPr>
              <a:t> to supplement your Social Security income</a:t>
            </a:r>
            <a:r>
              <a:rPr lang="en-US" sz="1050" dirty="0">
                <a:latin typeface="+mn-lt"/>
              </a:rPr>
              <a:t>. </a:t>
            </a:r>
            <a:r>
              <a:rPr lang="en-US" sz="1050" dirty="0">
                <a:solidFill>
                  <a:srgbClr val="000000"/>
                </a:solidFill>
                <a:effectLst/>
                <a:latin typeface="+mn-lt"/>
              </a:rPr>
              <a:t>We have already discussed that a bit when we talked about the differences between traditional and Roth IRAs. Like anything else, your retirement income strategy should take into consideration your retirement needs, goals, sources of income, taxes, your heath and the health of your spouse, even your legacy planning goals should be considered. Pulling all of those considerations together, to build upon and enhance your Social Security income is what you should aim for.</a:t>
            </a:r>
            <a:endParaRPr lang="en-US" sz="1050" dirty="0">
              <a:latin typeface="+mn-lt"/>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36</a:t>
            </a:fld>
            <a:endParaRPr lang="en-US"/>
          </a:p>
        </p:txBody>
      </p:sp>
    </p:spTree>
    <p:extLst>
      <p:ext uri="{BB962C8B-B14F-4D97-AF65-F5344CB8AC3E}">
        <p14:creationId xmlns:p14="http://schemas.microsoft.com/office/powerpoint/2010/main" val="2307549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solidFill>
                  <a:schemeClr val="tx1"/>
                </a:solidFill>
                <a:effectLst/>
                <a:latin typeface="+mn-lt"/>
              </a:rPr>
              <a:t>Another question to consider is what influences your retirement drawdown strategy? Is it your age, your need for liquidity for unanticipated expenses, or are you more focused on market </a:t>
            </a:r>
            <a:r>
              <a:rPr lang="en-US" sz="1050" dirty="0" err="1">
                <a:solidFill>
                  <a:schemeClr val="tx1"/>
                </a:solidFill>
                <a:effectLst/>
                <a:latin typeface="+mn-lt"/>
              </a:rPr>
              <a:t>volatlity</a:t>
            </a:r>
            <a:r>
              <a:rPr lang="en-US" sz="1050" dirty="0">
                <a:solidFill>
                  <a:schemeClr val="tx1"/>
                </a:solidFill>
                <a:effectLst/>
                <a:latin typeface="+mn-lt"/>
              </a:rPr>
              <a:t> or preservation of your savings? Your decisions could be based upon your overall income need or tax situation.  The point is that no two people in this room have the same needs and importance of factors and that will play into your retirement income strategy as well. </a:t>
            </a:r>
            <a:r>
              <a:rPr lang="en-US" sz="1050" dirty="0">
                <a:latin typeface="+mn-lt"/>
              </a:rPr>
              <a:t>Because everyone’s situation is unique, what drives you to determine how to draw down your retirement savings may be different for someone exactly your age.</a:t>
            </a:r>
          </a:p>
          <a:p>
            <a:endParaRPr lang="en-US" sz="1050" dirty="0">
              <a:latin typeface="+mn-lt"/>
            </a:endParaRPr>
          </a:p>
          <a:p>
            <a:r>
              <a:rPr lang="en-US" sz="1050" dirty="0">
                <a:latin typeface="+mn-lt"/>
              </a:rPr>
              <a:t>(Read slide.)</a:t>
            </a:r>
          </a:p>
        </p:txBody>
      </p:sp>
      <p:sp>
        <p:nvSpPr>
          <p:cNvPr id="4" name="Slide Number Placeholder 3"/>
          <p:cNvSpPr>
            <a:spLocks noGrp="1"/>
          </p:cNvSpPr>
          <p:nvPr>
            <p:ph type="sldNum" sz="quarter" idx="5"/>
          </p:nvPr>
        </p:nvSpPr>
        <p:spPr/>
        <p:txBody>
          <a:bodyPr/>
          <a:lstStyle/>
          <a:p>
            <a:fld id="{0E9757D9-CDF7-7744-ACFC-C9315F28A7A7}" type="slidenum">
              <a:rPr lang="en-US" smtClean="0"/>
              <a:t>37</a:t>
            </a:fld>
            <a:endParaRPr lang="en-US"/>
          </a:p>
        </p:txBody>
      </p:sp>
    </p:spTree>
    <p:extLst>
      <p:ext uri="{BB962C8B-B14F-4D97-AF65-F5344CB8AC3E}">
        <p14:creationId xmlns:p14="http://schemas.microsoft.com/office/powerpoint/2010/main" val="563939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You probably understand the concept of asset allocation, a systematic approach to diversification that determines an efficient mix of assets for a retiree based on his or her individual needs.</a:t>
            </a:r>
          </a:p>
          <a:p>
            <a:endParaRPr lang="en-US" sz="1050" dirty="0">
              <a:latin typeface="+mn-lt"/>
            </a:endParaRPr>
          </a:p>
          <a:p>
            <a:r>
              <a:rPr lang="en-US" sz="1050" dirty="0">
                <a:latin typeface="+mn-lt"/>
              </a:rPr>
              <a:t>Asset allocation involves strategically dividing a portfolio into different asset classes — typically, stocks, bonds, and cash alternatives — to seek the highest potential return for your risk profile. It utilizes sophisticated statistical analysis to determine how different asset classes perform in relation to one another, and its goal is to achieve an appropriate balance of growth potential.</a:t>
            </a:r>
          </a:p>
          <a:p>
            <a:endParaRPr lang="en-US" sz="1050" dirty="0">
              <a:latin typeface="+mn-lt"/>
            </a:endParaRPr>
          </a:p>
          <a:p>
            <a:r>
              <a:rPr lang="en-US" sz="1050" dirty="0">
                <a:latin typeface="+mn-lt"/>
              </a:rPr>
              <a:t>What you need to remember is that when you retire (and even as you are approaching retirement), customizing an appropriate asset allocation for your portfolio to provide income in retirement (or to protect against major losses) may be very different than it was when you were working and accumulating assets. Of course, it will take into account a number of factors, including: your investment objectives, your time frame and your risk tolerance. </a:t>
            </a:r>
          </a:p>
          <a:p>
            <a:endParaRPr lang="en-US" sz="1050" dirty="0">
              <a:latin typeface="+mn-lt"/>
            </a:endParaRPr>
          </a:p>
          <a:p>
            <a:r>
              <a:rPr lang="en-US" sz="1050" dirty="0">
                <a:latin typeface="+mn-lt"/>
              </a:rPr>
              <a:t>Asset allocation and diversification do not guarantee a profit or protect against investment loss. They are methods used to help manage investment risk.</a:t>
            </a:r>
          </a:p>
        </p:txBody>
      </p:sp>
      <p:sp>
        <p:nvSpPr>
          <p:cNvPr id="4" name="Slide Number Placeholder 3"/>
          <p:cNvSpPr>
            <a:spLocks noGrp="1"/>
          </p:cNvSpPr>
          <p:nvPr>
            <p:ph type="sldNum" sz="quarter" idx="5"/>
          </p:nvPr>
        </p:nvSpPr>
        <p:spPr/>
        <p:txBody>
          <a:bodyPr/>
          <a:lstStyle/>
          <a:p>
            <a:fld id="{0E9757D9-CDF7-7744-ACFC-C9315F28A7A7}" type="slidenum">
              <a:rPr lang="en-US" smtClean="0"/>
              <a:t>38</a:t>
            </a:fld>
            <a:endParaRPr lang="en-US"/>
          </a:p>
        </p:txBody>
      </p:sp>
    </p:spTree>
    <p:extLst>
      <p:ext uri="{BB962C8B-B14F-4D97-AF65-F5344CB8AC3E}">
        <p14:creationId xmlns:p14="http://schemas.microsoft.com/office/powerpoint/2010/main" val="764333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solidFill>
                  <a:schemeClr val="tx1"/>
                </a:solidFill>
              </a:rPr>
              <a:t>Let’s take a look at the Sequence of Returns.</a:t>
            </a:r>
          </a:p>
        </p:txBody>
      </p:sp>
      <p:sp>
        <p:nvSpPr>
          <p:cNvPr id="4" name="Slide Number Placeholder 3"/>
          <p:cNvSpPr>
            <a:spLocks noGrp="1"/>
          </p:cNvSpPr>
          <p:nvPr>
            <p:ph type="sldNum" sz="quarter" idx="5"/>
          </p:nvPr>
        </p:nvSpPr>
        <p:spPr/>
        <p:txBody>
          <a:bodyPr/>
          <a:lstStyle/>
          <a:p>
            <a:fld id="{0E9757D9-CDF7-7744-ACFC-C9315F28A7A7}" type="slidenum">
              <a:rPr lang="en-US" smtClean="0"/>
              <a:t>39</a:t>
            </a:fld>
            <a:endParaRPr lang="en-US"/>
          </a:p>
        </p:txBody>
      </p:sp>
    </p:spTree>
    <p:extLst>
      <p:ext uri="{BB962C8B-B14F-4D97-AF65-F5344CB8AC3E}">
        <p14:creationId xmlns:p14="http://schemas.microsoft.com/office/powerpoint/2010/main" val="2333844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latin typeface="+mn-lt"/>
                <a:cs typeface="Arial" panose="020B0604020202020204" pitchFamily="34" charset="0"/>
              </a:rPr>
              <a:t>(</a:t>
            </a:r>
            <a:r>
              <a:rPr lang="en-US" sz="1050" b="0" i="0" dirty="0">
                <a:solidFill>
                  <a:srgbClr val="222F3E"/>
                </a:solidFill>
                <a:effectLst/>
                <a:latin typeface="+mn-lt"/>
                <a:cs typeface="Arial" panose="020B0604020202020204" pitchFamily="34" charset="0"/>
              </a:rPr>
              <a:t>Add a picture of yourself in your office and a family photo. Give a brief bio </a:t>
            </a:r>
            <a:r>
              <a:rPr lang="en-US" sz="1050" dirty="0">
                <a:latin typeface="+mn-lt"/>
                <a:cs typeface="Arial" panose="020B0604020202020204" pitchFamily="34" charset="0"/>
              </a:rPr>
              <a:t>of yourself and ‘WHY’ you do what you do. Include insurance license number on slide if in AR TX CA.)</a:t>
            </a:r>
          </a:p>
          <a:p>
            <a:pPr defTabSz="966612">
              <a:defRPr/>
            </a:pPr>
            <a:endParaRPr lang="en-US" sz="1050" dirty="0">
              <a:latin typeface="+mn-lt"/>
              <a:cs typeface="Arial" panose="020B0604020202020204" pitchFamily="34" charset="0"/>
            </a:endParaRPr>
          </a:p>
          <a:p>
            <a:r>
              <a:rPr lang="en-US" sz="1050" dirty="0">
                <a:latin typeface="+mn-lt"/>
                <a:cs typeface="Arial" panose="020B0604020202020204" pitchFamily="34" charset="0"/>
              </a:rPr>
              <a:t>Let me begin by saying that I am an experienced licensed financial professional with a focus on pre-retirement and retirement income preparation by coordinating Social Security and retirement benefits.</a:t>
            </a:r>
          </a:p>
          <a:p>
            <a:endParaRPr lang="en-US" sz="1050" dirty="0">
              <a:latin typeface="+mn-lt"/>
              <a:cs typeface="Arial" panose="020B0604020202020204" pitchFamily="34" charset="0"/>
            </a:endParaRPr>
          </a:p>
          <a:p>
            <a:r>
              <a:rPr lang="en-US" sz="1050" dirty="0">
                <a:latin typeface="+mn-lt"/>
                <a:cs typeface="Arial" panose="020B0604020202020204" pitchFamily="34" charset="0"/>
              </a:rPr>
              <a:t>(If you hold the NSSA or other designations, discuss them here)</a:t>
            </a:r>
          </a:p>
          <a:p>
            <a:pPr defTabSz="966612">
              <a:defRPr/>
            </a:pPr>
            <a:endParaRPr lang="en-US" sz="105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4</a:t>
            </a:fld>
            <a:endParaRPr lang="en-US"/>
          </a:p>
        </p:txBody>
      </p:sp>
    </p:spTree>
    <p:extLst>
      <p:ext uri="{BB962C8B-B14F-4D97-AF65-F5344CB8AC3E}">
        <p14:creationId xmlns:p14="http://schemas.microsoft.com/office/powerpoint/2010/main" val="1127337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chemeClr val="tx1"/>
                </a:solidFill>
              </a:rPr>
              <a:t>Let's discuss a serious risk to any retirement income strategy. I'm sure it would surprise most people in this room that if two people retired at the same age, with the same amount of money, averaged the same 8 percent rate of return on that money, and withdrew the same exact amount per year, that one could reach his 90s with more than he started, while the other retiree could deplete his entire portfolio in his mid 80s.</a:t>
            </a:r>
          </a:p>
        </p:txBody>
      </p:sp>
      <p:sp>
        <p:nvSpPr>
          <p:cNvPr id="4" name="Slide Number Placeholder 3"/>
          <p:cNvSpPr>
            <a:spLocks noGrp="1"/>
          </p:cNvSpPr>
          <p:nvPr>
            <p:ph type="sldNum" sz="quarter" idx="5"/>
          </p:nvPr>
        </p:nvSpPr>
        <p:spPr/>
        <p:txBody>
          <a:bodyPr/>
          <a:lstStyle/>
          <a:p>
            <a:fld id="{0E9757D9-CDF7-7744-ACFC-C9315F28A7A7}" type="slidenum">
              <a:rPr lang="en-US" smtClean="0"/>
              <a:t>40</a:t>
            </a:fld>
            <a:endParaRPr lang="en-US"/>
          </a:p>
        </p:txBody>
      </p:sp>
    </p:spTree>
    <p:extLst>
      <p:ext uri="{BB962C8B-B14F-4D97-AF65-F5344CB8AC3E}">
        <p14:creationId xmlns:p14="http://schemas.microsoft.com/office/powerpoint/2010/main" val="4146886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solidFill>
                  <a:schemeClr val="tx1"/>
                </a:solidFill>
                <a:latin typeface="+mn-lt"/>
              </a:rPr>
              <a:t>On this graph, the ONLY difference is the Sequence of the annual returns in their portfolio.  Both Portfolios have starting values of $100,000 (one-time lump sum), </a:t>
            </a:r>
            <a:r>
              <a:rPr lang="en-US" sz="1050" dirty="0">
                <a:solidFill>
                  <a:srgbClr val="000000"/>
                </a:solidFill>
                <a:effectLst/>
                <a:latin typeface="+mn-lt"/>
              </a:rPr>
              <a:t>with no withdrawals over the 20-year period. The only difference is that the sequence of returns is reversed.</a:t>
            </a:r>
            <a:endParaRPr lang="en-US" sz="1050" dirty="0">
              <a:solidFill>
                <a:schemeClr val="tx1"/>
              </a:solidFill>
              <a:latin typeface="+mn-lt"/>
            </a:endParaRPr>
          </a:p>
          <a:p>
            <a:endParaRPr lang="en-US" sz="1050" dirty="0">
              <a:solidFill>
                <a:schemeClr val="tx1"/>
              </a:solidFill>
              <a:latin typeface="+mn-lt"/>
            </a:endParaRPr>
          </a:p>
          <a:p>
            <a:pPr defTabSz="966612">
              <a:defRPr/>
            </a:pPr>
            <a:r>
              <a:rPr lang="en-US" sz="1050" dirty="0">
                <a:solidFill>
                  <a:schemeClr val="tx1"/>
                </a:solidFill>
                <a:latin typeface="+mn-lt"/>
              </a:rPr>
              <a:t>The result is an identical total of </a:t>
            </a:r>
            <a:r>
              <a:rPr lang="en-US" sz="1050" dirty="0">
                <a:solidFill>
                  <a:srgbClr val="000000"/>
                </a:solidFill>
                <a:effectLst/>
                <a:latin typeface="+mn-lt"/>
              </a:rPr>
              <a:t>$415,071 after 20 years </a:t>
            </a:r>
            <a:r>
              <a:rPr lang="en-US" sz="1050" dirty="0">
                <a:solidFill>
                  <a:schemeClr val="tx1"/>
                </a:solidFill>
                <a:latin typeface="+mn-lt"/>
              </a:rPr>
              <a:t>(even though the annual returns were inverted)</a:t>
            </a:r>
          </a:p>
          <a:p>
            <a:pPr defTabSz="966612">
              <a:defRPr/>
            </a:pPr>
            <a:endParaRPr lang="en-US" sz="1050" dirty="0">
              <a:solidFill>
                <a:schemeClr val="tx1"/>
              </a:solidFill>
              <a:latin typeface="+mn-lt"/>
            </a:endParaRPr>
          </a:p>
          <a:p>
            <a:pPr defTabSz="966612">
              <a:defRPr/>
            </a:pPr>
            <a:r>
              <a:rPr lang="en-US" sz="1050" dirty="0">
                <a:solidFill>
                  <a:srgbClr val="000000"/>
                </a:solidFill>
                <a:effectLst/>
                <a:latin typeface="+mn-lt"/>
              </a:rPr>
              <a:t>AE Piece number</a:t>
            </a:r>
            <a:r>
              <a:rPr lang="en-US" sz="1800" dirty="0">
                <a:effectLst/>
                <a:latin typeface="Calibri-Light"/>
                <a:ea typeface="Calibri" panose="020F0502020204030204" pitchFamily="34" charset="0"/>
                <a:cs typeface="Calibri" panose="020F0502020204030204" pitchFamily="34" charset="0"/>
              </a:rPr>
              <a:t>24-04-0037</a:t>
            </a:r>
            <a:endParaRPr lang="en-US" sz="1050"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41</a:t>
            </a:fld>
            <a:endParaRPr lang="en-US"/>
          </a:p>
        </p:txBody>
      </p:sp>
    </p:spTree>
    <p:extLst>
      <p:ext uri="{BB962C8B-B14F-4D97-AF65-F5344CB8AC3E}">
        <p14:creationId xmlns:p14="http://schemas.microsoft.com/office/powerpoint/2010/main" val="23157614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rgbClr val="000000"/>
                </a:solidFill>
                <a:effectLst/>
                <a:latin typeface="+mn-lt"/>
              </a:rPr>
              <a:t>Now let's look at the retirement income phase. Using the same 20-year period with the sequence of returns being the same but inverted, let's look at what happens. In this example, we start with a $100,000 investment and take $5,000 in year 1, adjusted 3% annually for on-going annual withdrawals. In the top scenario, the returns are positive at the beginning of the returns sequence when withdrawals begin. After 20 years, that portfolio ends with $224,366. But what happens if the negative returns occur early when withdrawals begin? A very different scenario emerges. At the end of the 20th year, only $29,029 remains.</a:t>
            </a:r>
          </a:p>
          <a:p>
            <a:endParaRPr lang="en-US" sz="1050" dirty="0">
              <a:solidFill>
                <a:schemeClr val="tx1"/>
              </a:solidFill>
              <a:latin typeface="+mn-lt"/>
            </a:endParaRPr>
          </a:p>
          <a:p>
            <a:r>
              <a:rPr lang="en-US" sz="1050" dirty="0">
                <a:solidFill>
                  <a:schemeClr val="tx1"/>
                </a:solidFill>
                <a:latin typeface="+mn-lt"/>
              </a:rPr>
              <a:t>Again, the ONLY difference is the Sequence of the annual returns in their portfolio. Again, the annual returns are exactly the same for the two retirees, the sequence is just inverted. One had the bad years in the beginning, while the other had the bad years at the end of retirement.</a:t>
            </a:r>
          </a:p>
          <a:p>
            <a:endParaRPr lang="en-US" sz="1050" dirty="0">
              <a:solidFill>
                <a:schemeClr val="tx1"/>
              </a:solidFill>
              <a:latin typeface="+mn-lt"/>
            </a:endParaRPr>
          </a:p>
          <a:p>
            <a:r>
              <a:rPr lang="en-US" sz="1050" dirty="0">
                <a:solidFill>
                  <a:schemeClr val="tx1"/>
                </a:solidFill>
                <a:latin typeface="+mn-lt"/>
              </a:rPr>
              <a:t>Since nobody can accurately and consistently predict when their stock market investments will have good years or bad years, steady and predictable income from Social Security, or Pensions or similar income sources are what may separate the successful retiree vs the one who runs out of money too early.</a:t>
            </a:r>
          </a:p>
          <a:p>
            <a:endParaRPr lang="en-US" sz="1050" dirty="0">
              <a:solidFill>
                <a:schemeClr val="tx1"/>
              </a:solidFill>
              <a:latin typeface="+mn-lt"/>
            </a:endParaRPr>
          </a:p>
          <a:p>
            <a:r>
              <a:rPr lang="en-US" sz="1050" dirty="0">
                <a:solidFill>
                  <a:srgbClr val="000000"/>
                </a:solidFill>
                <a:effectLst/>
                <a:latin typeface="+mn-lt"/>
              </a:rPr>
              <a:t>AE Piece number </a:t>
            </a:r>
            <a:r>
              <a:rPr lang="en-US" sz="1800" dirty="0">
                <a:effectLst/>
                <a:latin typeface="Calibri-Light"/>
                <a:ea typeface="Calibri" panose="020F0502020204030204" pitchFamily="34" charset="0"/>
                <a:cs typeface="Calibri" panose="020F0502020204030204" pitchFamily="34" charset="0"/>
              </a:rPr>
              <a:t>24-04-0037</a:t>
            </a:r>
            <a:endParaRPr lang="en-US" sz="1050"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42</a:t>
            </a:fld>
            <a:endParaRPr lang="en-US"/>
          </a:p>
        </p:txBody>
      </p:sp>
    </p:spTree>
    <p:extLst>
      <p:ext uri="{BB962C8B-B14F-4D97-AF65-F5344CB8AC3E}">
        <p14:creationId xmlns:p14="http://schemas.microsoft.com/office/powerpoint/2010/main" val="2434689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rPr>
              <a:t>Yet another expense in retirement that must be accounted for is long term care expenses. If you or your spouse needed to pay for long-term care expenses tomorrow, which of your assets would you liquidate first to help pay for that care? </a:t>
            </a:r>
            <a:r>
              <a:rPr lang="en-US" sz="1050" dirty="0">
                <a:solidFill>
                  <a:srgbClr val="000000"/>
                </a:solidFill>
                <a:effectLst/>
                <a:latin typeface="+mn-lt"/>
              </a:rPr>
              <a:t>Some people are surprised to learn that Medicare does not cover long term custodial care so it is important to factor the possibility of you or your spouse needing some level of long term care into your retirement income strategy</a:t>
            </a:r>
            <a:r>
              <a:rPr lang="en-US" sz="1050" baseline="30000" dirty="0">
                <a:solidFill>
                  <a:srgbClr val="000000"/>
                </a:solidFill>
                <a:effectLst/>
                <a:latin typeface="+mn-lt"/>
              </a:rPr>
              <a:t>1</a:t>
            </a:r>
            <a:r>
              <a:rPr lang="en-US" sz="1050" dirty="0">
                <a:solidFill>
                  <a:srgbClr val="000000"/>
                </a:solidFill>
                <a:effectLst/>
                <a:latin typeface="+mn-lt"/>
              </a:rPr>
              <a:t>. In fact, recent reports indicate that 70% of adults aged 65 years and older will require long term care at some point. This is something we can help you with as well</a:t>
            </a:r>
            <a:r>
              <a:rPr lang="en-US" sz="1050" baseline="30000" dirty="0">
                <a:solidFill>
                  <a:srgbClr val="000000"/>
                </a:solidFill>
                <a:effectLst/>
                <a:latin typeface="+mn-lt"/>
              </a:rPr>
              <a:t>2</a:t>
            </a:r>
            <a:r>
              <a:rPr lang="en-US" sz="1050" dirty="0">
                <a:solidFill>
                  <a:srgbClr val="000000"/>
                </a:solidFill>
                <a:effectLst/>
                <a:latin typeface="+mn-lt"/>
              </a:rPr>
              <a:t>.</a:t>
            </a:r>
          </a:p>
          <a:p>
            <a:endParaRPr lang="en-US" sz="1050" dirty="0">
              <a:solidFill>
                <a:srgbClr val="000000"/>
              </a:solidFill>
              <a:effectLst/>
              <a:latin typeface="+mn-lt"/>
            </a:endParaRPr>
          </a:p>
          <a:p>
            <a:r>
              <a:rPr lang="en-US" sz="1050" dirty="0">
                <a:solidFill>
                  <a:srgbClr val="000000"/>
                </a:solidFill>
                <a:effectLst/>
                <a:latin typeface="+mn-lt"/>
              </a:rPr>
              <a:t>Sources:</a:t>
            </a:r>
          </a:p>
          <a:p>
            <a:r>
              <a:rPr lang="en-US" sz="1050" baseline="30000" dirty="0">
                <a:solidFill>
                  <a:srgbClr val="000000"/>
                </a:solidFill>
                <a:effectLst/>
                <a:latin typeface="+mn-lt"/>
              </a:rPr>
              <a:t>1</a:t>
            </a:r>
            <a:r>
              <a:rPr lang="en-US" sz="1050" dirty="0">
                <a:solidFill>
                  <a:srgbClr val="000000"/>
                </a:solidFill>
                <a:effectLst/>
                <a:latin typeface="+mn-lt"/>
              </a:rPr>
              <a:t> https://</a:t>
            </a:r>
            <a:r>
              <a:rPr lang="en-US" sz="1050" dirty="0" err="1">
                <a:solidFill>
                  <a:srgbClr val="000000"/>
                </a:solidFill>
                <a:effectLst/>
                <a:latin typeface="+mn-lt"/>
              </a:rPr>
              <a:t>www.medicare.gov</a:t>
            </a:r>
            <a:r>
              <a:rPr lang="en-US" sz="1050" dirty="0">
                <a:solidFill>
                  <a:srgbClr val="000000"/>
                </a:solidFill>
                <a:effectLst/>
                <a:latin typeface="+mn-lt"/>
              </a:rPr>
              <a:t>/coverage/long-term-care</a:t>
            </a:r>
          </a:p>
          <a:p>
            <a:r>
              <a:rPr lang="en-US" sz="1050" baseline="30000" dirty="0">
                <a:solidFill>
                  <a:srgbClr val="000000"/>
                </a:solidFill>
                <a:effectLst/>
                <a:latin typeface="+mn-lt"/>
              </a:rPr>
              <a:t>2</a:t>
            </a:r>
            <a:r>
              <a:rPr lang="en-US" sz="1050" dirty="0">
                <a:solidFill>
                  <a:srgbClr val="000000"/>
                </a:solidFill>
                <a:effectLst/>
                <a:latin typeface="+mn-lt"/>
              </a:rPr>
              <a:t> https://</a:t>
            </a:r>
            <a:r>
              <a:rPr lang="en-US" sz="1050" dirty="0" err="1">
                <a:solidFill>
                  <a:srgbClr val="000000"/>
                </a:solidFill>
                <a:effectLst/>
                <a:latin typeface="+mn-lt"/>
              </a:rPr>
              <a:t>www.aplaceformom.com</a:t>
            </a:r>
            <a:r>
              <a:rPr lang="en-US" sz="1050" dirty="0">
                <a:solidFill>
                  <a:srgbClr val="000000"/>
                </a:solidFill>
                <a:effectLst/>
                <a:latin typeface="+mn-lt"/>
              </a:rPr>
              <a:t>/senior-living-data/articles/long-term-care-statistics</a:t>
            </a:r>
          </a:p>
          <a:p>
            <a:pPr defTabSz="966612">
              <a:defRPr/>
            </a:pPr>
            <a:endParaRPr lang="en-US" sz="1050" dirty="0">
              <a:latin typeface="+mn-lt"/>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43</a:t>
            </a:fld>
            <a:endParaRPr lang="en-US"/>
          </a:p>
        </p:txBody>
      </p:sp>
    </p:spTree>
    <p:extLst>
      <p:ext uri="{BB962C8B-B14F-4D97-AF65-F5344CB8AC3E}">
        <p14:creationId xmlns:p14="http://schemas.microsoft.com/office/powerpoint/2010/main" val="1885445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50" dirty="0">
                <a:solidFill>
                  <a:schemeClr val="tx1"/>
                </a:solidFill>
                <a:latin typeface="+mn-lt"/>
              </a:rPr>
              <a:t>We’ve covered a lot of information. We’re confident that we have given you some important strategies that will help you make informed decisions about how to develop an income stream from </a:t>
            </a:r>
            <a:r>
              <a:rPr lang="en-US" sz="1050" dirty="0">
                <a:solidFill>
                  <a:schemeClr val="tx1"/>
                </a:solidFill>
                <a:effectLst/>
                <a:latin typeface="+mn-lt"/>
              </a:rPr>
              <a:t>a combination of your Social Security benefits and your other sources of retirement savings </a:t>
            </a:r>
            <a:r>
              <a:rPr lang="en-US" sz="1050" dirty="0">
                <a:solidFill>
                  <a:schemeClr val="tx1"/>
                </a:solidFill>
                <a:latin typeface="+mn-lt"/>
              </a:rPr>
              <a:t>to fund the retirement lifestyle you envision.</a:t>
            </a:r>
          </a:p>
          <a:p>
            <a:endParaRPr lang="en-US" sz="1050" dirty="0">
              <a:solidFill>
                <a:schemeClr val="tx1"/>
              </a:solidFill>
              <a:latin typeface="+mn-lt"/>
            </a:endParaRPr>
          </a:p>
          <a:p>
            <a:r>
              <a:rPr lang="en-US" sz="1050" dirty="0">
                <a:solidFill>
                  <a:schemeClr val="tx1"/>
                </a:solidFill>
                <a:latin typeface="+mn-lt"/>
              </a:rPr>
              <a:t>So, where do you go from here?</a:t>
            </a:r>
          </a:p>
        </p:txBody>
      </p:sp>
      <p:sp>
        <p:nvSpPr>
          <p:cNvPr id="4" name="Slide Number Placeholder 3"/>
          <p:cNvSpPr>
            <a:spLocks noGrp="1"/>
          </p:cNvSpPr>
          <p:nvPr>
            <p:ph type="sldNum" sz="quarter" idx="5"/>
          </p:nvPr>
        </p:nvSpPr>
        <p:spPr/>
        <p:txBody>
          <a:bodyPr/>
          <a:lstStyle/>
          <a:p>
            <a:fld id="{0E9757D9-CDF7-7744-ACFC-C9315F28A7A7}" type="slidenum">
              <a:rPr lang="en-US" smtClean="0"/>
              <a:t>44</a:t>
            </a:fld>
            <a:endParaRPr lang="en-US"/>
          </a:p>
        </p:txBody>
      </p:sp>
    </p:spTree>
    <p:extLst>
      <p:ext uri="{BB962C8B-B14F-4D97-AF65-F5344CB8AC3E}">
        <p14:creationId xmlns:p14="http://schemas.microsoft.com/office/powerpoint/2010/main" val="2742745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chemeClr val="tx1"/>
                </a:solidFill>
                <a:latin typeface="+mn-lt"/>
              </a:rPr>
              <a:t>There are several important items you should bring to the complimentary meeting. Please write these down.</a:t>
            </a:r>
          </a:p>
          <a:p>
            <a:r>
              <a:rPr lang="en-US" sz="1050" i="1" dirty="0">
                <a:solidFill>
                  <a:schemeClr val="tx1"/>
                </a:solidFill>
                <a:latin typeface="+mn-lt"/>
              </a:rPr>
              <a:t>(Note: Mention the important financial forms and documents that you would like participants to bring to the meeting. Among others, you may want to include:</a:t>
            </a:r>
          </a:p>
          <a:p>
            <a:pPr>
              <a:lnSpc>
                <a:spcPct val="90000"/>
              </a:lnSpc>
            </a:pPr>
            <a:r>
              <a:rPr lang="en-US" sz="1050" i="1" dirty="0">
                <a:solidFill>
                  <a:schemeClr val="tx1"/>
                </a:solidFill>
                <a:latin typeface="+mn-lt"/>
              </a:rPr>
              <a:t>• Personal balance sheet</a:t>
            </a:r>
          </a:p>
          <a:p>
            <a:pPr>
              <a:lnSpc>
                <a:spcPct val="90000"/>
              </a:lnSpc>
            </a:pPr>
            <a:r>
              <a:rPr lang="en-US" sz="1050" i="1" dirty="0">
                <a:solidFill>
                  <a:schemeClr val="tx1"/>
                </a:solidFill>
                <a:latin typeface="+mn-lt"/>
              </a:rPr>
              <a:t>• Personal income statement</a:t>
            </a:r>
          </a:p>
          <a:p>
            <a:pPr>
              <a:lnSpc>
                <a:spcPct val="90000"/>
              </a:lnSpc>
            </a:pPr>
            <a:r>
              <a:rPr lang="en-US" sz="1050" i="1" dirty="0">
                <a:solidFill>
                  <a:schemeClr val="tx1"/>
                </a:solidFill>
                <a:latin typeface="+mn-lt"/>
              </a:rPr>
              <a:t>• Recent bank/brokerage statements</a:t>
            </a:r>
          </a:p>
          <a:p>
            <a:pPr>
              <a:lnSpc>
                <a:spcPct val="90000"/>
              </a:lnSpc>
            </a:pPr>
            <a:r>
              <a:rPr lang="en-US" sz="1050" i="1" dirty="0">
                <a:solidFill>
                  <a:schemeClr val="tx1"/>
                </a:solidFill>
                <a:latin typeface="+mn-lt"/>
              </a:rPr>
              <a:t>• Income tax returns </a:t>
            </a:r>
            <a:r>
              <a:rPr lang="en-US" sz="1050" dirty="0">
                <a:solidFill>
                  <a:schemeClr val="tx1"/>
                </a:solidFill>
                <a:latin typeface="+mn-lt"/>
              </a:rPr>
              <a:t>— </a:t>
            </a:r>
            <a:r>
              <a:rPr lang="en-US" sz="1050" i="1" dirty="0">
                <a:solidFill>
                  <a:schemeClr val="tx1"/>
                </a:solidFill>
                <a:latin typeface="+mn-lt"/>
              </a:rPr>
              <a:t>past three years</a:t>
            </a:r>
          </a:p>
          <a:p>
            <a:pPr>
              <a:lnSpc>
                <a:spcPct val="90000"/>
              </a:lnSpc>
            </a:pPr>
            <a:r>
              <a:rPr lang="en-US" sz="1050" i="1" dirty="0">
                <a:solidFill>
                  <a:schemeClr val="tx1"/>
                </a:solidFill>
                <a:latin typeface="+mn-lt"/>
              </a:rPr>
              <a:t>• Life insurance policies</a:t>
            </a:r>
          </a:p>
          <a:p>
            <a:pPr>
              <a:lnSpc>
                <a:spcPct val="90000"/>
              </a:lnSpc>
            </a:pPr>
            <a:r>
              <a:rPr lang="en-US" sz="1050" i="1" dirty="0">
                <a:solidFill>
                  <a:schemeClr val="tx1"/>
                </a:solidFill>
                <a:latin typeface="+mn-lt"/>
              </a:rPr>
              <a:t>• Annuity contracts</a:t>
            </a:r>
          </a:p>
          <a:p>
            <a:pPr>
              <a:lnSpc>
                <a:spcPct val="90000"/>
              </a:lnSpc>
            </a:pPr>
            <a:r>
              <a:rPr lang="en-US" sz="1050" i="1" dirty="0">
                <a:solidFill>
                  <a:schemeClr val="tx1"/>
                </a:solidFill>
                <a:latin typeface="+mn-lt"/>
              </a:rPr>
              <a:t>• Retirement plan account statements.)</a:t>
            </a:r>
          </a:p>
          <a:p>
            <a:pPr>
              <a:lnSpc>
                <a:spcPct val="40000"/>
              </a:lnSpc>
            </a:pPr>
            <a:endParaRPr lang="en-US" sz="1050" i="1" dirty="0">
              <a:solidFill>
                <a:schemeClr val="tx1"/>
              </a:solidFill>
              <a:latin typeface="+mn-lt"/>
            </a:endParaRPr>
          </a:p>
          <a:p>
            <a:r>
              <a:rPr lang="en-US" sz="1050" dirty="0">
                <a:solidFill>
                  <a:schemeClr val="tx1"/>
                </a:solidFill>
                <a:latin typeface="+mn-lt"/>
              </a:rPr>
              <a:t>During our meeting, we’ll review this data accordingly.</a:t>
            </a:r>
          </a:p>
          <a:p>
            <a:endParaRPr lang="en-US" sz="1050" dirty="0">
              <a:solidFill>
                <a:schemeClr val="tx1"/>
              </a:solidFill>
              <a:latin typeface="+mn-lt"/>
            </a:endParaRPr>
          </a:p>
          <a:p>
            <a:r>
              <a:rPr lang="en-US" sz="1050" dirty="0">
                <a:solidFill>
                  <a:schemeClr val="tx1"/>
                </a:solidFill>
                <a:latin typeface="+mn-lt"/>
              </a:rPr>
              <a:t>Of course, if you can’t find some of these documents or don’t finish the worksheets, please come anyway. We are looking forward to meeting with you either way.</a:t>
            </a:r>
          </a:p>
        </p:txBody>
      </p:sp>
      <p:sp>
        <p:nvSpPr>
          <p:cNvPr id="4" name="Slide Number Placeholder 3"/>
          <p:cNvSpPr>
            <a:spLocks noGrp="1"/>
          </p:cNvSpPr>
          <p:nvPr>
            <p:ph type="sldNum" sz="quarter" idx="5"/>
          </p:nvPr>
        </p:nvSpPr>
        <p:spPr/>
        <p:txBody>
          <a:bodyPr/>
          <a:lstStyle/>
          <a:p>
            <a:fld id="{0E9757D9-CDF7-7744-ACFC-C9315F28A7A7}" type="slidenum">
              <a:rPr lang="en-US" smtClean="0"/>
              <a:t>45</a:t>
            </a:fld>
            <a:endParaRPr lang="en-US"/>
          </a:p>
        </p:txBody>
      </p:sp>
    </p:spTree>
    <p:extLst>
      <p:ext uri="{BB962C8B-B14F-4D97-AF65-F5344CB8AC3E}">
        <p14:creationId xmlns:p14="http://schemas.microsoft.com/office/powerpoint/2010/main" val="23013795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n-lt"/>
                <a:cs typeface="Arial" panose="020B0604020202020204" pitchFamily="34" charset="0"/>
              </a:rPr>
              <a:t>If you are NOT interested in a no cost meeting, please do not check yes. I only want to meet with people who are truly interested in my help coordinating their Social Security benefits with the retirement income strategy. My time is valuable and so is yours. However, I’ve kept my calendar open for the next two weeks to meet with folks from this seminar. </a:t>
            </a:r>
            <a:r>
              <a:rPr lang="en-US" sz="1050" b="0" i="0" dirty="0">
                <a:solidFill>
                  <a:srgbClr val="222F3E"/>
                </a:solidFill>
                <a:effectLst/>
                <a:latin typeface="+mn-lt"/>
                <a:cs typeface="Arial" panose="020B0604020202020204" pitchFamily="34" charset="0"/>
              </a:rPr>
              <a:t>Regardless, please hand in your evaluation form that we handed out at the beginning of the evening. We would like to know what helped you and the areas that you might be interested in hearing more about along with any opportunities that we could do better next time.</a:t>
            </a:r>
            <a:endParaRPr lang="en-US" sz="1050" dirty="0">
              <a:latin typeface="+mn-lt"/>
              <a:cs typeface="Arial" panose="020B0604020202020204" pitchFamily="34" charset="0"/>
            </a:endParaRPr>
          </a:p>
          <a:p>
            <a:endParaRPr lang="en-US" sz="1050" dirty="0">
              <a:latin typeface="+mn-lt"/>
              <a:cs typeface="Arial" panose="020B0604020202020204" pitchFamily="34" charset="0"/>
            </a:endParaRPr>
          </a:p>
          <a:p>
            <a:r>
              <a:rPr lang="en-US" sz="1050" dirty="0">
                <a:latin typeface="+mn-lt"/>
                <a:cs typeface="Arial" panose="020B0604020202020204" pitchFamily="34" charset="0"/>
              </a:rPr>
              <a:t>If you feel like you would benefit from meeting with me one on one to go over your situation, go ahead and check “Yes”.  This is a complimentary meeting and there is no obligation or pressure to buy anything. This is an opportunity for you to get to know me and me to get to know you. We’ll simply have a conversation to see if we’re a good fit.  </a:t>
            </a:r>
          </a:p>
          <a:p>
            <a:endParaRPr lang="en-US" sz="1050" dirty="0">
              <a:solidFill>
                <a:schemeClr val="tx1"/>
              </a:solidFill>
              <a:latin typeface="+mn-lt"/>
              <a:cs typeface="Arial" panose="020B0604020202020204" pitchFamily="34" charset="0"/>
            </a:endParaRPr>
          </a:p>
          <a:p>
            <a:r>
              <a:rPr lang="en-US" sz="1050" dirty="0">
                <a:solidFill>
                  <a:schemeClr val="tx1"/>
                </a:solidFill>
                <a:latin typeface="+mn-lt"/>
                <a:cs typeface="Arial" panose="020B0604020202020204" pitchFamily="34" charset="0"/>
              </a:rPr>
              <a:t>Thank you for coming to our seminar. We want to compliment everyone on the initiative you’ve shown in wanting to improve your financial situation.</a:t>
            </a:r>
          </a:p>
          <a:p>
            <a:r>
              <a:rPr lang="en-US" sz="1050" dirty="0">
                <a:solidFill>
                  <a:schemeClr val="tx1"/>
                </a:solidFill>
                <a:latin typeface="+mn-lt"/>
                <a:cs typeface="Arial" panose="020B0604020202020204" pitchFamily="34" charset="0"/>
              </a:rPr>
              <a:t>Thank you again.</a:t>
            </a:r>
          </a:p>
        </p:txBody>
      </p:sp>
      <p:sp>
        <p:nvSpPr>
          <p:cNvPr id="4" name="Slide Number Placeholder 3"/>
          <p:cNvSpPr>
            <a:spLocks noGrp="1"/>
          </p:cNvSpPr>
          <p:nvPr>
            <p:ph type="sldNum" sz="quarter" idx="5"/>
          </p:nvPr>
        </p:nvSpPr>
        <p:spPr/>
        <p:txBody>
          <a:bodyPr/>
          <a:lstStyle/>
          <a:p>
            <a:fld id="{0E9757D9-CDF7-7744-ACFC-C9315F28A7A7}" type="slidenum">
              <a:rPr lang="en-US" smtClean="0"/>
              <a:t>46</a:t>
            </a:fld>
            <a:endParaRPr lang="en-US"/>
          </a:p>
        </p:txBody>
      </p:sp>
    </p:spTree>
    <p:extLst>
      <p:ext uri="{BB962C8B-B14F-4D97-AF65-F5344CB8AC3E}">
        <p14:creationId xmlns:p14="http://schemas.microsoft.com/office/powerpoint/2010/main" val="1072824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mn-lt"/>
              </a:rPr>
              <a:t>When you arrived here [tonight/today], you received this evaluation form. If you will, please pull this out of the folder and complete the top portion with your contact information. As we move through the seminar, check off the items that concern you the most </a:t>
            </a:r>
            <a:r>
              <a:rPr lang="en-US" sz="1050" dirty="0">
                <a:solidFill>
                  <a:srgbClr val="000000"/>
                </a:solidFill>
                <a:effectLst/>
                <a:latin typeface="+mn-lt"/>
              </a:rPr>
              <a:t>or you would like to learn more about.</a:t>
            </a:r>
            <a:endParaRPr lang="en-US" sz="1050" dirty="0">
              <a:latin typeface="+mn-lt"/>
            </a:endParaRPr>
          </a:p>
          <a:p>
            <a:endParaRPr lang="en-US" sz="1050" dirty="0">
              <a:latin typeface="+mn-lt"/>
            </a:endParaRPr>
          </a:p>
          <a:p>
            <a:r>
              <a:rPr lang="en-US" sz="1050" dirty="0">
                <a:latin typeface="+mn-lt"/>
              </a:rPr>
              <a:t>At the end of the seminar, if you like what you hear and are interested in getting help with your retirement strategy, you’ll have a chance to schedule a one-on-one complimentary meeting where we can put into practice some of what you’ll learn tonight. Sound fair? Great. Let’s get into it.</a:t>
            </a:r>
          </a:p>
        </p:txBody>
      </p:sp>
      <p:sp>
        <p:nvSpPr>
          <p:cNvPr id="4" name="Slide Number Placeholder 3"/>
          <p:cNvSpPr>
            <a:spLocks noGrp="1"/>
          </p:cNvSpPr>
          <p:nvPr>
            <p:ph type="sldNum" sz="quarter" idx="5"/>
          </p:nvPr>
        </p:nvSpPr>
        <p:spPr/>
        <p:txBody>
          <a:bodyPr/>
          <a:lstStyle/>
          <a:p>
            <a:fld id="{0E9757D9-CDF7-7744-ACFC-C9315F28A7A7}" type="slidenum">
              <a:rPr lang="en-US" smtClean="0"/>
              <a:t>5</a:t>
            </a:fld>
            <a:endParaRPr lang="en-US"/>
          </a:p>
        </p:txBody>
      </p:sp>
    </p:spTree>
    <p:extLst>
      <p:ext uri="{BB962C8B-B14F-4D97-AF65-F5344CB8AC3E}">
        <p14:creationId xmlns:p14="http://schemas.microsoft.com/office/powerpoint/2010/main" val="3317847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050" dirty="0">
                <a:solidFill>
                  <a:srgbClr val="000000"/>
                </a:solidFill>
                <a:effectLst/>
                <a:latin typeface="+mn-lt"/>
                <a:cs typeface="Arial" panose="020B0604020202020204" pitchFamily="34" charset="0"/>
              </a:rPr>
              <a:t>Before, we dig in, let me start by asking you this question: </a:t>
            </a:r>
          </a:p>
          <a:p>
            <a:pPr defTabSz="966612">
              <a:defRPr/>
            </a:pPr>
            <a:r>
              <a:rPr lang="en-US" sz="1050" dirty="0">
                <a:solidFill>
                  <a:schemeClr val="tx1"/>
                </a:solidFill>
                <a:latin typeface="+mn-lt"/>
                <a:cs typeface="Arial" panose="020B0604020202020204" pitchFamily="34" charset="0"/>
              </a:rPr>
              <a:t>(Read slide and ask audience to guess) </a:t>
            </a:r>
          </a:p>
          <a:p>
            <a:r>
              <a:rPr lang="en-US" sz="1050" dirty="0">
                <a:solidFill>
                  <a:srgbClr val="000000"/>
                </a:solidFill>
                <a:effectLst/>
                <a:latin typeface="+mn-lt"/>
                <a:cs typeface="Arial" panose="020B0604020202020204" pitchFamily="34" charset="0"/>
              </a:rPr>
              <a:t>If you answered 40%, you would be right. Although according to recent SSA data, for beneficiaries 65 and over, 37% of men and 42% of women, rely on it for 50% of their income. The point here is that Social Security </a:t>
            </a:r>
            <a:r>
              <a:rPr lang="en-US" sz="1050" b="0" i="0" dirty="0">
                <a:solidFill>
                  <a:srgbClr val="222F3E"/>
                </a:solidFill>
                <a:effectLst/>
                <a:latin typeface="+mn-lt"/>
                <a:cs typeface="Arial" panose="020B0604020202020204" pitchFamily="34" charset="0"/>
              </a:rPr>
              <a:t>is a significant part of post-retirement income for most people. That's why understanding your options </a:t>
            </a:r>
            <a:r>
              <a:rPr lang="en-US" sz="1050" dirty="0">
                <a:solidFill>
                  <a:srgbClr val="000000"/>
                </a:solidFill>
                <a:effectLst/>
                <a:latin typeface="+mn-lt"/>
                <a:cs typeface="Arial" panose="020B0604020202020204" pitchFamily="34" charset="0"/>
              </a:rPr>
              <a:t>and the factors to consider before making a claiming decision is very important.</a:t>
            </a:r>
          </a:p>
          <a:p>
            <a:endParaRPr lang="en-US" sz="1050" dirty="0">
              <a:solidFill>
                <a:srgbClr val="000000"/>
              </a:solidFill>
              <a:effectLst/>
              <a:latin typeface="+mn-lt"/>
              <a:cs typeface="Arial" panose="020B0604020202020204" pitchFamily="34" charset="0"/>
            </a:endParaRPr>
          </a:p>
          <a:p>
            <a:r>
              <a:rPr lang="en-US" sz="1050" dirty="0">
                <a:solidFill>
                  <a:srgbClr val="000000"/>
                </a:solidFill>
                <a:effectLst/>
                <a:latin typeface="+mn-lt"/>
                <a:cs typeface="Arial" panose="020B0604020202020204" pitchFamily="34" charset="0"/>
              </a:rPr>
              <a:t>Sources: </a:t>
            </a:r>
          </a:p>
          <a:p>
            <a:r>
              <a:rPr lang="en-US" sz="1050" dirty="0">
                <a:solidFill>
                  <a:srgbClr val="000000"/>
                </a:solidFill>
                <a:effectLst/>
                <a:latin typeface="+mn-lt"/>
                <a:cs typeface="Arial" panose="020B0604020202020204" pitchFamily="34" charset="0"/>
              </a:rPr>
              <a:t>https://</a:t>
            </a:r>
            <a:r>
              <a:rPr lang="en-US" sz="1050" dirty="0" err="1">
                <a:solidFill>
                  <a:srgbClr val="000000"/>
                </a:solidFill>
                <a:effectLst/>
                <a:latin typeface="+mn-lt"/>
                <a:cs typeface="Arial" panose="020B0604020202020204" pitchFamily="34" charset="0"/>
              </a:rPr>
              <a:t>www.ssa.gov</a:t>
            </a:r>
            <a:r>
              <a:rPr lang="en-US" sz="1050" dirty="0">
                <a:solidFill>
                  <a:srgbClr val="000000"/>
                </a:solidFill>
                <a:effectLst/>
                <a:latin typeface="+mn-lt"/>
                <a:cs typeface="Arial" panose="020B0604020202020204" pitchFamily="34" charset="0"/>
              </a:rPr>
              <a:t>/</a:t>
            </a:r>
            <a:r>
              <a:rPr lang="en-US" sz="1050" dirty="0" err="1">
                <a:solidFill>
                  <a:srgbClr val="000000"/>
                </a:solidFill>
                <a:effectLst/>
                <a:latin typeface="+mn-lt"/>
                <a:cs typeface="Arial" panose="020B0604020202020204" pitchFamily="34" charset="0"/>
              </a:rPr>
              <a:t>myaccount</a:t>
            </a:r>
            <a:r>
              <a:rPr lang="en-US" sz="1050" dirty="0">
                <a:solidFill>
                  <a:srgbClr val="000000"/>
                </a:solidFill>
                <a:effectLst/>
                <a:latin typeface="+mn-lt"/>
                <a:cs typeface="Arial" panose="020B0604020202020204" pitchFamily="34" charset="0"/>
              </a:rPr>
              <a:t>/assets/materials/workers-61-69.pdf</a:t>
            </a:r>
          </a:p>
          <a:p>
            <a:r>
              <a:rPr lang="en-US" sz="1050" dirty="0">
                <a:solidFill>
                  <a:srgbClr val="000000"/>
                </a:solidFill>
                <a:effectLst/>
                <a:latin typeface="+mn-lt"/>
                <a:cs typeface="Arial" panose="020B0604020202020204" pitchFamily="34" charset="0"/>
              </a:rPr>
              <a:t>https://</a:t>
            </a:r>
            <a:r>
              <a:rPr lang="en-US" sz="1050" dirty="0" err="1">
                <a:solidFill>
                  <a:srgbClr val="000000"/>
                </a:solidFill>
                <a:effectLst/>
                <a:latin typeface="+mn-lt"/>
                <a:cs typeface="Arial" panose="020B0604020202020204" pitchFamily="34" charset="0"/>
              </a:rPr>
              <a:t>www.ssa.gov</a:t>
            </a:r>
            <a:r>
              <a:rPr lang="en-US" sz="1050" dirty="0">
                <a:solidFill>
                  <a:srgbClr val="000000"/>
                </a:solidFill>
                <a:effectLst/>
                <a:latin typeface="+mn-lt"/>
                <a:cs typeface="Arial" panose="020B0604020202020204" pitchFamily="34" charset="0"/>
              </a:rPr>
              <a:t>/news/press/factsheets/</a:t>
            </a:r>
            <a:r>
              <a:rPr lang="en-US" sz="1050" dirty="0" err="1">
                <a:solidFill>
                  <a:srgbClr val="000000"/>
                </a:solidFill>
                <a:effectLst/>
                <a:latin typeface="+mn-lt"/>
                <a:cs typeface="Arial" panose="020B0604020202020204" pitchFamily="34" charset="0"/>
              </a:rPr>
              <a:t>basicfact-alt.pdf</a:t>
            </a:r>
            <a:endParaRPr lang="en-US" sz="1050" dirty="0">
              <a:solidFill>
                <a:srgbClr val="000000"/>
              </a:solidFill>
              <a:effectLst/>
              <a:latin typeface="+mn-lt"/>
              <a:cs typeface="Arial" panose="020B0604020202020204" pitchFamily="34" charset="0"/>
            </a:endParaRPr>
          </a:p>
          <a:p>
            <a:endParaRPr lang="en-US" sz="1050" dirty="0">
              <a:solidFill>
                <a:srgbClr val="000000"/>
              </a:solidFill>
              <a:effectLst/>
              <a:latin typeface="+mn-lt"/>
              <a:cs typeface="Arial" panose="020B0604020202020204" pitchFamily="34" charset="0"/>
            </a:endParaRPr>
          </a:p>
          <a:p>
            <a:r>
              <a:rPr lang="en-US" sz="1050" dirty="0">
                <a:solidFill>
                  <a:srgbClr val="000000"/>
                </a:solidFill>
                <a:effectLst/>
                <a:latin typeface="+mn-lt"/>
                <a:cs typeface="Arial" panose="020B0604020202020204" pitchFamily="34" charset="0"/>
              </a:rPr>
              <a:t>For Compliance: “</a:t>
            </a:r>
            <a:r>
              <a:rPr lang="en-US" sz="1400" b="0" i="0" dirty="0">
                <a:solidFill>
                  <a:srgbClr val="002451"/>
                </a:solidFill>
                <a:effectLst/>
                <a:latin typeface="Aptos" panose="020B0004020202020204" pitchFamily="34" charset="0"/>
              </a:rPr>
              <a:t>40% right here from first source 2</a:t>
            </a:r>
            <a:r>
              <a:rPr lang="en-US" sz="1400" b="0" i="0" baseline="30000" dirty="0">
                <a:solidFill>
                  <a:srgbClr val="002451"/>
                </a:solidFill>
                <a:effectLst/>
                <a:latin typeface="Aptos" panose="020B0004020202020204" pitchFamily="34" charset="0"/>
              </a:rPr>
              <a:t>nd</a:t>
            </a:r>
            <a:r>
              <a:rPr lang="en-US" sz="1400" b="0" i="0" dirty="0">
                <a:solidFill>
                  <a:srgbClr val="002451"/>
                </a:solidFill>
                <a:effectLst/>
                <a:latin typeface="Aptos" panose="020B0004020202020204" pitchFamily="34" charset="0"/>
              </a:rPr>
              <a:t> page. The 30% figure from the 2</a:t>
            </a:r>
            <a:r>
              <a:rPr lang="en-US" sz="1400" b="0" i="0" baseline="30000" dirty="0">
                <a:solidFill>
                  <a:srgbClr val="002451"/>
                </a:solidFill>
                <a:effectLst/>
                <a:latin typeface="Aptos" panose="020B0004020202020204" pitchFamily="34" charset="0"/>
              </a:rPr>
              <a:t>nd</a:t>
            </a:r>
            <a:r>
              <a:rPr lang="en-US" sz="1400" b="0" i="0" dirty="0">
                <a:solidFill>
                  <a:srgbClr val="002451"/>
                </a:solidFill>
                <a:effectLst/>
                <a:latin typeface="Aptos" panose="020B0004020202020204" pitchFamily="34" charset="0"/>
              </a:rPr>
              <a:t> source is only talking about people age 65 and over.  I want the average to be of all people eligibility age and older which is 62 and above. The 2</a:t>
            </a:r>
            <a:r>
              <a:rPr lang="en-US" sz="1400" b="0" i="0" baseline="30000" dirty="0">
                <a:solidFill>
                  <a:srgbClr val="002451"/>
                </a:solidFill>
                <a:effectLst/>
                <a:latin typeface="Aptos" panose="020B0004020202020204" pitchFamily="34" charset="0"/>
              </a:rPr>
              <a:t>nd</a:t>
            </a:r>
            <a:r>
              <a:rPr lang="en-US" sz="1400" b="0" i="0" dirty="0">
                <a:solidFill>
                  <a:srgbClr val="002451"/>
                </a:solidFill>
                <a:effectLst/>
                <a:latin typeface="Aptos" panose="020B0004020202020204" pitchFamily="34" charset="0"/>
              </a:rPr>
              <a:t> source is for all the stats in the script.””</a:t>
            </a:r>
            <a:endParaRPr lang="en-US" sz="1050" dirty="0">
              <a:solidFill>
                <a:srgbClr val="000000"/>
              </a:solidFill>
              <a:effectLst/>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0E9757D9-CDF7-7744-ACFC-C9315F28A7A7}" type="slidenum">
              <a:rPr lang="en-US" smtClean="0"/>
              <a:t>6</a:t>
            </a:fld>
            <a:endParaRPr lang="en-US"/>
          </a:p>
        </p:txBody>
      </p:sp>
    </p:spTree>
    <p:extLst>
      <p:ext uri="{BB962C8B-B14F-4D97-AF65-F5344CB8AC3E}">
        <p14:creationId xmlns:p14="http://schemas.microsoft.com/office/powerpoint/2010/main" val="535152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rgbClr val="000000"/>
                </a:solidFill>
                <a:effectLst/>
                <a:latin typeface="+mn-lt"/>
              </a:rPr>
              <a:t>So, that leads me to my next question. </a:t>
            </a:r>
            <a:r>
              <a:rPr lang="en-US" sz="1050" dirty="0">
                <a:latin typeface="+mn-lt"/>
              </a:rPr>
              <a:t>How important is Social Security to you? Only you can answer that question. But I would guess, for most of us, we would say it is pretty important – particularly since most of us pay into it and expect to get out what we put in, right? But it leads to another question which is this: Exactly how much do we really need of our pre-retirement savings to live comfortably once we retire?</a:t>
            </a:r>
          </a:p>
          <a:p>
            <a:endParaRPr lang="en-US" sz="1050" dirty="0">
              <a:latin typeface="+mn-lt"/>
            </a:endParaRPr>
          </a:p>
          <a:p>
            <a:r>
              <a:rPr lang="en-US" sz="1050" dirty="0">
                <a:latin typeface="+mn-lt"/>
              </a:rPr>
              <a:t>Read slide.</a:t>
            </a:r>
          </a:p>
          <a:p>
            <a:endParaRPr lang="en-US" sz="1050" dirty="0">
              <a:latin typeface="+mn-lt"/>
            </a:endParaRPr>
          </a:p>
          <a:p>
            <a:r>
              <a:rPr lang="en-US" sz="1050" dirty="0">
                <a:latin typeface="+mn-lt"/>
              </a:rPr>
              <a:t>However, your circumstances could require more or less for you, which is why thinking about that well ahead of retirement is important.</a:t>
            </a:r>
          </a:p>
        </p:txBody>
      </p:sp>
      <p:sp>
        <p:nvSpPr>
          <p:cNvPr id="4" name="Slide Number Placeholder 3"/>
          <p:cNvSpPr>
            <a:spLocks noGrp="1"/>
          </p:cNvSpPr>
          <p:nvPr>
            <p:ph type="sldNum" sz="quarter" idx="5"/>
          </p:nvPr>
        </p:nvSpPr>
        <p:spPr/>
        <p:txBody>
          <a:bodyPr/>
          <a:lstStyle/>
          <a:p>
            <a:fld id="{0E9757D9-CDF7-7744-ACFC-C9315F28A7A7}" type="slidenum">
              <a:rPr lang="en-US" smtClean="0"/>
              <a:t>7</a:t>
            </a:fld>
            <a:endParaRPr lang="en-US"/>
          </a:p>
        </p:txBody>
      </p:sp>
    </p:spTree>
    <p:extLst>
      <p:ext uri="{BB962C8B-B14F-4D97-AF65-F5344CB8AC3E}">
        <p14:creationId xmlns:p14="http://schemas.microsoft.com/office/powerpoint/2010/main" val="3391346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For most, Social Security is the foundation of a sound retirement income strategy.  And for many of us, Social Security is the only source of guaranteed income in retirement. Unless you are fortunate to have a pension from your employer, most Americans self-fund their retirement through IRAs, 401(k)s and savings. As the foundation of income, it is critical that we get it right when making the decision on when and how to claim the benefit then, isn’t it? It is also equally as important that we don’t rely on it too heavily either. As you will hopefully see as we go through the presentation, building a comprehensive Social Security claiming strategy requires a careful consideration of many factors – kind of like building blocks where the type of savings you have to supplement Social Security or insurance or perhaps even an inheritance may make a difference in the strategy that might work best for you in terms of when to claim. I think as we continue on, you will see what I mean.</a:t>
            </a:r>
          </a:p>
        </p:txBody>
      </p:sp>
      <p:sp>
        <p:nvSpPr>
          <p:cNvPr id="4" name="Slide Number Placeholder 3"/>
          <p:cNvSpPr>
            <a:spLocks noGrp="1"/>
          </p:cNvSpPr>
          <p:nvPr>
            <p:ph type="sldNum" sz="quarter" idx="5"/>
          </p:nvPr>
        </p:nvSpPr>
        <p:spPr/>
        <p:txBody>
          <a:bodyPr/>
          <a:lstStyle/>
          <a:p>
            <a:fld id="{0E9757D9-CDF7-7744-ACFC-C9315F28A7A7}" type="slidenum">
              <a:rPr lang="en-US" smtClean="0"/>
              <a:t>8</a:t>
            </a:fld>
            <a:endParaRPr lang="en-US"/>
          </a:p>
        </p:txBody>
      </p:sp>
    </p:spTree>
    <p:extLst>
      <p:ext uri="{BB962C8B-B14F-4D97-AF65-F5344CB8AC3E}">
        <p14:creationId xmlns:p14="http://schemas.microsoft.com/office/powerpoint/2010/main" val="3087505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rgbClr val="000000"/>
                </a:solidFill>
                <a:effectLst/>
                <a:latin typeface="+mn-lt"/>
              </a:rPr>
              <a:t>In all the informational workshops we do as a firm, Social Security is always the one that draws the largest crowd. I can think of several reasons but why d</a:t>
            </a:r>
            <a:r>
              <a:rPr lang="en-US" sz="1050" dirty="0">
                <a:latin typeface="+mn-lt"/>
              </a:rPr>
              <a:t>o you think Social Security is such a hot topic?</a:t>
            </a:r>
            <a:r>
              <a:rPr lang="en-US" sz="1050" dirty="0">
                <a:solidFill>
                  <a:srgbClr val="000000"/>
                </a:solidFill>
                <a:effectLst/>
                <a:latin typeface="+mn-lt"/>
              </a:rPr>
              <a:t> Well, for one, the mass influx of baby boomers who began turning 65 in droves beginning in 2011. </a:t>
            </a:r>
            <a:endParaRPr lang="en-US" sz="1050" dirty="0">
              <a:latin typeface="+mn-lt"/>
            </a:endParaRPr>
          </a:p>
          <a:p>
            <a:pPr>
              <a:lnSpc>
                <a:spcPct val="100000"/>
              </a:lnSpc>
            </a:pPr>
            <a:endParaRPr lang="en-US" sz="1050" dirty="0">
              <a:latin typeface="+mn-lt"/>
            </a:endParaRPr>
          </a:p>
          <a:p>
            <a:pPr>
              <a:lnSpc>
                <a:spcPct val="100000"/>
              </a:lnSpc>
            </a:pPr>
            <a:r>
              <a:rPr lang="en-US" sz="1050" dirty="0">
                <a:latin typeface="+mn-lt"/>
              </a:rPr>
              <a:t>Read slide statistics.</a:t>
            </a:r>
          </a:p>
          <a:p>
            <a:pPr>
              <a:lnSpc>
                <a:spcPct val="100000"/>
              </a:lnSpc>
            </a:pPr>
            <a:endParaRPr lang="en-US" sz="1050" dirty="0">
              <a:latin typeface="+mn-lt"/>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050" dirty="0">
                <a:latin typeface="+mn-lt"/>
              </a:rPr>
              <a:t>And we wonder why the </a:t>
            </a:r>
            <a:r>
              <a:rPr lang="en-US" sz="1050" b="0" i="0" dirty="0">
                <a:solidFill>
                  <a:srgbClr val="222F3E"/>
                </a:solidFill>
                <a:effectLst/>
                <a:latin typeface="+mn-lt"/>
              </a:rPr>
              <a:t>Old Age, Survivors, and Disability Insurance after (OASDI) trust funds</a:t>
            </a:r>
            <a:r>
              <a:rPr lang="en-US" sz="1050" dirty="0">
                <a:latin typeface="+mn-lt"/>
              </a:rPr>
              <a:t> is having a hard time keeping up? With the mass influx of Baby Boomers retiring, the strain on the trust funds was bound to happen as the ratio of workers to beneficiaries sharply declined, right? Combine that with the fact that people are living longer and longer, and you can obviously see why the Board of Trustees has consistently urged Congress to make changes sooner rather than later. The reality is that </a:t>
            </a:r>
            <a:r>
              <a:rPr lang="en-US" sz="1050" dirty="0">
                <a:solidFill>
                  <a:srgbClr val="000000"/>
                </a:solidFill>
                <a:effectLst/>
                <a:latin typeface="+mn-lt"/>
              </a:rPr>
              <a:t>the OASDI Board of Trustees has been singing the same warning song for the past 12 years to avoid insolvency. Yet, here we are, according to the 2023 Report, within 10 years when the combined trust funds are projected to reach insolvency in 2034 and have only enough in ongoing revenue to pay 80% of promised benefits. I remain confident that those cutbacks won't occur and changes made to keep that from happening to beneficiaries will more likely come by taxing our workers and potentially changing future benefit formulas. But the reality is that it is important now more than ever to work with qualified financial professionals who can help you navigate the "what if's" and prepare for the unexpected.</a:t>
            </a:r>
          </a:p>
          <a:p>
            <a:pPr>
              <a:lnSpc>
                <a:spcPct val="100000"/>
              </a:lnSpc>
            </a:pPr>
            <a:endParaRPr lang="en-US" sz="1050" dirty="0">
              <a:latin typeface="+mn-lt"/>
            </a:endParaRPr>
          </a:p>
          <a:p>
            <a:pPr>
              <a:lnSpc>
                <a:spcPct val="100000"/>
              </a:lnSpc>
            </a:pPr>
            <a:r>
              <a:rPr lang="en-US" sz="1050" b="1" dirty="0">
                <a:latin typeface="+mn-lt"/>
              </a:rPr>
              <a:t>Trainer’s Note:</a:t>
            </a:r>
            <a:r>
              <a:rPr lang="en-US" sz="1050" dirty="0">
                <a:latin typeface="+mn-lt"/>
              </a:rPr>
              <a:t> Review a copy of the OASDI Summary for 2023 here: //</a:t>
            </a:r>
            <a:r>
              <a:rPr lang="en-US" sz="1050" dirty="0" err="1">
                <a:latin typeface="+mn-lt"/>
              </a:rPr>
              <a:t>www.ssa.gov</a:t>
            </a:r>
            <a:r>
              <a:rPr lang="en-US" sz="1050" dirty="0">
                <a:latin typeface="+mn-lt"/>
              </a:rPr>
              <a:t>/</a:t>
            </a:r>
            <a:r>
              <a:rPr lang="en-US" sz="1050" dirty="0" err="1">
                <a:latin typeface="+mn-lt"/>
              </a:rPr>
              <a:t>oact</a:t>
            </a:r>
            <a:r>
              <a:rPr lang="en-US" sz="1050" dirty="0">
                <a:latin typeface="+mn-lt"/>
              </a:rPr>
              <a:t>/TRSUM/#</a:t>
            </a:r>
          </a:p>
        </p:txBody>
      </p:sp>
      <p:sp>
        <p:nvSpPr>
          <p:cNvPr id="4" name="Slide Number Placeholder 3"/>
          <p:cNvSpPr>
            <a:spLocks noGrp="1"/>
          </p:cNvSpPr>
          <p:nvPr>
            <p:ph type="sldNum" sz="quarter" idx="5"/>
          </p:nvPr>
        </p:nvSpPr>
        <p:spPr/>
        <p:txBody>
          <a:bodyPr/>
          <a:lstStyle/>
          <a:p>
            <a:fld id="{0E9757D9-CDF7-7744-ACFC-C9315F28A7A7}" type="slidenum">
              <a:rPr lang="en-US" smtClean="0"/>
              <a:t>9</a:t>
            </a:fld>
            <a:endParaRPr lang="en-US"/>
          </a:p>
        </p:txBody>
      </p:sp>
    </p:spTree>
    <p:extLst>
      <p:ext uri="{BB962C8B-B14F-4D97-AF65-F5344CB8AC3E}">
        <p14:creationId xmlns:p14="http://schemas.microsoft.com/office/powerpoint/2010/main" val="134800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30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BDDBB8-31A3-E742-9189-650CFB07F4FA}"/>
              </a:ext>
            </a:extLst>
          </p:cNvPr>
          <p:cNvGrpSpPr/>
          <p:nvPr userDrawn="1"/>
        </p:nvGrpSpPr>
        <p:grpSpPr>
          <a:xfrm>
            <a:off x="1" y="1"/>
            <a:ext cx="12191999" cy="1219200"/>
            <a:chOff x="1" y="1"/>
            <a:chExt cx="12191999" cy="1219200"/>
          </a:xfrm>
        </p:grpSpPr>
        <p:pic>
          <p:nvPicPr>
            <p:cNvPr id="4" name="Picture 3">
              <a:extLst>
                <a:ext uri="{FF2B5EF4-FFF2-40B4-BE49-F238E27FC236}">
                  <a16:creationId xmlns:a16="http://schemas.microsoft.com/office/drawing/2014/main" id="{F62039B0-92F8-9545-9CF7-3BDE44282550}"/>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1" y="1"/>
              <a:ext cx="1219200" cy="1219200"/>
            </a:xfrm>
            <a:prstGeom prst="rect">
              <a:avLst/>
            </a:prstGeom>
          </p:spPr>
        </p:pic>
        <p:pic>
          <p:nvPicPr>
            <p:cNvPr id="5" name="Picture 4">
              <a:extLst>
                <a:ext uri="{FF2B5EF4-FFF2-40B4-BE49-F238E27FC236}">
                  <a16:creationId xmlns:a16="http://schemas.microsoft.com/office/drawing/2014/main" id="{9D96C8F2-ECEC-B14B-BAD0-6D4BF5C5DA96}"/>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1219201" y="1"/>
              <a:ext cx="1219200" cy="1219200"/>
            </a:xfrm>
            <a:prstGeom prst="rect">
              <a:avLst/>
            </a:prstGeom>
          </p:spPr>
        </p:pic>
        <p:pic>
          <p:nvPicPr>
            <p:cNvPr id="6" name="Picture 5">
              <a:extLst>
                <a:ext uri="{FF2B5EF4-FFF2-40B4-BE49-F238E27FC236}">
                  <a16:creationId xmlns:a16="http://schemas.microsoft.com/office/drawing/2014/main" id="{0179FD50-BACF-6048-96D2-15410D085EE9}"/>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2438401" y="1"/>
              <a:ext cx="1219200" cy="1219200"/>
            </a:xfrm>
            <a:prstGeom prst="rect">
              <a:avLst/>
            </a:prstGeom>
          </p:spPr>
        </p:pic>
        <p:pic>
          <p:nvPicPr>
            <p:cNvPr id="7" name="Picture 6">
              <a:extLst>
                <a:ext uri="{FF2B5EF4-FFF2-40B4-BE49-F238E27FC236}">
                  <a16:creationId xmlns:a16="http://schemas.microsoft.com/office/drawing/2014/main" id="{558CC376-6469-AF4F-8105-FC109A7C387C}"/>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3657601" y="1"/>
              <a:ext cx="1219200" cy="1219200"/>
            </a:xfrm>
            <a:prstGeom prst="rect">
              <a:avLst/>
            </a:prstGeom>
          </p:spPr>
        </p:pic>
        <p:pic>
          <p:nvPicPr>
            <p:cNvPr id="8" name="Picture 7">
              <a:extLst>
                <a:ext uri="{FF2B5EF4-FFF2-40B4-BE49-F238E27FC236}">
                  <a16:creationId xmlns:a16="http://schemas.microsoft.com/office/drawing/2014/main" id="{650E2E6B-5E1A-1A4C-BCE3-FC11BD2D8B59}"/>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4876801" y="1"/>
              <a:ext cx="1219200" cy="1219200"/>
            </a:xfrm>
            <a:prstGeom prst="rect">
              <a:avLst/>
            </a:prstGeom>
          </p:spPr>
        </p:pic>
        <p:pic>
          <p:nvPicPr>
            <p:cNvPr id="9" name="Picture 8">
              <a:extLst>
                <a:ext uri="{FF2B5EF4-FFF2-40B4-BE49-F238E27FC236}">
                  <a16:creationId xmlns:a16="http://schemas.microsoft.com/office/drawing/2014/main" id="{4B975C46-9DDD-6144-AD7A-BAE14D97B5D5}"/>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6096001" y="1"/>
              <a:ext cx="1219200" cy="1219200"/>
            </a:xfrm>
            <a:prstGeom prst="rect">
              <a:avLst/>
            </a:prstGeom>
          </p:spPr>
        </p:pic>
        <p:pic>
          <p:nvPicPr>
            <p:cNvPr id="10" name="Picture 9">
              <a:extLst>
                <a:ext uri="{FF2B5EF4-FFF2-40B4-BE49-F238E27FC236}">
                  <a16:creationId xmlns:a16="http://schemas.microsoft.com/office/drawing/2014/main" id="{D0CDB76D-0070-2344-8FDE-912DD8D49F0C}"/>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7315200" y="1"/>
              <a:ext cx="1219200" cy="1219200"/>
            </a:xfrm>
            <a:prstGeom prst="rect">
              <a:avLst/>
            </a:prstGeom>
          </p:spPr>
        </p:pic>
        <p:pic>
          <p:nvPicPr>
            <p:cNvPr id="11" name="Picture 10">
              <a:extLst>
                <a:ext uri="{FF2B5EF4-FFF2-40B4-BE49-F238E27FC236}">
                  <a16:creationId xmlns:a16="http://schemas.microsoft.com/office/drawing/2014/main" id="{B49E99C5-84B1-454A-9110-A632161159F0}"/>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8534400" y="1"/>
              <a:ext cx="1219200" cy="1219200"/>
            </a:xfrm>
            <a:prstGeom prst="rect">
              <a:avLst/>
            </a:prstGeom>
          </p:spPr>
        </p:pic>
        <p:pic>
          <p:nvPicPr>
            <p:cNvPr id="12" name="Picture 11">
              <a:extLst>
                <a:ext uri="{FF2B5EF4-FFF2-40B4-BE49-F238E27FC236}">
                  <a16:creationId xmlns:a16="http://schemas.microsoft.com/office/drawing/2014/main" id="{AE1B6237-45A8-8941-9246-77C9C14082DF}"/>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9753600" y="1"/>
              <a:ext cx="1219200" cy="1219200"/>
            </a:xfrm>
            <a:prstGeom prst="rect">
              <a:avLst/>
            </a:prstGeom>
          </p:spPr>
        </p:pic>
        <p:pic>
          <p:nvPicPr>
            <p:cNvPr id="13" name="Picture 12">
              <a:extLst>
                <a:ext uri="{FF2B5EF4-FFF2-40B4-BE49-F238E27FC236}">
                  <a16:creationId xmlns:a16="http://schemas.microsoft.com/office/drawing/2014/main" id="{18551089-7828-2C4F-BB6B-58B97F70FD94}"/>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10972800" y="1"/>
              <a:ext cx="1219200" cy="1219200"/>
            </a:xfrm>
            <a:prstGeom prst="rect">
              <a:avLst/>
            </a:prstGeom>
          </p:spPr>
        </p:pic>
      </p:grpSp>
      <p:cxnSp>
        <p:nvCxnSpPr>
          <p:cNvPr id="14" name="Straight Connector 13">
            <a:extLst>
              <a:ext uri="{FF2B5EF4-FFF2-40B4-BE49-F238E27FC236}">
                <a16:creationId xmlns:a16="http://schemas.microsoft.com/office/drawing/2014/main" id="{8DB8952C-1F2A-2943-955F-36B0E424428E}"/>
              </a:ext>
            </a:extLst>
          </p:cNvPr>
          <p:cNvCxnSpPr>
            <a:cxnSpLocks/>
          </p:cNvCxnSpPr>
          <p:nvPr userDrawn="1"/>
        </p:nvCxnSpPr>
        <p:spPr>
          <a:xfrm>
            <a:off x="0" y="1226592"/>
            <a:ext cx="12192000" cy="0"/>
          </a:xfrm>
          <a:prstGeom prst="line">
            <a:avLst/>
          </a:prstGeom>
          <a:ln w="31750">
            <a:solidFill>
              <a:srgbClr val="1B449C"/>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9FC4017-076A-3441-A1AE-8968B2214AAB}"/>
              </a:ext>
            </a:extLst>
          </p:cNvPr>
          <p:cNvGrpSpPr/>
          <p:nvPr userDrawn="1"/>
        </p:nvGrpSpPr>
        <p:grpSpPr>
          <a:xfrm>
            <a:off x="5161280" y="416561"/>
            <a:ext cx="1869439" cy="1869439"/>
            <a:chOff x="4886960" y="609601"/>
            <a:chExt cx="2418080" cy="2418080"/>
          </a:xfrm>
        </p:grpSpPr>
        <p:sp>
          <p:nvSpPr>
            <p:cNvPr id="16" name="Oval 15">
              <a:extLst>
                <a:ext uri="{FF2B5EF4-FFF2-40B4-BE49-F238E27FC236}">
                  <a16:creationId xmlns:a16="http://schemas.microsoft.com/office/drawing/2014/main" id="{CB381339-B88C-8244-95D6-F71435380178}"/>
                </a:ext>
              </a:extLst>
            </p:cNvPr>
            <p:cNvSpPr/>
            <p:nvPr/>
          </p:nvSpPr>
          <p:spPr>
            <a:xfrm>
              <a:off x="4886960" y="609601"/>
              <a:ext cx="2418080" cy="2418080"/>
            </a:xfrm>
            <a:prstGeom prst="ellipse">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0F0210D0-5553-0B40-8EAE-771542161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4694" y="861590"/>
              <a:ext cx="1802932" cy="1873462"/>
            </a:xfrm>
            <a:prstGeom prst="rect">
              <a:avLst/>
            </a:prstGeom>
          </p:spPr>
        </p:pic>
      </p:grpSp>
    </p:spTree>
    <p:extLst>
      <p:ext uri="{BB962C8B-B14F-4D97-AF65-F5344CB8AC3E}">
        <p14:creationId xmlns:p14="http://schemas.microsoft.com/office/powerpoint/2010/main" val="106935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B756AA-512C-D040-9CE6-FB18DDC8B9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9509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AF362-A687-AEFC-FB2E-CBF058623DE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437AC03-68F8-476B-3561-67CCE4622E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7986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5935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sa.gov/planners/lifeexpectancy.htm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6A91D-88BC-984F-A6ED-D0DA0E9692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6"/>
            <a:ext cx="12192001" cy="6858000"/>
          </a:xfrm>
          <a:prstGeom prst="rect">
            <a:avLst/>
          </a:prstGeom>
        </p:spPr>
      </p:pic>
      <p:sp>
        <p:nvSpPr>
          <p:cNvPr id="6" name="TextBox 5">
            <a:extLst>
              <a:ext uri="{FF2B5EF4-FFF2-40B4-BE49-F238E27FC236}">
                <a16:creationId xmlns:a16="http://schemas.microsoft.com/office/drawing/2014/main" id="{24065F4D-5091-9444-A6BA-138C8583A7E4}"/>
              </a:ext>
            </a:extLst>
          </p:cNvPr>
          <p:cNvSpPr txBox="1"/>
          <p:nvPr/>
        </p:nvSpPr>
        <p:spPr>
          <a:xfrm>
            <a:off x="772694" y="730166"/>
            <a:ext cx="5467684" cy="3785652"/>
          </a:xfrm>
          <a:prstGeom prst="rect">
            <a:avLst/>
          </a:prstGeom>
          <a:noFill/>
        </p:spPr>
        <p:txBody>
          <a:bodyPr wrap="square" rtlCol="0">
            <a:spAutoFit/>
          </a:bodyPr>
          <a:lstStyle/>
          <a:p>
            <a:r>
              <a:rPr lang="en-US" sz="6000" b="1" dirty="0">
                <a:solidFill>
                  <a:schemeClr val="bg1"/>
                </a:solidFill>
                <a:effectLst>
                  <a:outerShdw blurRad="50800" dist="38100" dir="2700000" algn="tl" rotWithShape="0">
                    <a:prstClr val="black">
                      <a:alpha val="40000"/>
                    </a:prstClr>
                  </a:outerShdw>
                </a:effectLst>
                <a:latin typeface="Georgia" panose="02040502050405020303" pitchFamily="18" charset="0"/>
              </a:rPr>
              <a:t>Social</a:t>
            </a:r>
          </a:p>
          <a:p>
            <a:r>
              <a:rPr lang="en-US" sz="6000" b="1" dirty="0">
                <a:solidFill>
                  <a:schemeClr val="bg1"/>
                </a:solidFill>
                <a:effectLst>
                  <a:outerShdw blurRad="50800" dist="38100" dir="2700000" algn="tl" rotWithShape="0">
                    <a:prstClr val="black">
                      <a:alpha val="40000"/>
                    </a:prstClr>
                  </a:outerShdw>
                </a:effectLst>
                <a:latin typeface="Georgia" panose="02040502050405020303" pitchFamily="18" charset="0"/>
              </a:rPr>
              <a:t>Security and</a:t>
            </a:r>
          </a:p>
          <a:p>
            <a:r>
              <a:rPr lang="en-US" sz="6000" b="1" dirty="0">
                <a:solidFill>
                  <a:schemeClr val="bg1"/>
                </a:solidFill>
                <a:effectLst>
                  <a:outerShdw blurRad="50800" dist="38100" dir="2700000" algn="tl" rotWithShape="0">
                    <a:prstClr val="black">
                      <a:alpha val="40000"/>
                    </a:prstClr>
                  </a:outerShdw>
                </a:effectLst>
                <a:latin typeface="Georgia" panose="02040502050405020303" pitchFamily="18" charset="0"/>
              </a:rPr>
              <a:t>Retirement</a:t>
            </a:r>
          </a:p>
          <a:p>
            <a:r>
              <a:rPr lang="en-US" sz="6000" b="1" dirty="0">
                <a:solidFill>
                  <a:schemeClr val="bg1"/>
                </a:solidFill>
                <a:effectLst>
                  <a:outerShdw blurRad="50800" dist="38100" dir="2700000" algn="tl" rotWithShape="0">
                    <a:prstClr val="black">
                      <a:alpha val="40000"/>
                    </a:prstClr>
                  </a:outerShdw>
                </a:effectLst>
                <a:latin typeface="Georgia" panose="02040502050405020303" pitchFamily="18" charset="0"/>
              </a:rPr>
              <a:t>Income</a:t>
            </a:r>
          </a:p>
        </p:txBody>
      </p:sp>
      <p:sp>
        <p:nvSpPr>
          <p:cNvPr id="8" name="TextBox 7">
            <a:extLst>
              <a:ext uri="{FF2B5EF4-FFF2-40B4-BE49-F238E27FC236}">
                <a16:creationId xmlns:a16="http://schemas.microsoft.com/office/drawing/2014/main" id="{4DE5343E-7EBC-3C43-8DFC-D5E26EA93CCE}"/>
              </a:ext>
            </a:extLst>
          </p:cNvPr>
          <p:cNvSpPr txBox="1"/>
          <p:nvPr/>
        </p:nvSpPr>
        <p:spPr>
          <a:xfrm>
            <a:off x="772694" y="4997104"/>
            <a:ext cx="4236720" cy="1077218"/>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[Presenter Name]</a:t>
            </a:r>
          </a:p>
          <a:p>
            <a:r>
              <a:rPr lang="en-US" sz="1400" b="1" dirty="0">
                <a:solidFill>
                  <a:schemeClr val="bg1"/>
                </a:solidFill>
                <a:latin typeface="Arial" panose="020B0604020202020204" pitchFamily="34" charset="0"/>
                <a:cs typeface="Arial" panose="020B0604020202020204" pitchFamily="34" charset="0"/>
              </a:rPr>
              <a:t>[Presenter Title]</a:t>
            </a:r>
          </a:p>
          <a:p>
            <a:endParaRPr lang="en-US" sz="1400"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[Presenter Company]</a:t>
            </a:r>
          </a:p>
        </p:txBody>
      </p:sp>
      <p:sp>
        <p:nvSpPr>
          <p:cNvPr id="9" name="Rectangle 8">
            <a:extLst>
              <a:ext uri="{FF2B5EF4-FFF2-40B4-BE49-F238E27FC236}">
                <a16:creationId xmlns:a16="http://schemas.microsoft.com/office/drawing/2014/main" id="{6AF525A9-B995-3C43-93BB-0655FDC82226}"/>
              </a:ext>
            </a:extLst>
          </p:cNvPr>
          <p:cNvSpPr/>
          <p:nvPr/>
        </p:nvSpPr>
        <p:spPr>
          <a:xfrm>
            <a:off x="-1" y="0"/>
            <a:ext cx="417096" cy="6858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1B98199-D4E1-44C1-9322-8813C85C9A3C}"/>
              </a:ext>
            </a:extLst>
          </p:cNvPr>
          <p:cNvSpPr txBox="1"/>
          <p:nvPr/>
        </p:nvSpPr>
        <p:spPr>
          <a:xfrm>
            <a:off x="818414" y="6334593"/>
            <a:ext cx="3281819" cy="307777"/>
          </a:xfrm>
          <a:prstGeom prst="rect">
            <a:avLst/>
          </a:prstGeom>
          <a:noFill/>
        </p:spPr>
        <p:txBody>
          <a:bodyPr wrap="square" rtlCol="0">
            <a:spAutoFit/>
          </a:bodyPr>
          <a:lstStyle/>
          <a:p>
            <a:r>
              <a:rPr lang="en-US" sz="1400" dirty="0">
                <a:solidFill>
                  <a:schemeClr val="bg1"/>
                </a:solidFill>
              </a:rPr>
              <a:t>24-0765-020125</a:t>
            </a:r>
          </a:p>
        </p:txBody>
      </p:sp>
    </p:spTree>
    <p:extLst>
      <p:ext uri="{BB962C8B-B14F-4D97-AF65-F5344CB8AC3E}">
        <p14:creationId xmlns:p14="http://schemas.microsoft.com/office/powerpoint/2010/main" val="3983827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The Risk of Outliving Your Income</a:t>
            </a:r>
          </a:p>
        </p:txBody>
      </p:sp>
      <p:sp>
        <p:nvSpPr>
          <p:cNvPr id="6" name="TextBox 5">
            <a:extLst>
              <a:ext uri="{FF2B5EF4-FFF2-40B4-BE49-F238E27FC236}">
                <a16:creationId xmlns:a16="http://schemas.microsoft.com/office/drawing/2014/main" id="{A1EC5C1D-A728-804D-82D9-48BDDC258309}"/>
              </a:ext>
            </a:extLst>
          </p:cNvPr>
          <p:cNvSpPr txBox="1"/>
          <p:nvPr/>
        </p:nvSpPr>
        <p:spPr>
          <a:xfrm>
            <a:off x="1109228" y="2010079"/>
            <a:ext cx="9973542" cy="400110"/>
          </a:xfrm>
          <a:prstGeom prst="rect">
            <a:avLst/>
          </a:prstGeom>
          <a:noFill/>
        </p:spPr>
        <p:txBody>
          <a:bodyPr wrap="square" rtlCol="0">
            <a:spAutoFit/>
          </a:bodyPr>
          <a:lstStyle/>
          <a:p>
            <a:pPr algn="ctr">
              <a:spcBef>
                <a:spcPts val="2400"/>
              </a:spcBef>
            </a:pPr>
            <a:r>
              <a:rPr lang="en-US" sz="2000" b="1" u="sng" dirty="0">
                <a:solidFill>
                  <a:srgbClr val="000000"/>
                </a:solidFill>
                <a:latin typeface="Arial" panose="020B0604020202020204" pitchFamily="34" charset="0"/>
                <a:cs typeface="Arial" panose="020B0604020202020204" pitchFamily="34" charset="0"/>
              </a:rPr>
              <a:t>How Long Must Your Money Last?</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461665"/>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hlinkClick r:id="rId3"/>
              </a:rPr>
              <a:t>https://www.ssa.gov/planners/lifeexpectancy.html</a:t>
            </a:r>
            <a:endParaRPr lang="en-US" sz="1200" dirty="0">
              <a:latin typeface="Arial" panose="020B0604020202020204" pitchFamily="34" charset="0"/>
              <a:ea typeface="+mn-lt"/>
              <a:cs typeface="Arial" panose="020B0604020202020204" pitchFamily="34" charset="0"/>
            </a:endParaRPr>
          </a:p>
          <a:p>
            <a:pPr algn="ctr"/>
            <a:r>
              <a:rPr lang="en-US" sz="1200" dirty="0">
                <a:solidFill>
                  <a:schemeClr val="accent1"/>
                </a:solidFill>
                <a:latin typeface="Arial" panose="020B0604020202020204" pitchFamily="34" charset="0"/>
                <a:cs typeface="Arial" panose="020B0604020202020204" pitchFamily="34" charset="0"/>
              </a:rPr>
              <a:t>https://www.longevityillustrator.org</a:t>
            </a:r>
            <a:endParaRPr lang="en-US" sz="1200" dirty="0">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C92836DE-C6AC-6C48-B79D-A3B4A86A5250}"/>
              </a:ext>
            </a:extLst>
          </p:cNvPr>
          <p:cNvGraphicFramePr/>
          <p:nvPr>
            <p:extLst>
              <p:ext uri="{D42A27DB-BD31-4B8C-83A1-F6EECF244321}">
                <p14:modId xmlns:p14="http://schemas.microsoft.com/office/powerpoint/2010/main" val="3439036948"/>
              </p:ext>
            </p:extLst>
          </p:nvPr>
        </p:nvGraphicFramePr>
        <p:xfrm>
          <a:off x="561109" y="3420574"/>
          <a:ext cx="11149445" cy="2940032"/>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43FF4E09-D598-C348-AC7D-269BC5C588AA}"/>
              </a:ext>
            </a:extLst>
          </p:cNvPr>
          <p:cNvSpPr/>
          <p:nvPr/>
        </p:nvSpPr>
        <p:spPr>
          <a:xfrm>
            <a:off x="1859973" y="3703442"/>
            <a:ext cx="3035010" cy="307777"/>
          </a:xfrm>
          <a:prstGeom prst="rect">
            <a:avLst/>
          </a:prstGeom>
        </p:spPr>
        <p:txBody>
          <a:bodyPr wrap="square">
            <a:spAutoFit/>
          </a:bodyPr>
          <a:lstStyle/>
          <a:p>
            <a:pPr algn="r"/>
            <a:r>
              <a:rPr lang="en-US" sz="1400" dirty="0">
                <a:solidFill>
                  <a:srgbClr val="1B449C"/>
                </a:solidFill>
                <a:latin typeface="Arial" panose="020B0604020202020204" pitchFamily="34" charset="0"/>
                <a:cs typeface="Arial" panose="020B0604020202020204" pitchFamily="34" charset="0"/>
              </a:rPr>
              <a:t>Life Expectancy 84.2</a:t>
            </a:r>
          </a:p>
        </p:txBody>
      </p:sp>
      <p:sp>
        <p:nvSpPr>
          <p:cNvPr id="10" name="Rectangle 9">
            <a:extLst>
              <a:ext uri="{FF2B5EF4-FFF2-40B4-BE49-F238E27FC236}">
                <a16:creationId xmlns:a16="http://schemas.microsoft.com/office/drawing/2014/main" id="{5445649A-42E3-214C-9A31-F647A9EB433C}"/>
              </a:ext>
            </a:extLst>
          </p:cNvPr>
          <p:cNvSpPr/>
          <p:nvPr/>
        </p:nvSpPr>
        <p:spPr>
          <a:xfrm>
            <a:off x="2843646" y="4521282"/>
            <a:ext cx="3035010" cy="523220"/>
          </a:xfrm>
          <a:prstGeom prst="rect">
            <a:avLst/>
          </a:prstGeom>
        </p:spPr>
        <p:txBody>
          <a:bodyPr wrap="square" lIns="91440" tIns="45720" rIns="91440" bIns="45720" anchor="t">
            <a:spAutoFit/>
          </a:bodyPr>
          <a:lstStyle/>
          <a:p>
            <a:pPr algn="r"/>
            <a:r>
              <a:rPr lang="en-US" sz="1400" dirty="0">
                <a:solidFill>
                  <a:srgbClr val="1B449C"/>
                </a:solidFill>
                <a:latin typeface="Arial"/>
                <a:cs typeface="Arial"/>
              </a:rPr>
              <a:t>Life Expectancy 86.9</a:t>
            </a:r>
            <a:endParaRPr lang="en-US" sz="1400" dirty="0">
              <a:solidFill>
                <a:srgbClr val="1B449C"/>
              </a:solidFill>
              <a:latin typeface="Arial" panose="020B0604020202020204" pitchFamily="34" charset="0"/>
              <a:cs typeface="Arial" panose="020B0604020202020204" pitchFamily="34" charset="0"/>
            </a:endParaRPr>
          </a:p>
          <a:p>
            <a:pPr algn="r"/>
            <a:endParaRPr lang="en-US" sz="1400" dirty="0">
              <a:solidFill>
                <a:srgbClr val="1B449C"/>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AEE53E5-2E1A-AE41-8CC3-1C6AC91571E8}"/>
              </a:ext>
            </a:extLst>
          </p:cNvPr>
          <p:cNvSpPr/>
          <p:nvPr/>
        </p:nvSpPr>
        <p:spPr>
          <a:xfrm>
            <a:off x="6044044" y="5341742"/>
            <a:ext cx="3035010" cy="307777"/>
          </a:xfrm>
          <a:prstGeom prst="rect">
            <a:avLst/>
          </a:prstGeom>
        </p:spPr>
        <p:txBody>
          <a:bodyPr wrap="square">
            <a:spAutoFit/>
          </a:bodyPr>
          <a:lstStyle/>
          <a:p>
            <a:pPr algn="r"/>
            <a:r>
              <a:rPr lang="en-US" sz="1400" dirty="0">
                <a:solidFill>
                  <a:srgbClr val="1B449C"/>
                </a:solidFill>
                <a:latin typeface="Arial" panose="020B0604020202020204" pitchFamily="34" charset="0"/>
                <a:cs typeface="Arial" panose="020B0604020202020204" pitchFamily="34" charset="0"/>
              </a:rPr>
              <a:t>Life Expectancy 90+</a:t>
            </a:r>
          </a:p>
        </p:txBody>
      </p:sp>
      <p:sp>
        <p:nvSpPr>
          <p:cNvPr id="12" name="Oval 11">
            <a:extLst>
              <a:ext uri="{FF2B5EF4-FFF2-40B4-BE49-F238E27FC236}">
                <a16:creationId xmlns:a16="http://schemas.microsoft.com/office/drawing/2014/main" id="{81977D34-2F0B-884B-976F-D02B8CA17086}"/>
              </a:ext>
            </a:extLst>
          </p:cNvPr>
          <p:cNvSpPr/>
          <p:nvPr/>
        </p:nvSpPr>
        <p:spPr>
          <a:xfrm>
            <a:off x="6322868" y="5076279"/>
            <a:ext cx="3454978" cy="969079"/>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46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5F8053-712D-8542-86CC-2074A84F83E4}"/>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E388E9-7F92-3747-B998-786752582076}"/>
              </a:ext>
            </a:extLst>
          </p:cNvPr>
          <p:cNvSpPr txBox="1"/>
          <p:nvPr/>
        </p:nvSpPr>
        <p:spPr>
          <a:xfrm>
            <a:off x="1608220" y="497394"/>
            <a:ext cx="8975558"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What Happens When You Retire?</a:t>
            </a:r>
          </a:p>
        </p:txBody>
      </p:sp>
      <p:sp>
        <p:nvSpPr>
          <p:cNvPr id="6" name="TextBox 5">
            <a:extLst>
              <a:ext uri="{FF2B5EF4-FFF2-40B4-BE49-F238E27FC236}">
                <a16:creationId xmlns:a16="http://schemas.microsoft.com/office/drawing/2014/main" id="{A1EC5C1D-A728-804D-82D9-48BDDC258309}"/>
              </a:ext>
            </a:extLst>
          </p:cNvPr>
          <p:cNvSpPr txBox="1"/>
          <p:nvPr/>
        </p:nvSpPr>
        <p:spPr>
          <a:xfrm>
            <a:off x="1" y="3051171"/>
            <a:ext cx="12192000" cy="3754874"/>
          </a:xfrm>
          <a:prstGeom prst="rect">
            <a:avLst/>
          </a:prstGeom>
          <a:noFill/>
        </p:spPr>
        <p:txBody>
          <a:bodyPr wrap="square" rtlCol="0">
            <a:spAutoFit/>
          </a:bodyPr>
          <a:lstStyle/>
          <a:p>
            <a:pPr algn="ctr">
              <a:spcBef>
                <a:spcPts val="2400"/>
              </a:spcBef>
            </a:pPr>
            <a:r>
              <a:rPr lang="en-US" sz="2200" b="1" u="sng" dirty="0">
                <a:solidFill>
                  <a:srgbClr val="000000"/>
                </a:solidFill>
                <a:latin typeface="Arial" panose="020B0604020202020204" pitchFamily="34" charset="0"/>
                <a:cs typeface="Arial" panose="020B0604020202020204" pitchFamily="34" charset="0"/>
              </a:rPr>
              <a:t>Your priorities are different</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Possible change in habits and attitudes about investing and spending money.</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Change from a focus of accumulation to preservation.</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Importance of generating income and making the most of your hard-earned money.</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Desire/Need to protect your income.</a:t>
            </a:r>
          </a:p>
          <a:p>
            <a:pPr algn="ctr">
              <a:spcBef>
                <a:spcPts val="2400"/>
              </a:spcBef>
            </a:pPr>
            <a:r>
              <a:rPr lang="en-US" sz="2200" dirty="0">
                <a:solidFill>
                  <a:srgbClr val="000000"/>
                </a:solidFill>
                <a:latin typeface="Arial" panose="020B0604020202020204" pitchFamily="34" charset="0"/>
                <a:cs typeface="Arial" panose="020B0604020202020204" pitchFamily="34" charset="0"/>
              </a:rPr>
              <a:t>Must coordinate your sources of retirement income.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709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6803D-EC7E-0D6A-BAD2-07FBC41D883E}"/>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E0AAB93-101C-C87B-9700-F1AF6BA1C2C4}"/>
              </a:ext>
            </a:extLst>
          </p:cNvPr>
          <p:cNvSpPr>
            <a:spLocks noGrp="1"/>
          </p:cNvSpPr>
          <p:nvPr>
            <p:ph idx="4294967295"/>
          </p:nvPr>
        </p:nvSpPr>
        <p:spPr>
          <a:xfrm>
            <a:off x="838198" y="2184296"/>
            <a:ext cx="10750827" cy="2876493"/>
          </a:xfrm>
          <a:prstGeom prst="rect">
            <a:avLst/>
          </a:prstGeom>
        </p:spPr>
        <p:txBody>
          <a:bodyPr wrap="square">
            <a:spAutoFit/>
          </a:bodyPr>
          <a:lstStyle/>
          <a:p>
            <a:pPr marL="342900" lvl="1" indent="-342900">
              <a:lnSpc>
                <a:spcPct val="150000"/>
              </a:lnSpc>
              <a:spcBef>
                <a:spcPts val="0"/>
              </a:spcBef>
              <a:spcAft>
                <a:spcPts val="600"/>
              </a:spcAft>
              <a:buClr>
                <a:srgbClr val="002060"/>
              </a:buClr>
              <a:buFont typeface="Wingdings" pitchFamily="2" charset="2"/>
              <a:buChar char="Ø"/>
            </a:pPr>
            <a:r>
              <a:rPr lang="en-US" sz="2200" dirty="0">
                <a:latin typeface="Arial" panose="020B0604020202020204" pitchFamily="34" charset="0"/>
                <a:cs typeface="Arial" panose="020B0604020202020204" pitchFamily="34" charset="0"/>
              </a:rPr>
              <a:t>If you were born in 1929 or later, you will generally need 10 years of work history.</a:t>
            </a:r>
          </a:p>
          <a:p>
            <a:pPr marL="342900" lvl="1" indent="-342900">
              <a:lnSpc>
                <a:spcPct val="150000"/>
              </a:lnSpc>
              <a:spcBef>
                <a:spcPts val="0"/>
              </a:spcBef>
              <a:spcAft>
                <a:spcPts val="600"/>
              </a:spcAft>
              <a:buClr>
                <a:srgbClr val="002060"/>
              </a:buClr>
              <a:buFont typeface="Wingdings" pitchFamily="2" charset="2"/>
              <a:buChar char="Ø"/>
            </a:pPr>
            <a:r>
              <a:rPr lang="en-US" sz="2200" dirty="0">
                <a:latin typeface="Arial" panose="020B0604020202020204" pitchFamily="34" charset="0"/>
                <a:cs typeface="Arial" panose="020B0604020202020204" pitchFamily="34" charset="0"/>
              </a:rPr>
              <a:t>You are eligible if you have earned 40 quarters of coverage or “credits.”</a:t>
            </a:r>
          </a:p>
          <a:p>
            <a:pPr marL="342900" lvl="1" indent="-342900">
              <a:lnSpc>
                <a:spcPct val="150000"/>
              </a:lnSpc>
              <a:spcBef>
                <a:spcPts val="0"/>
              </a:spcBef>
              <a:spcAft>
                <a:spcPts val="600"/>
              </a:spcAft>
              <a:buClr>
                <a:srgbClr val="002060"/>
              </a:buClr>
              <a:buFont typeface="Wingdings" pitchFamily="2" charset="2"/>
              <a:buChar char="Ø"/>
            </a:pPr>
            <a:r>
              <a:rPr lang="en-US" sz="2200" dirty="0">
                <a:latin typeface="Arial" panose="020B0604020202020204" pitchFamily="34" charset="0"/>
                <a:cs typeface="Arial" panose="020B0604020202020204" pitchFamily="34" charset="0"/>
              </a:rPr>
              <a:t>In 2024, one credit equals $1,810.</a:t>
            </a:r>
          </a:p>
          <a:p>
            <a:pPr marL="342900" lvl="1" indent="-342900">
              <a:lnSpc>
                <a:spcPct val="150000"/>
              </a:lnSpc>
              <a:spcBef>
                <a:spcPts val="0"/>
              </a:spcBef>
              <a:spcAft>
                <a:spcPts val="600"/>
              </a:spcAft>
              <a:buClr>
                <a:srgbClr val="002060"/>
              </a:buClr>
              <a:buFont typeface="Wingdings" pitchFamily="2" charset="2"/>
              <a:buChar char="Ø"/>
            </a:pPr>
            <a:r>
              <a:rPr lang="en-US" sz="2200" dirty="0">
                <a:latin typeface="Arial" panose="020B0604020202020204" pitchFamily="34" charset="0"/>
                <a:cs typeface="Arial" panose="020B0604020202020204" pitchFamily="34" charset="0"/>
              </a:rPr>
              <a:t>You may earn a maximum of four credits per year.  </a:t>
            </a:r>
          </a:p>
          <a:p>
            <a:pPr marL="342900" lvl="2" indent="-342900">
              <a:lnSpc>
                <a:spcPct val="150000"/>
              </a:lnSpc>
              <a:spcBef>
                <a:spcPts val="0"/>
              </a:spcBef>
              <a:spcAft>
                <a:spcPts val="600"/>
              </a:spcAft>
              <a:buClr>
                <a:srgbClr val="002060"/>
              </a:buClr>
              <a:buFont typeface="Wingdings" pitchFamily="2" charset="2"/>
              <a:buChar char="Ø"/>
            </a:pPr>
            <a:r>
              <a:rPr lang="en-US" sz="2200" dirty="0">
                <a:latin typeface="Arial" panose="020B0604020202020204" pitchFamily="34" charset="0"/>
                <a:cs typeface="Arial" panose="020B0604020202020204" pitchFamily="34" charset="0"/>
              </a:rPr>
              <a:t>In 2025, if you earn $7,240, you will receive four credits. </a:t>
            </a:r>
          </a:p>
        </p:txBody>
      </p:sp>
      <p:sp>
        <p:nvSpPr>
          <p:cNvPr id="4" name="Title 3">
            <a:extLst>
              <a:ext uri="{FF2B5EF4-FFF2-40B4-BE49-F238E27FC236}">
                <a16:creationId xmlns:a16="http://schemas.microsoft.com/office/drawing/2014/main" id="{973B2662-1BBB-73D7-475E-D1CBBEAEBF50}"/>
              </a:ext>
            </a:extLst>
          </p:cNvPr>
          <p:cNvSpPr>
            <a:spLocks noGrp="1"/>
          </p:cNvSpPr>
          <p:nvPr>
            <p:ph type="title" idx="4294967295"/>
          </p:nvPr>
        </p:nvSpPr>
        <p:spPr>
          <a:xfrm>
            <a:off x="1864809" y="584028"/>
            <a:ext cx="8462377" cy="775144"/>
          </a:xfrm>
        </p:spPr>
        <p:txBody>
          <a:bodyPr/>
          <a:lstStyle/>
          <a:p>
            <a:pPr algn="ctr"/>
            <a:r>
              <a:rPr lang="en-US" sz="6000" b="1" dirty="0">
                <a:solidFill>
                  <a:schemeClr val="bg1"/>
                </a:solidFill>
                <a:latin typeface="Georgia" panose="02040502050405020303" pitchFamily="18" charset="0"/>
              </a:rPr>
              <a:t>How Do I Qualify?</a:t>
            </a:r>
          </a:p>
        </p:txBody>
      </p:sp>
      <p:sp>
        <p:nvSpPr>
          <p:cNvPr id="10" name="Rectangle 9">
            <a:extLst>
              <a:ext uri="{FF2B5EF4-FFF2-40B4-BE49-F238E27FC236}">
                <a16:creationId xmlns:a16="http://schemas.microsoft.com/office/drawing/2014/main" id="{D92EF2F7-C4F9-1D37-35FA-421F467B3D1C}"/>
              </a:ext>
            </a:extLst>
          </p:cNvPr>
          <p:cNvSpPr/>
          <p:nvPr/>
        </p:nvSpPr>
        <p:spPr>
          <a:xfrm>
            <a:off x="838198" y="6334004"/>
            <a:ext cx="10515601" cy="369332"/>
          </a:xfrm>
          <a:prstGeom prst="rect">
            <a:avLst/>
          </a:prstGeom>
        </p:spPr>
        <p:txBody>
          <a:bodyPr wrap="square">
            <a:spAutoFit/>
          </a:bodyPr>
          <a:lstStyle/>
          <a:p>
            <a:r>
              <a:rPr lang="en-US" sz="900" dirty="0">
                <a:solidFill>
                  <a:schemeClr val="bg1">
                    <a:lumMod val="50000"/>
                  </a:schemeClr>
                </a:solidFill>
                <a:cs typeface="Arial" panose="020B0604020202020204" pitchFamily="34" charset="0"/>
              </a:rPr>
              <a:t>Social Security Administration. “Benefits Planner: Social Security Credits” https://www.ssa.gov/planners/credits.html. 2024.</a:t>
            </a:r>
          </a:p>
          <a:p>
            <a:r>
              <a:rPr lang="en-US" sz="900" baseline="30000" dirty="0">
                <a:solidFill>
                  <a:schemeClr val="bg1">
                    <a:lumMod val="50000"/>
                  </a:schemeClr>
                </a:solidFill>
                <a:cs typeface="Arial" panose="020B0604020202020204" pitchFamily="34" charset="0"/>
              </a:rPr>
              <a:t> </a:t>
            </a:r>
            <a:r>
              <a:rPr lang="en-US" sz="900" dirty="0">
                <a:solidFill>
                  <a:schemeClr val="bg1">
                    <a:lumMod val="50000"/>
                  </a:schemeClr>
                </a:solidFill>
                <a:cs typeface="Arial" panose="020B0604020202020204" pitchFamily="34" charset="0"/>
              </a:rPr>
              <a:t>Social Security Administration. “Social Security Benefit Amounts.” https://www.ssa.gov/oact/cola/Benefits.html. 2024.</a:t>
            </a:r>
            <a:endParaRPr lang="en-US" sz="900" baseline="30000" dirty="0">
              <a:solidFill>
                <a:schemeClr val="bg1">
                  <a:lumMod val="50000"/>
                </a:schemeClr>
              </a:solidFill>
              <a:cs typeface="Arial" panose="020B0604020202020204" pitchFamily="34" charset="0"/>
            </a:endParaRPr>
          </a:p>
        </p:txBody>
      </p:sp>
      <p:cxnSp>
        <p:nvCxnSpPr>
          <p:cNvPr id="11" name="Straight Connector 10">
            <a:extLst>
              <a:ext uri="{FF2B5EF4-FFF2-40B4-BE49-F238E27FC236}">
                <a16:creationId xmlns:a16="http://schemas.microsoft.com/office/drawing/2014/main" id="{49A81B60-412D-89D5-C004-1ABB4EDEFEA6}"/>
              </a:ext>
            </a:extLst>
          </p:cNvPr>
          <p:cNvCxnSpPr>
            <a:cxnSpLocks/>
          </p:cNvCxnSpPr>
          <p:nvPr/>
        </p:nvCxnSpPr>
        <p:spPr>
          <a:xfrm flipV="1">
            <a:off x="838200" y="6304074"/>
            <a:ext cx="10515600" cy="137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2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342898" y="519545"/>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What is my Full Retirement Age?</a:t>
            </a:r>
          </a:p>
        </p:txBody>
      </p:sp>
      <p:sp>
        <p:nvSpPr>
          <p:cNvPr id="7" name="TextBox 6">
            <a:extLst>
              <a:ext uri="{FF2B5EF4-FFF2-40B4-BE49-F238E27FC236}">
                <a16:creationId xmlns:a16="http://schemas.microsoft.com/office/drawing/2014/main" id="{E0774197-8FB6-A642-8EF5-4AFA3C7398F9}"/>
              </a:ext>
            </a:extLst>
          </p:cNvPr>
          <p:cNvSpPr txBox="1"/>
          <p:nvPr/>
        </p:nvSpPr>
        <p:spPr>
          <a:xfrm>
            <a:off x="342898" y="2345148"/>
            <a:ext cx="5967850" cy="4093428"/>
          </a:xfrm>
          <a:prstGeom prst="rect">
            <a:avLst/>
          </a:prstGeom>
          <a:noFill/>
        </p:spPr>
        <p:txBody>
          <a:bodyPr wrap="square" rtlCol="0">
            <a:spAutoFit/>
          </a:bodyPr>
          <a:lstStyle/>
          <a:p>
            <a:pPr marL="342900" indent="-342900">
              <a:spcBef>
                <a:spcPts val="2400"/>
              </a:spcBef>
              <a:buClr>
                <a:srgbClr val="1B449C"/>
              </a:buClr>
              <a:buFont typeface="Wingdings" panose="05000000000000000000" pitchFamily="2" charset="2"/>
              <a:buChar char="q"/>
            </a:pPr>
            <a:r>
              <a:rPr lang="en-US" sz="2500" dirty="0">
                <a:solidFill>
                  <a:srgbClr val="000000"/>
                </a:solidFill>
                <a:latin typeface="Arial" panose="020B0604020202020204" pitchFamily="34" charset="0"/>
                <a:cs typeface="Arial" panose="020B0604020202020204" pitchFamily="34" charset="0"/>
              </a:rPr>
              <a:t>Full Retirement Age (FRA) is 66 for people born in 1943-1954</a:t>
            </a:r>
          </a:p>
          <a:p>
            <a:pPr marL="342900" indent="-342900">
              <a:spcBef>
                <a:spcPts val="2400"/>
              </a:spcBef>
              <a:buClr>
                <a:srgbClr val="1B449C"/>
              </a:buClr>
              <a:buFont typeface="Wingdings" panose="05000000000000000000" pitchFamily="2" charset="2"/>
              <a:buChar char="q"/>
            </a:pPr>
            <a:r>
              <a:rPr lang="en-US" sz="2500" dirty="0">
                <a:solidFill>
                  <a:srgbClr val="000000"/>
                </a:solidFill>
                <a:latin typeface="Arial" panose="020B0604020202020204" pitchFamily="34" charset="0"/>
                <a:cs typeface="Arial" panose="020B0604020202020204" pitchFamily="34" charset="0"/>
              </a:rPr>
              <a:t>An individual born on January 1</a:t>
            </a:r>
            <a:r>
              <a:rPr lang="en-US" sz="2500" baseline="30000" dirty="0">
                <a:solidFill>
                  <a:srgbClr val="000000"/>
                </a:solidFill>
                <a:latin typeface="Arial" panose="020B0604020202020204" pitchFamily="34" charset="0"/>
                <a:cs typeface="Arial" panose="020B0604020202020204" pitchFamily="34" charset="0"/>
              </a:rPr>
              <a:t>st</a:t>
            </a:r>
            <a:r>
              <a:rPr lang="en-US" sz="2500" dirty="0">
                <a:solidFill>
                  <a:srgbClr val="000000"/>
                </a:solidFill>
                <a:latin typeface="Arial" panose="020B0604020202020204" pitchFamily="34" charset="0"/>
                <a:cs typeface="Arial" panose="020B0604020202020204" pitchFamily="34" charset="0"/>
              </a:rPr>
              <a:t> refer to prior year to determine FRA</a:t>
            </a:r>
          </a:p>
          <a:p>
            <a:pPr marL="342900" indent="-342900">
              <a:spcBef>
                <a:spcPts val="2400"/>
              </a:spcBef>
              <a:buClr>
                <a:srgbClr val="1B449C"/>
              </a:buClr>
              <a:buFont typeface="Wingdings" panose="05000000000000000000" pitchFamily="2" charset="2"/>
              <a:buChar char="q"/>
            </a:pPr>
            <a:r>
              <a:rPr lang="en-US" sz="2500" dirty="0">
                <a:solidFill>
                  <a:srgbClr val="000000"/>
                </a:solidFill>
                <a:latin typeface="Arial" panose="020B0604020202020204" pitchFamily="34" charset="0"/>
                <a:cs typeface="Arial" panose="020B0604020202020204" pitchFamily="34" charset="0"/>
              </a:rPr>
              <a:t>FRA is age 67 for individuals born in 1960 or later</a:t>
            </a:r>
          </a:p>
          <a:p>
            <a:pPr marL="342900" indent="-342900">
              <a:spcBef>
                <a:spcPts val="2400"/>
              </a:spcBef>
              <a:buClr>
                <a:srgbClr val="1B449C"/>
              </a:buClr>
              <a:buFont typeface="Wingdings" panose="05000000000000000000" pitchFamily="2" charset="2"/>
              <a:buChar char="q"/>
            </a:pPr>
            <a:r>
              <a:rPr lang="en-US" sz="2500" dirty="0">
                <a:solidFill>
                  <a:srgbClr val="000000"/>
                </a:solidFill>
                <a:latin typeface="Arial" panose="020B0604020202020204" pitchFamily="34" charset="0"/>
                <a:cs typeface="Arial" panose="020B0604020202020204" pitchFamily="34" charset="0"/>
              </a:rPr>
              <a:t>Monthly delayed retirement credits apply up to 8% per year, up to age 70 </a:t>
            </a:r>
            <a:endParaRPr lang="en-US" sz="25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1" y="6570783"/>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https://www.ssa.gov/OACT/ProgData/ar_drc.html</a:t>
            </a:r>
            <a:endParaRPr lang="en-US" sz="1200" dirty="0">
              <a:latin typeface="Arial" panose="020B0604020202020204" pitchFamily="34" charset="0"/>
              <a:cs typeface="Arial" panose="020B0604020202020204" pitchFamily="34" charset="0"/>
            </a:endParaRPr>
          </a:p>
        </p:txBody>
      </p:sp>
      <p:graphicFrame>
        <p:nvGraphicFramePr>
          <p:cNvPr id="9" name="Table 9">
            <a:extLst>
              <a:ext uri="{FF2B5EF4-FFF2-40B4-BE49-F238E27FC236}">
                <a16:creationId xmlns:a16="http://schemas.microsoft.com/office/drawing/2014/main" id="{B7DF9ED1-C181-D44A-9C61-B8974ACC69F4}"/>
              </a:ext>
            </a:extLst>
          </p:cNvPr>
          <p:cNvGraphicFramePr>
            <a:graphicFrameLocks noGrp="1"/>
          </p:cNvGraphicFramePr>
          <p:nvPr>
            <p:extLst>
              <p:ext uri="{D42A27DB-BD31-4B8C-83A1-F6EECF244321}">
                <p14:modId xmlns:p14="http://schemas.microsoft.com/office/powerpoint/2010/main" val="1202759576"/>
              </p:ext>
            </p:extLst>
          </p:nvPr>
        </p:nvGraphicFramePr>
        <p:xfrm>
          <a:off x="6712527" y="1116240"/>
          <a:ext cx="5136576" cy="4625519"/>
        </p:xfrm>
        <a:graphic>
          <a:graphicData uri="http://schemas.openxmlformats.org/drawingml/2006/table">
            <a:tbl>
              <a:tblPr firstRow="1" bandRow="1">
                <a:tableStyleId>{5C22544A-7EE6-4342-B048-85BDC9FD1C3A}</a:tableStyleId>
              </a:tblPr>
              <a:tblGrid>
                <a:gridCol w="2568288">
                  <a:extLst>
                    <a:ext uri="{9D8B030D-6E8A-4147-A177-3AD203B41FA5}">
                      <a16:colId xmlns:a16="http://schemas.microsoft.com/office/drawing/2014/main" val="426529504"/>
                    </a:ext>
                  </a:extLst>
                </a:gridCol>
                <a:gridCol w="2568288">
                  <a:extLst>
                    <a:ext uri="{9D8B030D-6E8A-4147-A177-3AD203B41FA5}">
                      <a16:colId xmlns:a16="http://schemas.microsoft.com/office/drawing/2014/main" val="2916343171"/>
                    </a:ext>
                  </a:extLst>
                </a:gridCol>
              </a:tblGrid>
              <a:tr h="800387">
                <a:tc>
                  <a:txBody>
                    <a:bodyPr/>
                    <a:lstStyle/>
                    <a:p>
                      <a:r>
                        <a:rPr lang="en-US" dirty="0">
                          <a:latin typeface="Arial" panose="020B0604020202020204" pitchFamily="34" charset="0"/>
                          <a:cs typeface="Arial" panose="020B0604020202020204" pitchFamily="34" charset="0"/>
                        </a:rPr>
                        <a:t>Retirement 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tc>
                  <a:txBody>
                    <a:bodyPr/>
                    <a:lstStyle/>
                    <a:p>
                      <a:r>
                        <a:rPr lang="en-US" dirty="0">
                          <a:latin typeface="Arial" panose="020B0604020202020204" pitchFamily="34" charset="0"/>
                          <a:cs typeface="Arial" panose="020B0604020202020204" pitchFamily="34" charset="0"/>
                        </a:rPr>
                        <a:t>% of Primary Insurance Amount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extLst>
                  <a:ext uri="{0D108BD9-81ED-4DB2-BD59-A6C34878D82A}">
                    <a16:rowId xmlns:a16="http://schemas.microsoft.com/office/drawing/2014/main" val="384394195"/>
                  </a:ext>
                </a:extLst>
              </a:tr>
              <a:tr h="463716">
                <a:tc>
                  <a:txBody>
                    <a:bodyPr/>
                    <a:lstStyle/>
                    <a:p>
                      <a:r>
                        <a:rPr lang="en-US" dirty="0">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20680438"/>
                  </a:ext>
                </a:extLst>
              </a:tr>
              <a:tr h="463716">
                <a:tc>
                  <a:txBody>
                    <a:bodyPr/>
                    <a:lstStyle/>
                    <a:p>
                      <a:r>
                        <a:rPr lang="en-US" dirty="0">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dirty="0">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290362"/>
                  </a:ext>
                </a:extLst>
              </a:tr>
              <a:tr h="463716">
                <a:tc>
                  <a:txBody>
                    <a:bodyPr/>
                    <a:lstStyle/>
                    <a:p>
                      <a:r>
                        <a:rPr lang="en-US" dirty="0">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8490529"/>
                  </a:ext>
                </a:extLst>
              </a:tr>
              <a:tr h="463716">
                <a:tc>
                  <a:txBody>
                    <a:bodyPr/>
                    <a:lstStyle/>
                    <a:p>
                      <a:r>
                        <a:rPr lang="en-US" dirty="0">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dirty="0">
                          <a:latin typeface="Arial" panose="020B0604020202020204" pitchFamily="34" charset="0"/>
                          <a:cs typeface="Arial" panose="020B0604020202020204" pitchFamily="34" charset="0"/>
                        </a:rPr>
                        <a:t>86.7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3335875"/>
                  </a:ext>
                </a:extLst>
              </a:tr>
              <a:tr h="463716">
                <a:tc>
                  <a:txBody>
                    <a:bodyPr/>
                    <a:lstStyle/>
                    <a:p>
                      <a:r>
                        <a:rPr lang="en-US" dirty="0">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latin typeface="Arial" panose="020B0604020202020204" pitchFamily="34" charset="0"/>
                          <a:cs typeface="Arial" panose="020B0604020202020204" pitchFamily="34" charset="0"/>
                        </a:rPr>
                        <a:t>93.3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078854870"/>
                  </a:ext>
                </a:extLst>
              </a:tr>
              <a:tr h="463716">
                <a:tc>
                  <a:txBody>
                    <a:bodyPr/>
                    <a:lstStyle/>
                    <a:p>
                      <a:r>
                        <a:rPr lang="en-US" dirty="0">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dirty="0">
                          <a:solidFill>
                            <a:srgbClr val="C00000"/>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2184045"/>
                  </a:ext>
                </a:extLst>
              </a:tr>
              <a:tr h="463716">
                <a:tc>
                  <a:txBody>
                    <a:bodyPr/>
                    <a:lstStyle/>
                    <a:p>
                      <a:r>
                        <a:rPr lang="en-US" dirty="0">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solidFill>
                            <a:srgbClr val="C00000"/>
                          </a:solidFill>
                          <a:latin typeface="Arial" panose="020B0604020202020204" pitchFamily="34" charset="0"/>
                          <a:cs typeface="Arial" panose="020B0604020202020204" pitchFamily="34" charset="0"/>
                        </a:rPr>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00187525"/>
                  </a:ext>
                </a:extLst>
              </a:tr>
              <a:tr h="463716">
                <a:tc gridSpan="2">
                  <a:txBody>
                    <a:bodyPr/>
                    <a:lstStyle/>
                    <a:p>
                      <a:pPr algn="ctr"/>
                      <a:r>
                        <a:rPr lang="en-US" sz="1600" b="1" dirty="0">
                          <a:solidFill>
                            <a:srgbClr val="1B449C"/>
                          </a:solidFill>
                          <a:latin typeface="Arial" panose="020B0604020202020204" pitchFamily="34" charset="0"/>
                          <a:cs typeface="Arial" panose="020B0604020202020204" pitchFamily="34" charset="0"/>
                        </a:rPr>
                        <a:t>This chart assumes a </a:t>
                      </a:r>
                      <a:br>
                        <a:rPr lang="en-US" sz="1600" b="1" dirty="0">
                          <a:solidFill>
                            <a:srgbClr val="1B449C"/>
                          </a:solidFill>
                          <a:latin typeface="Arial" panose="020B0604020202020204" pitchFamily="34" charset="0"/>
                          <a:cs typeface="Arial" panose="020B0604020202020204" pitchFamily="34" charset="0"/>
                        </a:rPr>
                      </a:br>
                      <a:r>
                        <a:rPr lang="en-US" sz="1600" b="1" dirty="0">
                          <a:solidFill>
                            <a:srgbClr val="1B449C"/>
                          </a:solidFill>
                          <a:latin typeface="Arial" panose="020B0604020202020204" pitchFamily="34" charset="0"/>
                          <a:cs typeface="Arial" panose="020B0604020202020204" pitchFamily="34" charset="0"/>
                        </a:rPr>
                        <a:t>full retirement age (FRA) of 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tc>
                <a:extLst>
                  <a:ext uri="{0D108BD9-81ED-4DB2-BD59-A6C34878D82A}">
                    <a16:rowId xmlns:a16="http://schemas.microsoft.com/office/drawing/2014/main" val="2355478274"/>
                  </a:ext>
                </a:extLst>
              </a:tr>
            </a:tbl>
          </a:graphicData>
        </a:graphic>
      </p:graphicFrame>
    </p:spTree>
    <p:extLst>
      <p:ext uri="{BB962C8B-B14F-4D97-AF65-F5344CB8AC3E}">
        <p14:creationId xmlns:p14="http://schemas.microsoft.com/office/powerpoint/2010/main" val="172379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0BECEE-7E82-69F6-0B9B-188CF0433822}"/>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12844E-2D25-AF50-D9B4-74FCD95C9FEE}"/>
              </a:ext>
            </a:extLst>
          </p:cNvPr>
          <p:cNvSpPr/>
          <p:nvPr/>
        </p:nvSpPr>
        <p:spPr>
          <a:xfrm>
            <a:off x="838198" y="6334004"/>
            <a:ext cx="10515601" cy="369332"/>
          </a:xfrm>
          <a:prstGeom prst="rect">
            <a:avLst/>
          </a:prstGeom>
        </p:spPr>
        <p:txBody>
          <a:bodyPr wrap="square">
            <a:spAutoFit/>
          </a:bodyPr>
          <a:lstStyle/>
          <a:p>
            <a:r>
              <a:rPr lang="en-US" sz="900" dirty="0">
                <a:solidFill>
                  <a:schemeClr val="bg1">
                    <a:lumMod val="50000"/>
                  </a:schemeClr>
                </a:solidFill>
                <a:cs typeface="Arial" panose="020B0604020202020204" pitchFamily="34" charset="0"/>
              </a:rPr>
              <a:t>Social Security Administration. “Benefits Planner: Retirement - Benefits for Your Spouse.” </a:t>
            </a:r>
          </a:p>
          <a:p>
            <a:r>
              <a:rPr lang="en-US" sz="900" dirty="0">
                <a:solidFill>
                  <a:schemeClr val="bg1">
                    <a:lumMod val="50000"/>
                  </a:schemeClr>
                </a:solidFill>
                <a:cs typeface="Arial" panose="020B0604020202020204" pitchFamily="34" charset="0"/>
              </a:rPr>
              <a:t>https://www.ssa.gov/planners/retire/applying6.html. 2024.</a:t>
            </a:r>
            <a:r>
              <a:rPr lang="en-US" sz="900" baseline="30000" dirty="0">
                <a:solidFill>
                  <a:schemeClr val="bg1">
                    <a:lumMod val="50000"/>
                  </a:schemeClr>
                </a:solidFill>
                <a:cs typeface="Arial" panose="020B0604020202020204" pitchFamily="34" charset="0"/>
              </a:rPr>
              <a:t> </a:t>
            </a:r>
          </a:p>
        </p:txBody>
      </p:sp>
      <p:cxnSp>
        <p:nvCxnSpPr>
          <p:cNvPr id="4" name="Straight Connector 3">
            <a:extLst>
              <a:ext uri="{FF2B5EF4-FFF2-40B4-BE49-F238E27FC236}">
                <a16:creationId xmlns:a16="http://schemas.microsoft.com/office/drawing/2014/main" id="{1FB08007-ECD7-FE8D-C264-42F34495D022}"/>
              </a:ext>
            </a:extLst>
          </p:cNvPr>
          <p:cNvCxnSpPr>
            <a:cxnSpLocks/>
          </p:cNvCxnSpPr>
          <p:nvPr/>
        </p:nvCxnSpPr>
        <p:spPr>
          <a:xfrm flipV="1">
            <a:off x="838200" y="6304074"/>
            <a:ext cx="10515600" cy="137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1DC392C1-58E4-D3FA-B062-9C8CDE6C83CD}"/>
              </a:ext>
            </a:extLst>
          </p:cNvPr>
          <p:cNvSpPr>
            <a:spLocks noGrp="1"/>
          </p:cNvSpPr>
          <p:nvPr>
            <p:ph type="title" idx="4294967295"/>
          </p:nvPr>
        </p:nvSpPr>
        <p:spPr>
          <a:xfrm>
            <a:off x="2714623" y="496719"/>
            <a:ext cx="6762750" cy="644525"/>
          </a:xfrm>
        </p:spPr>
        <p:txBody>
          <a:bodyPr/>
          <a:lstStyle/>
          <a:p>
            <a:pPr algn="ctr"/>
            <a:r>
              <a:rPr lang="en-US" sz="6000" b="1" dirty="0">
                <a:solidFill>
                  <a:schemeClr val="bg1"/>
                </a:solidFill>
                <a:latin typeface="Georgia" panose="02040502050405020303" pitchFamily="18" charset="0"/>
              </a:rPr>
              <a:t>Spousal Benefits</a:t>
            </a:r>
          </a:p>
        </p:txBody>
      </p:sp>
      <p:sp>
        <p:nvSpPr>
          <p:cNvPr id="2" name="Content Placeholder 4">
            <a:extLst>
              <a:ext uri="{FF2B5EF4-FFF2-40B4-BE49-F238E27FC236}">
                <a16:creationId xmlns:a16="http://schemas.microsoft.com/office/drawing/2014/main" id="{4D9CE91E-B0E7-1E9A-D4AE-3DB6A971EEB8}"/>
              </a:ext>
            </a:extLst>
          </p:cNvPr>
          <p:cNvSpPr>
            <a:spLocks noGrp="1"/>
          </p:cNvSpPr>
          <p:nvPr>
            <p:ph idx="4294967295"/>
          </p:nvPr>
        </p:nvSpPr>
        <p:spPr>
          <a:xfrm>
            <a:off x="983966" y="2346301"/>
            <a:ext cx="4734338" cy="3046988"/>
          </a:xfrm>
          <a:prstGeom prst="rect">
            <a:avLst/>
          </a:prstGeom>
        </p:spPr>
        <p:txBody>
          <a:bodyPr wrap="square">
            <a:spAutoFit/>
          </a:bodyPr>
          <a:lstStyle/>
          <a:p>
            <a:pPr marL="0" lvl="1" indent="0">
              <a:lnSpc>
                <a:spcPct val="100000"/>
              </a:lnSpc>
              <a:spcBef>
                <a:spcPts val="0"/>
              </a:spcBef>
              <a:spcAft>
                <a:spcPts val="600"/>
              </a:spcAft>
              <a:buClr>
                <a:srgbClr val="002060"/>
              </a:buClr>
              <a:buNone/>
            </a:pPr>
            <a:r>
              <a:rPr lang="en-US" sz="2800" b="1" dirty="0">
                <a:latin typeface="Arial" panose="020B0604020202020204" pitchFamily="34" charset="0"/>
                <a:cs typeface="Arial" panose="020B0604020202020204" pitchFamily="34" charset="0"/>
              </a:rPr>
              <a:t>Requirements:</a:t>
            </a:r>
          </a:p>
          <a:p>
            <a:pPr marL="342900" lvl="1" indent="-342900">
              <a:lnSpc>
                <a:spcPct val="100000"/>
              </a:lnSpc>
              <a:spcBef>
                <a:spcPts val="0"/>
              </a:spcBef>
              <a:spcAft>
                <a:spcPts val="600"/>
              </a:spcAft>
              <a:buClr>
                <a:srgbClr val="1B449C"/>
              </a:buClr>
              <a:buFont typeface="Wingdings" pitchFamily="2" charset="2"/>
              <a:buChar char="q"/>
            </a:pPr>
            <a:r>
              <a:rPr lang="en-US" dirty="0">
                <a:latin typeface="Arial" panose="020B0604020202020204" pitchFamily="34" charset="0"/>
                <a:cs typeface="Arial" panose="020B0604020202020204" pitchFamily="34" charset="0"/>
              </a:rPr>
              <a:t>Married for at least one year</a:t>
            </a:r>
          </a:p>
          <a:p>
            <a:pPr marL="342900" lvl="1" indent="-342900">
              <a:lnSpc>
                <a:spcPct val="100000"/>
              </a:lnSpc>
              <a:spcBef>
                <a:spcPts val="0"/>
              </a:spcBef>
              <a:spcAft>
                <a:spcPts val="600"/>
              </a:spcAft>
              <a:buClr>
                <a:srgbClr val="1B449C"/>
              </a:buClr>
              <a:buFont typeface="Wingdings" pitchFamily="2" charset="2"/>
              <a:buChar char="q"/>
            </a:pPr>
            <a:r>
              <a:rPr lang="en-US" dirty="0">
                <a:latin typeface="Arial" panose="020B0604020202020204" pitchFamily="34" charset="0"/>
                <a:cs typeface="Arial" panose="020B0604020202020204" pitchFamily="34" charset="0"/>
              </a:rPr>
              <a:t>Age 62, or at any age, if caring for a qualifying dependent</a:t>
            </a:r>
          </a:p>
          <a:p>
            <a:pPr marL="342900" lvl="1" indent="-342900">
              <a:lnSpc>
                <a:spcPct val="100000"/>
              </a:lnSpc>
              <a:spcBef>
                <a:spcPts val="0"/>
              </a:spcBef>
              <a:spcAft>
                <a:spcPts val="600"/>
              </a:spcAft>
              <a:buClr>
                <a:srgbClr val="1B449C"/>
              </a:buClr>
              <a:buFont typeface="Wingdings" pitchFamily="2" charset="2"/>
              <a:buChar char="q"/>
            </a:pPr>
            <a:r>
              <a:rPr lang="en-US" dirty="0">
                <a:latin typeface="Arial" panose="020B0604020202020204" pitchFamily="34" charset="0"/>
                <a:cs typeface="Arial" panose="020B0604020202020204" pitchFamily="34" charset="0"/>
              </a:rPr>
              <a:t>Spouse has already filed</a:t>
            </a:r>
          </a:p>
          <a:p>
            <a:pPr marL="342900" lvl="1" indent="-342900">
              <a:lnSpc>
                <a:spcPct val="100000"/>
              </a:lnSpc>
              <a:spcBef>
                <a:spcPts val="0"/>
              </a:spcBef>
              <a:spcAft>
                <a:spcPts val="600"/>
              </a:spcAft>
              <a:buClr>
                <a:srgbClr val="1B449C"/>
              </a:buClr>
              <a:buFont typeface="Wingdings" pitchFamily="2" charset="2"/>
              <a:buChar char="q"/>
            </a:pPr>
            <a:r>
              <a:rPr lang="en-US" dirty="0">
                <a:latin typeface="Arial" panose="020B0604020202020204" pitchFamily="34" charset="0"/>
                <a:cs typeface="Arial" panose="020B0604020202020204" pitchFamily="34" charset="0"/>
              </a:rPr>
              <a:t>The spousal benefit is greater than your retirement benefit.</a:t>
            </a:r>
          </a:p>
        </p:txBody>
      </p:sp>
      <p:sp>
        <p:nvSpPr>
          <p:cNvPr id="6" name="Content Placeholder 4">
            <a:extLst>
              <a:ext uri="{FF2B5EF4-FFF2-40B4-BE49-F238E27FC236}">
                <a16:creationId xmlns:a16="http://schemas.microsoft.com/office/drawing/2014/main" id="{CB319344-6062-9249-C83F-F215DD5103BB}"/>
              </a:ext>
            </a:extLst>
          </p:cNvPr>
          <p:cNvSpPr txBox="1">
            <a:spLocks/>
          </p:cNvSpPr>
          <p:nvPr/>
        </p:nvSpPr>
        <p:spPr>
          <a:xfrm>
            <a:off x="6095998" y="2346301"/>
            <a:ext cx="5572540" cy="297004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spcAft>
                <a:spcPts val="600"/>
              </a:spcAft>
              <a:buClr>
                <a:srgbClr val="002060"/>
              </a:buClr>
              <a:buFont typeface="Arial" panose="020B0604020202020204" pitchFamily="34" charset="0"/>
              <a:buNone/>
            </a:pPr>
            <a:r>
              <a:rPr lang="en-US" sz="2800" b="1" dirty="0">
                <a:latin typeface="Arial" panose="020B0604020202020204" pitchFamily="34" charset="0"/>
                <a:cs typeface="Arial" panose="020B0604020202020204" pitchFamily="34" charset="0"/>
              </a:rPr>
              <a:t>How much can I collect?</a:t>
            </a:r>
          </a:p>
          <a:p>
            <a:pPr marL="342900" lvl="1" indent="-342900">
              <a:lnSpc>
                <a:spcPct val="100000"/>
              </a:lnSpc>
              <a:spcBef>
                <a:spcPts val="0"/>
              </a:spcBef>
              <a:spcAft>
                <a:spcPts val="600"/>
              </a:spcAft>
              <a:buClr>
                <a:srgbClr val="1B449C"/>
              </a:buClr>
              <a:buFont typeface="Wingdings" pitchFamily="2" charset="2"/>
              <a:buChar char="q"/>
            </a:pPr>
            <a:r>
              <a:rPr lang="en-US" dirty="0">
                <a:latin typeface="Arial" panose="020B0604020202020204" pitchFamily="34" charset="0"/>
                <a:cs typeface="Arial" panose="020B0604020202020204" pitchFamily="34" charset="0"/>
              </a:rPr>
              <a:t>A maximum of 50 percent of your spouse’s full retirement age benefit.</a:t>
            </a:r>
          </a:p>
          <a:p>
            <a:pPr marL="342900" lvl="1" indent="-342900">
              <a:lnSpc>
                <a:spcPct val="100000"/>
              </a:lnSpc>
              <a:spcBef>
                <a:spcPts val="0"/>
              </a:spcBef>
              <a:spcAft>
                <a:spcPts val="600"/>
              </a:spcAft>
              <a:buClr>
                <a:srgbClr val="1B449C"/>
              </a:buClr>
              <a:buFont typeface="Wingdings" pitchFamily="2" charset="2"/>
              <a:buChar char="q"/>
            </a:pPr>
            <a:r>
              <a:rPr lang="en-US" dirty="0">
                <a:latin typeface="Arial" panose="020B0604020202020204" pitchFamily="34" charset="0"/>
                <a:cs typeface="Arial" panose="020B0604020202020204" pitchFamily="34" charset="0"/>
              </a:rPr>
              <a:t>The amount will be reduced if you claim a benefit prior to your FRA.</a:t>
            </a:r>
          </a:p>
          <a:p>
            <a:pPr marL="342900" lvl="1" indent="-342900">
              <a:lnSpc>
                <a:spcPct val="100000"/>
              </a:lnSpc>
              <a:spcBef>
                <a:spcPts val="0"/>
              </a:spcBef>
              <a:spcAft>
                <a:spcPts val="600"/>
              </a:spcAft>
              <a:buClr>
                <a:srgbClr val="1B449C"/>
              </a:buClr>
              <a:buFont typeface="Wingdings" pitchFamily="2" charset="2"/>
              <a:buChar char="q"/>
            </a:pPr>
            <a:r>
              <a:rPr lang="en-US" dirty="0">
                <a:latin typeface="Arial" panose="020B0604020202020204" pitchFamily="34" charset="0"/>
                <a:cs typeface="Arial" panose="020B0604020202020204" pitchFamily="34" charset="0"/>
              </a:rPr>
              <a:t>Your spouse must file before you can claim a benefit under his/her record.</a:t>
            </a:r>
          </a:p>
        </p:txBody>
      </p:sp>
    </p:spTree>
    <p:custDataLst>
      <p:tags r:id="rId1"/>
    </p:custDataLst>
    <p:extLst>
      <p:ext uri="{BB962C8B-B14F-4D97-AF65-F5344CB8AC3E}">
        <p14:creationId xmlns:p14="http://schemas.microsoft.com/office/powerpoint/2010/main" val="2482207956"/>
      </p:ext>
    </p:extLst>
  </p:cSld>
  <p:clrMapOvr>
    <a:masterClrMapping/>
  </p:clrMapOvr>
  <mc:AlternateContent xmlns:mc="http://schemas.openxmlformats.org/markup-compatibility/2006" xmlns:p14="http://schemas.microsoft.com/office/powerpoint/2010/main">
    <mc:Choice Requires="p14">
      <p:transition spd="slow" p14:dur="2000" advTm="31227"/>
    </mc:Choice>
    <mc:Fallback xmlns="">
      <p:transition spd="slow" advTm="312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2C9290-D7F2-8884-7618-2F536907FAF3}"/>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12844E-2D25-AF50-D9B4-74FCD95C9FEE}"/>
              </a:ext>
            </a:extLst>
          </p:cNvPr>
          <p:cNvSpPr/>
          <p:nvPr/>
        </p:nvSpPr>
        <p:spPr>
          <a:xfrm>
            <a:off x="838198" y="6334004"/>
            <a:ext cx="10515601" cy="369332"/>
          </a:xfrm>
          <a:prstGeom prst="rect">
            <a:avLst/>
          </a:prstGeom>
        </p:spPr>
        <p:txBody>
          <a:bodyPr wrap="square" lIns="91440" tIns="45720" rIns="91440" bIns="45720" anchor="t">
            <a:spAutoFit/>
          </a:bodyPr>
          <a:lstStyle/>
          <a:p>
            <a:r>
              <a:rPr lang="en-US" sz="900" dirty="0">
                <a:solidFill>
                  <a:schemeClr val="bg1">
                    <a:lumMod val="50000"/>
                  </a:schemeClr>
                </a:solidFill>
                <a:cs typeface="Arial" panose="020B0604020202020204" pitchFamily="34" charset="0"/>
              </a:rPr>
              <a:t>Social Security Administration. “Benefits Planner: Retirement - </a:t>
            </a:r>
          </a:p>
          <a:p>
            <a:r>
              <a:rPr lang="en-US" sz="900" dirty="0">
                <a:solidFill>
                  <a:schemeClr val="bg1">
                    <a:lumMod val="50000"/>
                  </a:schemeClr>
                </a:solidFill>
                <a:cs typeface="Arial"/>
              </a:rPr>
              <a:t>If You Are Divorced</a:t>
            </a:r>
            <a:r>
              <a:rPr lang="en-US" sz="900">
                <a:solidFill>
                  <a:schemeClr val="bg1">
                    <a:lumMod val="50000"/>
                  </a:schemeClr>
                </a:solidFill>
                <a:cs typeface="Arial"/>
              </a:rPr>
              <a:t>.” </a:t>
            </a:r>
            <a:r>
              <a:rPr lang="en-US" sz="900">
                <a:solidFill>
                  <a:schemeClr val="bg1">
                    <a:lumMod val="50000"/>
                  </a:schemeClr>
                </a:solidFill>
                <a:ea typeface="+mn-lt"/>
                <a:cs typeface="+mn-lt"/>
              </a:rPr>
              <a:t>www-</a:t>
            </a:r>
            <a:r>
              <a:rPr lang="en-US" sz="900" dirty="0" err="1">
                <a:solidFill>
                  <a:schemeClr val="bg1">
                    <a:lumMod val="50000"/>
                  </a:schemeClr>
                </a:solidFill>
                <a:ea typeface="+mn-lt"/>
                <a:cs typeface="+mn-lt"/>
              </a:rPr>
              <a:t>origin.ssa.gov</a:t>
            </a:r>
            <a:r>
              <a:rPr lang="en-US" sz="900" dirty="0">
                <a:solidFill>
                  <a:schemeClr val="bg1">
                    <a:lumMod val="50000"/>
                  </a:schemeClr>
                </a:solidFill>
                <a:ea typeface="+mn-lt"/>
                <a:cs typeface="+mn-lt"/>
              </a:rPr>
              <a:t>/benefits/retirement/planner/applying7.html</a:t>
            </a:r>
            <a:endParaRPr lang="en-US" sz="900" baseline="30000" dirty="0">
              <a:solidFill>
                <a:schemeClr val="bg1">
                  <a:lumMod val="50000"/>
                </a:schemeClr>
              </a:solidFill>
              <a:cs typeface="Arial"/>
            </a:endParaRPr>
          </a:p>
        </p:txBody>
      </p:sp>
      <p:cxnSp>
        <p:nvCxnSpPr>
          <p:cNvPr id="4" name="Straight Connector 3">
            <a:extLst>
              <a:ext uri="{FF2B5EF4-FFF2-40B4-BE49-F238E27FC236}">
                <a16:creationId xmlns:a16="http://schemas.microsoft.com/office/drawing/2014/main" id="{1FB08007-ECD7-FE8D-C264-42F34495D022}"/>
              </a:ext>
            </a:extLst>
          </p:cNvPr>
          <p:cNvCxnSpPr>
            <a:cxnSpLocks/>
          </p:cNvCxnSpPr>
          <p:nvPr/>
        </p:nvCxnSpPr>
        <p:spPr>
          <a:xfrm flipV="1">
            <a:off x="838200" y="6304074"/>
            <a:ext cx="10515600" cy="137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1DC392C1-58E4-D3FA-B062-9C8CDE6C83CD}"/>
              </a:ext>
            </a:extLst>
          </p:cNvPr>
          <p:cNvSpPr>
            <a:spLocks noGrp="1"/>
          </p:cNvSpPr>
          <p:nvPr>
            <p:ph type="title" idx="4294967295"/>
          </p:nvPr>
        </p:nvSpPr>
        <p:spPr>
          <a:xfrm>
            <a:off x="1106556" y="514365"/>
            <a:ext cx="9978887" cy="632761"/>
          </a:xfrm>
        </p:spPr>
        <p:txBody>
          <a:bodyPr/>
          <a:lstStyle/>
          <a:p>
            <a:pPr algn="ctr"/>
            <a:r>
              <a:rPr lang="en-US" sz="6000" b="1" dirty="0">
                <a:solidFill>
                  <a:schemeClr val="bg1"/>
                </a:solidFill>
                <a:latin typeface="Georgia" panose="02040502050405020303" pitchFamily="18" charset="0"/>
              </a:rPr>
              <a:t>Ex-Spousal Benefits</a:t>
            </a:r>
          </a:p>
        </p:txBody>
      </p:sp>
      <p:sp>
        <p:nvSpPr>
          <p:cNvPr id="5" name="Content Placeholder 4">
            <a:extLst>
              <a:ext uri="{FF2B5EF4-FFF2-40B4-BE49-F238E27FC236}">
                <a16:creationId xmlns:a16="http://schemas.microsoft.com/office/drawing/2014/main" id="{DE1B7C3D-3B60-12DC-3041-94D64AA6E3CA}"/>
              </a:ext>
            </a:extLst>
          </p:cNvPr>
          <p:cNvSpPr>
            <a:spLocks noGrp="1"/>
          </p:cNvSpPr>
          <p:nvPr>
            <p:ph idx="4294967295"/>
          </p:nvPr>
        </p:nvSpPr>
        <p:spPr>
          <a:xfrm>
            <a:off x="838198" y="2192604"/>
            <a:ext cx="5286867" cy="4179606"/>
          </a:xfrm>
          <a:prstGeom prst="rect">
            <a:avLst/>
          </a:prstGeom>
        </p:spPr>
        <p:txBody>
          <a:bodyPr wrap="square">
            <a:spAutoFit/>
          </a:bodyPr>
          <a:lstStyle/>
          <a:p>
            <a:pPr marL="0" lvl="1" indent="0">
              <a:lnSpc>
                <a:spcPct val="100000"/>
              </a:lnSpc>
              <a:spcBef>
                <a:spcPts val="0"/>
              </a:spcBef>
              <a:spcAft>
                <a:spcPts val="600"/>
              </a:spcAft>
              <a:buClr>
                <a:srgbClr val="002060"/>
              </a:buClr>
              <a:buNone/>
            </a:pPr>
            <a:r>
              <a:rPr lang="en-US" sz="2800" b="1" dirty="0">
                <a:latin typeface="Arial" panose="020B0604020202020204" pitchFamily="34" charset="0"/>
                <a:cs typeface="Arial" panose="020B0604020202020204" pitchFamily="34" charset="0"/>
              </a:rPr>
              <a:t>Eligibility Requirements:</a:t>
            </a:r>
          </a:p>
          <a:p>
            <a:pPr marL="342900" lvl="1" indent="-342900">
              <a:spcBef>
                <a:spcPts val="0"/>
              </a:spcBef>
              <a:spcAft>
                <a:spcPts val="600"/>
              </a:spcAft>
              <a:buClr>
                <a:srgbClr val="1B449C"/>
              </a:buClr>
              <a:buFont typeface="Wingdings" pitchFamily="2" charset="2"/>
              <a:buChar char="q"/>
            </a:pPr>
            <a:r>
              <a:rPr lang="en-US" sz="2000" dirty="0">
                <a:latin typeface="Arial" panose="020B0604020202020204" pitchFamily="34" charset="0"/>
                <a:cs typeface="Arial" panose="020B0604020202020204" pitchFamily="34" charset="0"/>
              </a:rPr>
              <a:t>You were married for 10 years or longer.</a:t>
            </a:r>
          </a:p>
          <a:p>
            <a:pPr marL="342900" lvl="1" indent="-342900">
              <a:spcBef>
                <a:spcPts val="0"/>
              </a:spcBef>
              <a:spcAft>
                <a:spcPts val="600"/>
              </a:spcAft>
              <a:buClr>
                <a:srgbClr val="1B449C"/>
              </a:buClr>
              <a:buFont typeface="Wingdings" pitchFamily="2" charset="2"/>
              <a:buChar char="q"/>
            </a:pPr>
            <a:r>
              <a:rPr lang="en-US" sz="2000" dirty="0">
                <a:latin typeface="Arial" panose="020B0604020202020204" pitchFamily="34" charset="0"/>
                <a:cs typeface="Arial" panose="020B0604020202020204" pitchFamily="34" charset="0"/>
              </a:rPr>
              <a:t>You are currently unmarried.</a:t>
            </a:r>
          </a:p>
          <a:p>
            <a:pPr marL="342900" lvl="1" indent="-342900">
              <a:spcBef>
                <a:spcPts val="0"/>
              </a:spcBef>
              <a:spcAft>
                <a:spcPts val="600"/>
              </a:spcAft>
              <a:buClr>
                <a:srgbClr val="1B449C"/>
              </a:buClr>
              <a:buFont typeface="Wingdings" pitchFamily="2" charset="2"/>
              <a:buChar char="q"/>
            </a:pPr>
            <a:r>
              <a:rPr lang="en-US" sz="2000" dirty="0">
                <a:latin typeface="Arial" panose="020B0604020202020204" pitchFamily="34" charset="0"/>
                <a:cs typeface="Arial" panose="020B0604020202020204" pitchFamily="34" charset="0"/>
              </a:rPr>
              <a:t>Your ex-spouse is entitled to Social Security retirement or disability benefits. </a:t>
            </a:r>
          </a:p>
          <a:p>
            <a:pPr marL="516636" lvl="2" indent="-342900">
              <a:spcBef>
                <a:spcPts val="0"/>
              </a:spcBef>
              <a:spcAft>
                <a:spcPts val="600"/>
              </a:spcAft>
              <a:buClr>
                <a:srgbClr val="1B449C"/>
              </a:buClr>
              <a:buFont typeface="Courier New" panose="02070309020205020404" pitchFamily="49" charset="0"/>
              <a:buChar char="o"/>
            </a:pPr>
            <a:r>
              <a:rPr lang="en-US" dirty="0">
                <a:latin typeface="Arial" panose="020B0604020202020204" pitchFamily="34" charset="0"/>
                <a:cs typeface="Arial" panose="020B0604020202020204" pitchFamily="34" charset="0"/>
              </a:rPr>
              <a:t>Note: If your former spouse is eligible but has not yet applied, you may still be able to collect benefits if you have been divorced for at least two years and your former spouse is at least 62.</a:t>
            </a:r>
          </a:p>
          <a:p>
            <a:pPr marL="342900" lvl="1" indent="-342900">
              <a:spcBef>
                <a:spcPts val="0"/>
              </a:spcBef>
              <a:spcAft>
                <a:spcPts val="600"/>
              </a:spcAft>
              <a:buClr>
                <a:srgbClr val="1B449C"/>
              </a:buClr>
              <a:buFont typeface="Wingdings" pitchFamily="2" charset="2"/>
              <a:buChar char="q"/>
            </a:pPr>
            <a:r>
              <a:rPr lang="en-US" sz="2000" dirty="0">
                <a:latin typeface="Arial" panose="020B0604020202020204" pitchFamily="34" charset="0"/>
                <a:cs typeface="Arial" panose="020B0604020202020204" pitchFamily="34" charset="0"/>
              </a:rPr>
              <a:t>Your retirement benefit is less than your benefit as an ex-spouse.</a:t>
            </a:r>
          </a:p>
          <a:p>
            <a:pPr marL="173736" lvl="2" indent="0">
              <a:spcBef>
                <a:spcPts val="0"/>
              </a:spcBef>
              <a:spcAft>
                <a:spcPts val="600"/>
              </a:spcAft>
              <a:buClr>
                <a:srgbClr val="002060"/>
              </a:buClr>
              <a:buNone/>
            </a:pPr>
            <a:endParaRPr lang="en-US" sz="1600" baseline="30000" dirty="0">
              <a:latin typeface="Arial" panose="020B0604020202020204" pitchFamily="34" charset="0"/>
              <a:cs typeface="Arial" panose="020B0604020202020204" pitchFamily="34" charset="0"/>
            </a:endParaRPr>
          </a:p>
        </p:txBody>
      </p:sp>
      <p:sp>
        <p:nvSpPr>
          <p:cNvPr id="7" name="Content Placeholder 4">
            <a:extLst>
              <a:ext uri="{FF2B5EF4-FFF2-40B4-BE49-F238E27FC236}">
                <a16:creationId xmlns:a16="http://schemas.microsoft.com/office/drawing/2014/main" id="{2EBD38A1-5026-6D70-50D1-C40FB233E159}"/>
              </a:ext>
            </a:extLst>
          </p:cNvPr>
          <p:cNvSpPr txBox="1">
            <a:spLocks/>
          </p:cNvSpPr>
          <p:nvPr/>
        </p:nvSpPr>
        <p:spPr>
          <a:xfrm>
            <a:off x="6669906" y="2192604"/>
            <a:ext cx="4544744" cy="261610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spcAft>
                <a:spcPts val="600"/>
              </a:spcAft>
              <a:buClr>
                <a:srgbClr val="002060"/>
              </a:buClr>
              <a:buFont typeface="Arial" panose="020B0604020202020204" pitchFamily="34" charset="0"/>
              <a:buNone/>
            </a:pPr>
            <a:r>
              <a:rPr lang="en-US" sz="2800" b="1" dirty="0">
                <a:latin typeface="Arial" panose="020B0604020202020204" pitchFamily="34" charset="0"/>
                <a:cs typeface="Arial" panose="020B0604020202020204" pitchFamily="34" charset="0"/>
              </a:rPr>
              <a:t>Other Considerations:</a:t>
            </a:r>
          </a:p>
          <a:p>
            <a:pPr marL="342900" lvl="1" indent="-342900">
              <a:spcBef>
                <a:spcPts val="0"/>
              </a:spcBef>
              <a:spcAft>
                <a:spcPts val="600"/>
              </a:spcAft>
              <a:buClr>
                <a:srgbClr val="1B449C"/>
              </a:buClr>
              <a:buFont typeface="Wingdings" pitchFamily="2" charset="2"/>
              <a:buChar char="q"/>
            </a:pPr>
            <a:r>
              <a:rPr lang="en-US" sz="2000" dirty="0">
                <a:latin typeface="Arial" panose="020B0604020202020204" pitchFamily="34" charset="0"/>
                <a:cs typeface="Arial" panose="020B0604020202020204" pitchFamily="34" charset="0"/>
              </a:rPr>
              <a:t>Your claim does not reduce your ex-spouse’s own retirement benefit or the benefit of your ex’s current spouse, if applicable.</a:t>
            </a:r>
          </a:p>
          <a:p>
            <a:pPr marL="342900" lvl="1" indent="-342900">
              <a:spcBef>
                <a:spcPts val="0"/>
              </a:spcBef>
              <a:spcAft>
                <a:spcPts val="600"/>
              </a:spcAft>
              <a:buClr>
                <a:srgbClr val="1B449C"/>
              </a:buClr>
              <a:buFont typeface="Wingdings" pitchFamily="2" charset="2"/>
              <a:buChar char="q"/>
            </a:pPr>
            <a:r>
              <a:rPr lang="en-US" sz="2000" dirty="0">
                <a:latin typeface="Arial" panose="020B0604020202020204" pitchFamily="34" charset="0"/>
                <a:cs typeface="Arial" panose="020B0604020202020204" pitchFamily="34" charset="0"/>
              </a:rPr>
              <a:t>Maximum benefit is 50 percent of your ex-spouse’s PIA, reduced if you claim the benefit early.</a:t>
            </a:r>
          </a:p>
        </p:txBody>
      </p:sp>
    </p:spTree>
    <p:extLst>
      <p:ext uri="{BB962C8B-B14F-4D97-AF65-F5344CB8AC3E}">
        <p14:creationId xmlns:p14="http://schemas.microsoft.com/office/powerpoint/2010/main" val="2066003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56D1D3-E70A-AE22-4023-D8542ECE3F33}"/>
              </a:ext>
            </a:extLst>
          </p:cNvPr>
          <p:cNvSpPr/>
          <p:nvPr/>
        </p:nvSpPr>
        <p:spPr>
          <a:xfrm>
            <a:off x="0" y="1"/>
            <a:ext cx="12192000" cy="1311964"/>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12844E-2D25-AF50-D9B4-74FCD95C9FEE}"/>
              </a:ext>
            </a:extLst>
          </p:cNvPr>
          <p:cNvSpPr/>
          <p:nvPr/>
        </p:nvSpPr>
        <p:spPr>
          <a:xfrm>
            <a:off x="838198" y="6334004"/>
            <a:ext cx="10515601" cy="369332"/>
          </a:xfrm>
          <a:prstGeom prst="rect">
            <a:avLst/>
          </a:prstGeom>
        </p:spPr>
        <p:txBody>
          <a:bodyPr wrap="square" lIns="91440" tIns="45720" rIns="91440" bIns="45720" anchor="t">
            <a:spAutoFit/>
          </a:bodyPr>
          <a:lstStyle/>
          <a:p>
            <a:r>
              <a:rPr lang="en-US" sz="900" dirty="0">
                <a:solidFill>
                  <a:schemeClr val="bg1">
                    <a:lumMod val="50000"/>
                  </a:schemeClr>
                </a:solidFill>
                <a:cs typeface="Arial" panose="020B0604020202020204" pitchFamily="34" charset="0"/>
              </a:rPr>
              <a:t>Social Security Administration. “Benefits Planner: Survivors - If You are the Survivor.” </a:t>
            </a:r>
          </a:p>
          <a:p>
            <a:r>
              <a:rPr lang="en-US" sz="900" dirty="0">
                <a:solidFill>
                  <a:schemeClr val="bg1">
                    <a:lumMod val="50000"/>
                  </a:schemeClr>
                </a:solidFill>
                <a:ea typeface="+mn-lt"/>
                <a:cs typeface="+mn-lt"/>
              </a:rPr>
              <a:t>https://www-origin.ssa.gov/benefits/survivors/ifyou.html</a:t>
            </a:r>
            <a:r>
              <a:rPr lang="en-US" sz="900" dirty="0">
                <a:solidFill>
                  <a:schemeClr val="bg1">
                    <a:lumMod val="50000"/>
                  </a:schemeClr>
                </a:solidFill>
                <a:cs typeface="Arial"/>
              </a:rPr>
              <a:t> 2024.</a:t>
            </a:r>
            <a:endParaRPr lang="en-US" sz="900" baseline="30000" dirty="0">
              <a:solidFill>
                <a:schemeClr val="bg1">
                  <a:lumMod val="50000"/>
                </a:schemeClr>
              </a:solidFill>
              <a:cs typeface="Arial"/>
            </a:endParaRPr>
          </a:p>
        </p:txBody>
      </p:sp>
      <p:cxnSp>
        <p:nvCxnSpPr>
          <p:cNvPr id="4" name="Straight Connector 3">
            <a:extLst>
              <a:ext uri="{FF2B5EF4-FFF2-40B4-BE49-F238E27FC236}">
                <a16:creationId xmlns:a16="http://schemas.microsoft.com/office/drawing/2014/main" id="{1FB08007-ECD7-FE8D-C264-42F34495D022}"/>
              </a:ext>
            </a:extLst>
          </p:cNvPr>
          <p:cNvCxnSpPr>
            <a:cxnSpLocks/>
          </p:cNvCxnSpPr>
          <p:nvPr/>
        </p:nvCxnSpPr>
        <p:spPr>
          <a:xfrm flipV="1">
            <a:off x="838200" y="6304074"/>
            <a:ext cx="10515600" cy="137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1DC392C1-58E4-D3FA-B062-9C8CDE6C83CD}"/>
              </a:ext>
            </a:extLst>
          </p:cNvPr>
          <p:cNvSpPr>
            <a:spLocks noGrp="1"/>
          </p:cNvSpPr>
          <p:nvPr>
            <p:ph type="title" idx="4294967295"/>
          </p:nvPr>
        </p:nvSpPr>
        <p:spPr>
          <a:xfrm>
            <a:off x="1570380" y="219988"/>
            <a:ext cx="9051235" cy="728179"/>
          </a:xfrm>
        </p:spPr>
        <p:txBody>
          <a:bodyPr/>
          <a:lstStyle/>
          <a:p>
            <a:pPr algn="ctr"/>
            <a:r>
              <a:rPr lang="en-US" sz="6000" b="1" dirty="0">
                <a:solidFill>
                  <a:schemeClr val="bg1"/>
                </a:solidFill>
                <a:latin typeface="Georgia" panose="02040502050405020303" pitchFamily="18" charset="0"/>
              </a:rPr>
              <a:t>Survivor Benefits</a:t>
            </a:r>
          </a:p>
        </p:txBody>
      </p:sp>
      <p:sp>
        <p:nvSpPr>
          <p:cNvPr id="2" name="Content Placeholder 4">
            <a:extLst>
              <a:ext uri="{FF2B5EF4-FFF2-40B4-BE49-F238E27FC236}">
                <a16:creationId xmlns:a16="http://schemas.microsoft.com/office/drawing/2014/main" id="{4D9CE91E-B0E7-1E9A-D4AE-3DB6A971EEB8}"/>
              </a:ext>
            </a:extLst>
          </p:cNvPr>
          <p:cNvSpPr>
            <a:spLocks noGrp="1"/>
          </p:cNvSpPr>
          <p:nvPr>
            <p:ph idx="4294967295"/>
          </p:nvPr>
        </p:nvSpPr>
        <p:spPr>
          <a:xfrm>
            <a:off x="795454" y="1531952"/>
            <a:ext cx="10972476" cy="1585049"/>
          </a:xfrm>
          <a:prstGeom prst="rect">
            <a:avLst/>
          </a:prstGeom>
        </p:spPr>
        <p:txBody>
          <a:bodyPr wrap="square">
            <a:spAutoFit/>
          </a:bodyPr>
          <a:lstStyle/>
          <a:p>
            <a:pPr marL="0" lvl="1" indent="0">
              <a:lnSpc>
                <a:spcPct val="100000"/>
              </a:lnSpc>
              <a:spcBef>
                <a:spcPts val="0"/>
              </a:spcBef>
              <a:spcAft>
                <a:spcPts val="600"/>
              </a:spcAft>
              <a:buClr>
                <a:srgbClr val="002060"/>
              </a:buClr>
              <a:buNone/>
            </a:pPr>
            <a:r>
              <a:rPr lang="en-US" sz="1800" b="1" dirty="0">
                <a:latin typeface="Arial" panose="020B0604020202020204" pitchFamily="34" charset="0"/>
                <a:cs typeface="Arial" panose="020B0604020202020204" pitchFamily="34" charset="0"/>
              </a:rPr>
              <a:t>Requirements:</a:t>
            </a:r>
          </a:p>
          <a:p>
            <a:pPr marL="285750" lvl="1" indent="-285750">
              <a:lnSpc>
                <a:spcPct val="100000"/>
              </a:lnSpc>
              <a:spcBef>
                <a:spcPts val="0"/>
              </a:spcBef>
              <a:spcAft>
                <a:spcPts val="600"/>
              </a:spcAft>
              <a:buClr>
                <a:srgbClr val="1B449C"/>
              </a:buClr>
              <a:buFont typeface="Wingdings" pitchFamily="2" charset="2"/>
              <a:buChar char="q"/>
            </a:pPr>
            <a:r>
              <a:rPr lang="en-US" sz="1600" dirty="0">
                <a:latin typeface="Arial" panose="020B0604020202020204" pitchFamily="34" charset="0"/>
                <a:cs typeface="Arial" panose="020B0604020202020204" pitchFamily="34" charset="0"/>
              </a:rPr>
              <a:t>You may claim as a survivor as early as age 60, or age 50 if you were or become disabled within seven years of your spouse’s death.</a:t>
            </a:r>
          </a:p>
          <a:p>
            <a:pPr marL="285750" lvl="1" indent="-285750">
              <a:lnSpc>
                <a:spcPct val="100000"/>
              </a:lnSpc>
              <a:spcBef>
                <a:spcPts val="0"/>
              </a:spcBef>
              <a:spcAft>
                <a:spcPts val="600"/>
              </a:spcAft>
              <a:buClr>
                <a:srgbClr val="1B449C"/>
              </a:buClr>
              <a:buFont typeface="Wingdings" pitchFamily="2" charset="2"/>
              <a:buChar char="q"/>
            </a:pPr>
            <a:r>
              <a:rPr lang="en-US" sz="1600" dirty="0">
                <a:latin typeface="Arial" panose="020B0604020202020204" pitchFamily="34" charset="0"/>
                <a:cs typeface="Arial" panose="020B0604020202020204" pitchFamily="34" charset="0"/>
              </a:rPr>
              <a:t>You may claim caregiver benefits at any age if you care for a qualifying dependent (under the age of 16 or disabled).</a:t>
            </a:r>
          </a:p>
          <a:p>
            <a:pPr marL="285750" lvl="1" indent="-285750">
              <a:lnSpc>
                <a:spcPct val="100000"/>
              </a:lnSpc>
              <a:spcBef>
                <a:spcPts val="0"/>
              </a:spcBef>
              <a:spcAft>
                <a:spcPts val="600"/>
              </a:spcAft>
              <a:buClr>
                <a:srgbClr val="1B449C"/>
              </a:buClr>
              <a:buFont typeface="Wingdings" pitchFamily="2" charset="2"/>
              <a:buChar char="q"/>
            </a:pPr>
            <a:r>
              <a:rPr lang="en-US" sz="1600" dirty="0">
                <a:latin typeface="Arial" panose="020B0604020202020204" pitchFamily="34" charset="0"/>
                <a:cs typeface="Arial" panose="020B0604020202020204" pitchFamily="34" charset="0"/>
              </a:rPr>
              <a:t>Divorced survivor benefits also available to those who qualify.</a:t>
            </a:r>
            <a:endParaRPr lang="en-US" sz="1600" baseline="30000" dirty="0">
              <a:latin typeface="Arial" panose="020B0604020202020204" pitchFamily="34" charset="0"/>
              <a:cs typeface="Arial" panose="020B0604020202020204" pitchFamily="34" charset="0"/>
            </a:endParaRPr>
          </a:p>
        </p:txBody>
      </p:sp>
      <p:sp>
        <p:nvSpPr>
          <p:cNvPr id="6" name="Content Placeholder 4">
            <a:extLst>
              <a:ext uri="{FF2B5EF4-FFF2-40B4-BE49-F238E27FC236}">
                <a16:creationId xmlns:a16="http://schemas.microsoft.com/office/drawing/2014/main" id="{CB319344-6062-9249-C83F-F215DD5103BB}"/>
              </a:ext>
            </a:extLst>
          </p:cNvPr>
          <p:cNvSpPr txBox="1">
            <a:spLocks/>
          </p:cNvSpPr>
          <p:nvPr/>
        </p:nvSpPr>
        <p:spPr>
          <a:xfrm>
            <a:off x="795454" y="3211232"/>
            <a:ext cx="10972476" cy="249299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spcAft>
                <a:spcPts val="600"/>
              </a:spcAft>
              <a:buClr>
                <a:srgbClr val="002060"/>
              </a:buClr>
              <a:buFont typeface="Arial" panose="020B0604020202020204" pitchFamily="34" charset="0"/>
              <a:buNone/>
            </a:pPr>
            <a:r>
              <a:rPr lang="en-US" sz="1800" b="1" dirty="0">
                <a:latin typeface="Arial" panose="020B0604020202020204" pitchFamily="34" charset="0"/>
                <a:cs typeface="Arial" panose="020B0604020202020204" pitchFamily="34" charset="0"/>
              </a:rPr>
              <a:t>How much can I collect?</a:t>
            </a:r>
          </a:p>
          <a:p>
            <a:pPr marL="342900" lvl="1" indent="-342900">
              <a:lnSpc>
                <a:spcPct val="100000"/>
              </a:lnSpc>
              <a:spcBef>
                <a:spcPts val="0"/>
              </a:spcBef>
              <a:spcAft>
                <a:spcPts val="600"/>
              </a:spcAft>
              <a:buClr>
                <a:srgbClr val="1B449C"/>
              </a:buClr>
              <a:buFont typeface="Wingdings" pitchFamily="2" charset="2"/>
              <a:buChar char="q"/>
            </a:pPr>
            <a:r>
              <a:rPr lang="en-US" sz="1600" dirty="0">
                <a:latin typeface="Arial" panose="020B0604020202020204" pitchFamily="34" charset="0"/>
                <a:cs typeface="Arial" panose="020B0604020202020204" pitchFamily="34" charset="0"/>
              </a:rPr>
              <a:t>You are entitled to a maximum of 100 percent of the benefit your deceased spouse (or ex-spouse) was collecting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or was entitled to collect at the time of death, including delayed retirement credits earned by your deceased spouse/former spouse.</a:t>
            </a:r>
          </a:p>
          <a:p>
            <a:pPr marL="342900" lvl="1" indent="-342900">
              <a:lnSpc>
                <a:spcPct val="100000"/>
              </a:lnSpc>
              <a:spcBef>
                <a:spcPts val="0"/>
              </a:spcBef>
              <a:spcAft>
                <a:spcPts val="600"/>
              </a:spcAft>
              <a:buClr>
                <a:srgbClr val="1B449C"/>
              </a:buClr>
              <a:buFont typeface="Wingdings" pitchFamily="2" charset="2"/>
              <a:buChar char="q"/>
            </a:pPr>
            <a:r>
              <a:rPr lang="en-US" sz="1600" dirty="0">
                <a:latin typeface="Arial" panose="020B0604020202020204" pitchFamily="34" charset="0"/>
                <a:cs typeface="Arial" panose="020B0604020202020204" pitchFamily="34" charset="0"/>
              </a:rPr>
              <a:t>The survivor benefit will be reduced if you claim it before your full retirement age as a survivor.</a:t>
            </a:r>
            <a:r>
              <a:rPr lang="en-US" sz="1600" dirty="0">
                <a:solidFill>
                  <a:srgbClr val="FDB636"/>
                </a:solidFill>
                <a:latin typeface="Arial" panose="020B0604020202020204" pitchFamily="34" charset="0"/>
                <a:cs typeface="Arial" panose="020B0604020202020204" pitchFamily="34" charset="0"/>
              </a:rPr>
              <a:t>*</a:t>
            </a:r>
          </a:p>
          <a:p>
            <a:pPr marL="342900" lvl="1" indent="-342900">
              <a:lnSpc>
                <a:spcPct val="100000"/>
              </a:lnSpc>
              <a:spcBef>
                <a:spcPts val="0"/>
              </a:spcBef>
              <a:spcAft>
                <a:spcPts val="600"/>
              </a:spcAft>
              <a:buClr>
                <a:srgbClr val="1B449C"/>
              </a:buClr>
              <a:buFont typeface="Wingdings" pitchFamily="2" charset="2"/>
              <a:buChar char="q"/>
            </a:pPr>
            <a:r>
              <a:rPr lang="en-US" sz="1600" dirty="0">
                <a:latin typeface="Arial" panose="020B0604020202020204" pitchFamily="34" charset="0"/>
                <a:cs typeface="Arial" panose="020B0604020202020204" pitchFamily="34" charset="0"/>
              </a:rPr>
              <a:t>If you remarry at age 60 or older, your remarriage will not impact your ability to collect the survivor benefit.</a:t>
            </a:r>
          </a:p>
          <a:p>
            <a:pPr marL="342900" lvl="1" indent="-342900">
              <a:lnSpc>
                <a:spcPct val="100000"/>
              </a:lnSpc>
              <a:spcBef>
                <a:spcPts val="0"/>
              </a:spcBef>
              <a:spcAft>
                <a:spcPts val="600"/>
              </a:spcAft>
              <a:buClr>
                <a:srgbClr val="1B449C"/>
              </a:buClr>
              <a:buFont typeface="Wingdings" pitchFamily="2" charset="2"/>
              <a:buChar char="q"/>
            </a:pPr>
            <a:r>
              <a:rPr lang="en-US" sz="1600" dirty="0">
                <a:latin typeface="Arial" panose="020B0604020202020204" pitchFamily="34" charset="0"/>
                <a:cs typeface="Arial" panose="020B0604020202020204" pitchFamily="34" charset="0"/>
              </a:rPr>
              <a:t>If you are entitled to your own retirement benefit, you may file for one benefit first and then switch to the higher benefit later if it provides a greater monthly benefit.</a:t>
            </a:r>
          </a:p>
        </p:txBody>
      </p:sp>
      <p:sp>
        <p:nvSpPr>
          <p:cNvPr id="5" name="Rectangle 4">
            <a:extLst>
              <a:ext uri="{FF2B5EF4-FFF2-40B4-BE49-F238E27FC236}">
                <a16:creationId xmlns:a16="http://schemas.microsoft.com/office/drawing/2014/main" id="{9BE9F4B5-7861-08FB-4BA4-11D73A892865}"/>
              </a:ext>
            </a:extLst>
          </p:cNvPr>
          <p:cNvSpPr/>
          <p:nvPr/>
        </p:nvSpPr>
        <p:spPr>
          <a:xfrm>
            <a:off x="838198" y="6051263"/>
            <a:ext cx="10515600" cy="229743"/>
          </a:xfrm>
          <a:prstGeom prst="rect">
            <a:avLst/>
          </a:prstGeom>
        </p:spPr>
        <p:txBody>
          <a:bodyPr wrap="square">
            <a:spAutoFit/>
          </a:bodyPr>
          <a:lstStyle/>
          <a:p>
            <a:pPr>
              <a:lnSpc>
                <a:spcPct val="107000"/>
              </a:lnSpc>
            </a:pPr>
            <a:r>
              <a:rPr lang="en-US" sz="900" dirty="0">
                <a:solidFill>
                  <a:schemeClr val="bg1">
                    <a:lumMod val="50000"/>
                  </a:schemeClr>
                </a:solidFill>
                <a:ea typeface="Calibri" panose="020F0502020204030204" pitchFamily="34" charset="0"/>
                <a:cs typeface="Arial" panose="020B0604020202020204" pitchFamily="34" charset="0"/>
              </a:rPr>
              <a:t>*Your survivor full retirement age may differ from your full retirement age for other benefits such as retirement or spousal benefits. Refer to </a:t>
            </a:r>
            <a:r>
              <a:rPr lang="en-US" sz="900" dirty="0" err="1">
                <a:solidFill>
                  <a:schemeClr val="bg1">
                    <a:lumMod val="50000"/>
                  </a:schemeClr>
                </a:solidFill>
                <a:ea typeface="Calibri" panose="020F0502020204030204" pitchFamily="34" charset="0"/>
                <a:cs typeface="Arial" panose="020B0604020202020204" pitchFamily="34" charset="0"/>
              </a:rPr>
              <a:t>www.ssa.gov</a:t>
            </a:r>
            <a:r>
              <a:rPr lang="en-US" sz="900" dirty="0">
                <a:solidFill>
                  <a:schemeClr val="bg1">
                    <a:lumMod val="50000"/>
                  </a:schemeClr>
                </a:solidFill>
                <a:ea typeface="Calibri" panose="020F0502020204030204" pitchFamily="34" charset="0"/>
                <a:cs typeface="Arial" panose="020B0604020202020204" pitchFamily="34" charset="0"/>
              </a:rPr>
              <a:t> for additional information.</a:t>
            </a:r>
          </a:p>
        </p:txBody>
      </p:sp>
    </p:spTree>
    <p:extLst>
      <p:ext uri="{BB962C8B-B14F-4D97-AF65-F5344CB8AC3E}">
        <p14:creationId xmlns:p14="http://schemas.microsoft.com/office/powerpoint/2010/main" val="426106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372409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Married Couple – Case Study</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Paul age 62 (born in January 1963)</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Linda age 60 (born in January 1965)</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How can they maximize?</a:t>
            </a:r>
          </a:p>
          <a:p>
            <a:pPr>
              <a:spcBef>
                <a:spcPts val="1800"/>
              </a:spcBef>
            </a:pPr>
            <a:r>
              <a:rPr lang="en-US" sz="2300" b="1" dirty="0">
                <a:solidFill>
                  <a:srgbClr val="000000"/>
                </a:solidFill>
                <a:latin typeface="Arial" panose="020B0604020202020204" pitchFamily="34" charset="0"/>
                <a:cs typeface="Arial" panose="020B0604020202020204" pitchFamily="34" charset="0"/>
              </a:rPr>
              <a:t>Assumptions</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Living to age 86 and 89</a:t>
            </a:r>
          </a:p>
          <a:p>
            <a:pPr marL="800100" lvl="1" indent="-342900">
              <a:spcBef>
                <a:spcPts val="18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0% inflation</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5979774"/>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B1DB42-0937-934F-9D1D-F898D297E1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3224245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Example of Filing at 62</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5371331"/>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2B93D59-0295-1142-97B9-1A717969AA61}"/>
              </a:ext>
            </a:extLst>
          </p:cNvPr>
          <p:cNvSpPr txBox="1"/>
          <p:nvPr/>
        </p:nvSpPr>
        <p:spPr>
          <a:xfrm>
            <a:off x="5850079" y="2580281"/>
            <a:ext cx="2660076" cy="1862048"/>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Paul</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$2,400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86</a:t>
            </a:r>
          </a:p>
          <a:p>
            <a:pPr>
              <a:spcBef>
                <a:spcPts val="1800"/>
              </a:spcBef>
            </a:pPr>
            <a:r>
              <a:rPr lang="en-US" sz="2000" dirty="0">
                <a:solidFill>
                  <a:srgbClr val="000000"/>
                </a:solidFill>
                <a:latin typeface="Arial" panose="020B0604020202020204" pitchFamily="34" charset="0"/>
                <a:cs typeface="Arial" panose="020B0604020202020204" pitchFamily="34" charset="0"/>
              </a:rPr>
              <a:t>File at age 62: $1,680</a:t>
            </a:r>
          </a:p>
        </p:txBody>
      </p:sp>
      <p:sp>
        <p:nvSpPr>
          <p:cNvPr id="10" name="TextBox 9">
            <a:extLst>
              <a:ext uri="{FF2B5EF4-FFF2-40B4-BE49-F238E27FC236}">
                <a16:creationId xmlns:a16="http://schemas.microsoft.com/office/drawing/2014/main" id="{E02D4785-643D-914F-ADCB-315B31168B78}"/>
              </a:ext>
            </a:extLst>
          </p:cNvPr>
          <p:cNvSpPr txBox="1"/>
          <p:nvPr/>
        </p:nvSpPr>
        <p:spPr>
          <a:xfrm>
            <a:off x="8853052" y="2580281"/>
            <a:ext cx="2660076" cy="1862048"/>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Linda</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$900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89</a:t>
            </a:r>
          </a:p>
          <a:p>
            <a:pPr>
              <a:spcBef>
                <a:spcPts val="1800"/>
              </a:spcBef>
            </a:pPr>
            <a:r>
              <a:rPr lang="en-US" sz="2000" dirty="0">
                <a:solidFill>
                  <a:srgbClr val="000000"/>
                </a:solidFill>
                <a:latin typeface="Arial" panose="020B0604020202020204" pitchFamily="34" charset="0"/>
                <a:cs typeface="Arial" panose="020B0604020202020204" pitchFamily="34" charset="0"/>
              </a:rPr>
              <a:t>File at age 62: $825</a:t>
            </a:r>
          </a:p>
        </p:txBody>
      </p:sp>
      <p:sp>
        <p:nvSpPr>
          <p:cNvPr id="11" name="TextBox 10">
            <a:extLst>
              <a:ext uri="{FF2B5EF4-FFF2-40B4-BE49-F238E27FC236}">
                <a16:creationId xmlns:a16="http://schemas.microsoft.com/office/drawing/2014/main" id="{40BCB212-673A-F746-AF1D-A78B21C35345}"/>
              </a:ext>
            </a:extLst>
          </p:cNvPr>
          <p:cNvSpPr txBox="1"/>
          <p:nvPr/>
        </p:nvSpPr>
        <p:spPr>
          <a:xfrm>
            <a:off x="5850078" y="4683692"/>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Total Family Benefit: $817,935</a:t>
            </a:r>
          </a:p>
        </p:txBody>
      </p:sp>
      <p:pic>
        <p:nvPicPr>
          <p:cNvPr id="12" name="Picture 11">
            <a:extLst>
              <a:ext uri="{FF2B5EF4-FFF2-40B4-BE49-F238E27FC236}">
                <a16:creationId xmlns:a16="http://schemas.microsoft.com/office/drawing/2014/main" id="{3C6D96A9-A3BA-B647-8B7B-28B343411E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40500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Example of Filing at 70</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5774862"/>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2B93D59-0295-1142-97B9-1A717969AA61}"/>
              </a:ext>
            </a:extLst>
          </p:cNvPr>
          <p:cNvSpPr txBox="1"/>
          <p:nvPr/>
        </p:nvSpPr>
        <p:spPr>
          <a:xfrm>
            <a:off x="5850079" y="2580281"/>
            <a:ext cx="2660076" cy="2169825"/>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Paul</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$2,400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86</a:t>
            </a:r>
          </a:p>
          <a:p>
            <a:pPr>
              <a:spcBef>
                <a:spcPts val="1800"/>
              </a:spcBef>
            </a:pPr>
            <a:r>
              <a:rPr lang="en-US" sz="2000" dirty="0">
                <a:solidFill>
                  <a:srgbClr val="000000"/>
                </a:solidFill>
                <a:latin typeface="Arial" panose="020B0604020202020204" pitchFamily="34" charset="0"/>
                <a:cs typeface="Arial" panose="020B0604020202020204" pitchFamily="34" charset="0"/>
              </a:rPr>
              <a:t>File for own benefit at age 70: $2,976</a:t>
            </a:r>
          </a:p>
        </p:txBody>
      </p:sp>
      <p:sp>
        <p:nvSpPr>
          <p:cNvPr id="10" name="TextBox 9">
            <a:extLst>
              <a:ext uri="{FF2B5EF4-FFF2-40B4-BE49-F238E27FC236}">
                <a16:creationId xmlns:a16="http://schemas.microsoft.com/office/drawing/2014/main" id="{E02D4785-643D-914F-ADCB-315B31168B78}"/>
              </a:ext>
            </a:extLst>
          </p:cNvPr>
          <p:cNvSpPr txBox="1"/>
          <p:nvPr/>
        </p:nvSpPr>
        <p:spPr>
          <a:xfrm>
            <a:off x="8853052" y="2580281"/>
            <a:ext cx="2660076" cy="2169825"/>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Linda</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$900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89</a:t>
            </a:r>
          </a:p>
          <a:p>
            <a:pPr>
              <a:spcBef>
                <a:spcPts val="1800"/>
              </a:spcBef>
            </a:pPr>
            <a:r>
              <a:rPr lang="en-US" sz="2000" dirty="0">
                <a:solidFill>
                  <a:srgbClr val="000000"/>
                </a:solidFill>
                <a:latin typeface="Arial" panose="020B0604020202020204" pitchFamily="34" charset="0"/>
                <a:cs typeface="Arial" panose="020B0604020202020204" pitchFamily="34" charset="0"/>
              </a:rPr>
              <a:t>File for both benefits at age 70: $1,200</a:t>
            </a:r>
          </a:p>
        </p:txBody>
      </p:sp>
      <p:sp>
        <p:nvSpPr>
          <p:cNvPr id="11" name="TextBox 10">
            <a:extLst>
              <a:ext uri="{FF2B5EF4-FFF2-40B4-BE49-F238E27FC236}">
                <a16:creationId xmlns:a16="http://schemas.microsoft.com/office/drawing/2014/main" id="{40BCB212-673A-F746-AF1D-A78B21C35345}"/>
              </a:ext>
            </a:extLst>
          </p:cNvPr>
          <p:cNvSpPr txBox="1"/>
          <p:nvPr/>
        </p:nvSpPr>
        <p:spPr>
          <a:xfrm>
            <a:off x="5850078" y="5087223"/>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Total Family Benefit: $947,376</a:t>
            </a:r>
            <a:endParaRPr lang="en-US" sz="2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98A4DDA-D685-F54D-B53B-89444C1E14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1730740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1029525"/>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Disclosure</a:t>
            </a:r>
          </a:p>
        </p:txBody>
      </p:sp>
      <p:sp>
        <p:nvSpPr>
          <p:cNvPr id="3" name="TextBox 2">
            <a:extLst>
              <a:ext uri="{FF2B5EF4-FFF2-40B4-BE49-F238E27FC236}">
                <a16:creationId xmlns:a16="http://schemas.microsoft.com/office/drawing/2014/main" id="{5F725E6F-F1FE-2345-87EB-197AB5632C71}"/>
              </a:ext>
            </a:extLst>
          </p:cNvPr>
          <p:cNvSpPr txBox="1"/>
          <p:nvPr/>
        </p:nvSpPr>
        <p:spPr>
          <a:xfrm>
            <a:off x="1323904" y="2433293"/>
            <a:ext cx="9544192" cy="3108543"/>
          </a:xfrm>
          <a:prstGeom prst="rect">
            <a:avLst/>
          </a:prstGeom>
          <a:noFill/>
        </p:spPr>
        <p:txBody>
          <a:bodyPr wrap="square" rtlCol="0">
            <a:spAutoFit/>
          </a:bodyPr>
          <a:lstStyle/>
          <a:p>
            <a:pPr algn="ctr"/>
            <a:r>
              <a:rPr lang="en-US" sz="2400" dirty="0"/>
              <a:t>This information is being provided only as a general source of information and is not intended to be the primary basis for decisions. It should not be construed as advice designed to meet the needs of an individual situation. Please seek the guidance of an appropriately licensed financial professional regarding your individual financial needs. Consult with a tax advisor or attorney for specific tax or legal advice. Not affiliated with the Social Security Administration or any government agency.</a:t>
            </a:r>
            <a:br>
              <a:rPr lang="en-US" sz="2800" dirty="0"/>
            </a:br>
            <a:endParaRPr lang="en-US" sz="2800" dirty="0"/>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080031"/>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35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Example of Optimal Strategy</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6426726"/>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2B93D59-0295-1142-97B9-1A717969AA61}"/>
              </a:ext>
            </a:extLst>
          </p:cNvPr>
          <p:cNvSpPr txBox="1"/>
          <p:nvPr/>
        </p:nvSpPr>
        <p:spPr>
          <a:xfrm>
            <a:off x="5633156" y="2580281"/>
            <a:ext cx="2957687" cy="2169825"/>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Paul</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$2,400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86</a:t>
            </a:r>
          </a:p>
          <a:p>
            <a:pPr>
              <a:spcBef>
                <a:spcPts val="1800"/>
              </a:spcBef>
            </a:pPr>
            <a:r>
              <a:rPr lang="en-US" sz="2000" dirty="0">
                <a:solidFill>
                  <a:srgbClr val="000000"/>
                </a:solidFill>
                <a:latin typeface="Arial" panose="020B0604020202020204" pitchFamily="34" charset="0"/>
                <a:cs typeface="Arial" panose="020B0604020202020204" pitchFamily="34" charset="0"/>
              </a:rPr>
              <a:t>File for own benefit at age 70: $2,976</a:t>
            </a:r>
          </a:p>
        </p:txBody>
      </p:sp>
      <p:sp>
        <p:nvSpPr>
          <p:cNvPr id="10" name="TextBox 9">
            <a:extLst>
              <a:ext uri="{FF2B5EF4-FFF2-40B4-BE49-F238E27FC236}">
                <a16:creationId xmlns:a16="http://schemas.microsoft.com/office/drawing/2014/main" id="{E02D4785-643D-914F-ADCB-315B31168B78}"/>
              </a:ext>
            </a:extLst>
          </p:cNvPr>
          <p:cNvSpPr txBox="1"/>
          <p:nvPr/>
        </p:nvSpPr>
        <p:spPr>
          <a:xfrm>
            <a:off x="8853052" y="2580281"/>
            <a:ext cx="2660076" cy="3016210"/>
          </a:xfrm>
          <a:prstGeom prst="rect">
            <a:avLst/>
          </a:prstGeom>
          <a:noFill/>
        </p:spPr>
        <p:txBody>
          <a:bodyPr wrap="square" rtlCol="0">
            <a:spAutoFit/>
          </a:bodyPr>
          <a:lstStyle/>
          <a:p>
            <a:pPr>
              <a:spcBef>
                <a:spcPts val="1800"/>
              </a:spcBef>
            </a:pPr>
            <a:r>
              <a:rPr lang="en-US" sz="2000" dirty="0">
                <a:solidFill>
                  <a:srgbClr val="000000"/>
                </a:solidFill>
                <a:latin typeface="Arial" panose="020B0604020202020204" pitchFamily="34" charset="0"/>
                <a:cs typeface="Arial" panose="020B0604020202020204" pitchFamily="34" charset="0"/>
              </a:rPr>
              <a:t>Linda</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PIA - $900</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FRA age 67 </a:t>
            </a:r>
            <a:r>
              <a:rPr lang="en-US" sz="2000" dirty="0" err="1">
                <a:solidFill>
                  <a:srgbClr val="000000"/>
                </a:solidFill>
                <a:latin typeface="Arial" panose="020B0604020202020204" pitchFamily="34" charset="0"/>
                <a:cs typeface="Arial" panose="020B0604020202020204" pitchFamily="34" charset="0"/>
              </a:rPr>
              <a:t>yrs</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Death age 89</a:t>
            </a:r>
          </a:p>
          <a:p>
            <a:pPr>
              <a:spcBef>
                <a:spcPts val="1800"/>
              </a:spcBef>
            </a:pPr>
            <a:r>
              <a:rPr lang="en-US" sz="2000" dirty="0">
                <a:solidFill>
                  <a:srgbClr val="000000"/>
                </a:solidFill>
                <a:latin typeface="Arial" panose="020B0604020202020204" pitchFamily="34" charset="0"/>
                <a:cs typeface="Arial" panose="020B0604020202020204" pitchFamily="34" charset="0"/>
              </a:rPr>
              <a:t>File at age 67: $900</a:t>
            </a:r>
          </a:p>
          <a:p>
            <a:pPr>
              <a:spcBef>
                <a:spcPts val="1800"/>
              </a:spcBef>
            </a:pPr>
            <a:r>
              <a:rPr lang="en-US" sz="2000" dirty="0">
                <a:solidFill>
                  <a:srgbClr val="000000"/>
                </a:solidFill>
                <a:latin typeface="Arial" panose="020B0604020202020204" pitchFamily="34" charset="0"/>
                <a:cs typeface="Arial" panose="020B0604020202020204" pitchFamily="34" charset="0"/>
              </a:rPr>
              <a:t>Spousal addition at age 68: $300 (when Paul files for benefits)</a:t>
            </a:r>
          </a:p>
        </p:txBody>
      </p:sp>
      <p:sp>
        <p:nvSpPr>
          <p:cNvPr id="11" name="TextBox 10">
            <a:extLst>
              <a:ext uri="{FF2B5EF4-FFF2-40B4-BE49-F238E27FC236}">
                <a16:creationId xmlns:a16="http://schemas.microsoft.com/office/drawing/2014/main" id="{40BCB212-673A-F746-AF1D-A78B21C35345}"/>
              </a:ext>
            </a:extLst>
          </p:cNvPr>
          <p:cNvSpPr txBox="1"/>
          <p:nvPr/>
        </p:nvSpPr>
        <p:spPr>
          <a:xfrm>
            <a:off x="5850078" y="5739087"/>
            <a:ext cx="5967850" cy="446276"/>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Total Family Benefit: $986,976</a:t>
            </a:r>
            <a:endParaRPr lang="en-US" sz="2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F3CFB35-E7DF-624A-AE1A-3718E13CD9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1015395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229639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Hypothetical Example</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A88049B-41A7-B746-8AC4-4C3D5D60B3A9}"/>
              </a:ext>
            </a:extLst>
          </p:cNvPr>
          <p:cNvSpPr txBox="1"/>
          <p:nvPr/>
        </p:nvSpPr>
        <p:spPr>
          <a:xfrm>
            <a:off x="1098753" y="1293419"/>
            <a:ext cx="9994493" cy="723275"/>
          </a:xfrm>
          <a:prstGeom prst="rect">
            <a:avLst/>
          </a:prstGeom>
          <a:noFill/>
        </p:spPr>
        <p:txBody>
          <a:bodyPr wrap="square" rtlCol="0">
            <a:spAutoFit/>
          </a:bodyPr>
          <a:lstStyle/>
          <a:p>
            <a:pPr algn="ctr">
              <a:spcBef>
                <a:spcPts val="2400"/>
              </a:spcBef>
            </a:pPr>
            <a:r>
              <a:rPr lang="en-US" sz="2500" b="1" dirty="0">
                <a:solidFill>
                  <a:schemeClr val="bg1"/>
                </a:solidFill>
                <a:latin typeface="Arial" panose="020B0604020202020204" pitchFamily="34" charset="0"/>
                <a:cs typeface="Arial" panose="020B0604020202020204" pitchFamily="34" charset="0"/>
              </a:rPr>
              <a:t>Potential Money Left on the Table</a:t>
            </a:r>
            <a:br>
              <a:rPr lang="en-US" sz="2500" b="1"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Born after January 1, 1954</a:t>
            </a:r>
          </a:p>
        </p:txBody>
      </p:sp>
      <p:graphicFrame>
        <p:nvGraphicFramePr>
          <p:cNvPr id="14" name="Table 9">
            <a:extLst>
              <a:ext uri="{FF2B5EF4-FFF2-40B4-BE49-F238E27FC236}">
                <a16:creationId xmlns:a16="http://schemas.microsoft.com/office/drawing/2014/main" id="{040B000C-94B0-6F43-950A-62A175F515C4}"/>
              </a:ext>
            </a:extLst>
          </p:cNvPr>
          <p:cNvGraphicFramePr>
            <a:graphicFrameLocks noGrp="1"/>
          </p:cNvGraphicFramePr>
          <p:nvPr>
            <p:extLst>
              <p:ext uri="{D42A27DB-BD31-4B8C-83A1-F6EECF244321}">
                <p14:modId xmlns:p14="http://schemas.microsoft.com/office/powerpoint/2010/main" val="3930240171"/>
              </p:ext>
            </p:extLst>
          </p:nvPr>
        </p:nvGraphicFramePr>
        <p:xfrm>
          <a:off x="619990" y="2549930"/>
          <a:ext cx="10952019" cy="3611811"/>
        </p:xfrm>
        <a:graphic>
          <a:graphicData uri="http://schemas.openxmlformats.org/drawingml/2006/table">
            <a:tbl>
              <a:tblPr firstRow="1" bandRow="1">
                <a:tableStyleId>{5C22544A-7EE6-4342-B048-85BDC9FD1C3A}</a:tableStyleId>
              </a:tblPr>
              <a:tblGrid>
                <a:gridCol w="3650673">
                  <a:extLst>
                    <a:ext uri="{9D8B030D-6E8A-4147-A177-3AD203B41FA5}">
                      <a16:colId xmlns:a16="http://schemas.microsoft.com/office/drawing/2014/main" val="426529504"/>
                    </a:ext>
                  </a:extLst>
                </a:gridCol>
                <a:gridCol w="3650673">
                  <a:extLst>
                    <a:ext uri="{9D8B030D-6E8A-4147-A177-3AD203B41FA5}">
                      <a16:colId xmlns:a16="http://schemas.microsoft.com/office/drawing/2014/main" val="2916343171"/>
                    </a:ext>
                  </a:extLst>
                </a:gridCol>
                <a:gridCol w="3650673">
                  <a:extLst>
                    <a:ext uri="{9D8B030D-6E8A-4147-A177-3AD203B41FA5}">
                      <a16:colId xmlns:a16="http://schemas.microsoft.com/office/drawing/2014/main" val="724973266"/>
                    </a:ext>
                  </a:extLst>
                </a:gridCol>
              </a:tblGrid>
              <a:tr h="760381">
                <a:tc>
                  <a:txBody>
                    <a:bodyPr/>
                    <a:lstStyle/>
                    <a:p>
                      <a:pPr algn="ctr"/>
                      <a:r>
                        <a:rPr lang="en-US" dirty="0">
                          <a:latin typeface="Arial" panose="020B0604020202020204" pitchFamily="34" charset="0"/>
                          <a:cs typeface="Arial" panose="020B0604020202020204" pitchFamily="34" charset="0"/>
                        </a:rPr>
                        <a:t>Claiming Option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tc>
                  <a:txBody>
                    <a:bodyPr/>
                    <a:lstStyle/>
                    <a:p>
                      <a:pPr algn="ctr"/>
                      <a:r>
                        <a:rPr lang="en-US" dirty="0">
                          <a:latin typeface="Arial" panose="020B0604020202020204" pitchFamily="34" charset="0"/>
                          <a:cs typeface="Arial" panose="020B0604020202020204" pitchFamily="34" charset="0"/>
                        </a:rPr>
                        <a:t>Total Family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tc>
                  <a:txBody>
                    <a:bodyPr/>
                    <a:lstStyle/>
                    <a:p>
                      <a:pPr algn="ctr"/>
                      <a:r>
                        <a:rPr lang="en-US" dirty="0">
                          <a:latin typeface="Arial" panose="020B0604020202020204" pitchFamily="34" charset="0"/>
                          <a:cs typeface="Arial" panose="020B0604020202020204" pitchFamily="34" charset="0"/>
                        </a:rPr>
                        <a:t>Money Left on the 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49C"/>
                    </a:solidFill>
                  </a:tcPr>
                </a:tc>
                <a:extLst>
                  <a:ext uri="{0D108BD9-81ED-4DB2-BD59-A6C34878D82A}">
                    <a16:rowId xmlns:a16="http://schemas.microsoft.com/office/drawing/2014/main" val="384394195"/>
                  </a:ext>
                </a:extLst>
              </a:tr>
              <a:tr h="760381">
                <a:tc>
                  <a:txBody>
                    <a:bodyPr/>
                    <a:lstStyle/>
                    <a:p>
                      <a:pPr algn="ctr"/>
                      <a:r>
                        <a:rPr lang="en-US" dirty="0">
                          <a:latin typeface="Arial" panose="020B0604020202020204" pitchFamily="34" charset="0"/>
                          <a:cs typeface="Arial" panose="020B0604020202020204" pitchFamily="34" charset="0"/>
                        </a:rPr>
                        <a:t>Both at age 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$817,935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a:latin typeface="Arial" panose="020B0604020202020204" pitchFamily="34" charset="0"/>
                          <a:cs typeface="Arial" panose="020B0604020202020204" pitchFamily="34" charset="0"/>
                        </a:rPr>
                        <a:t>$169,041</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20680438"/>
                  </a:ext>
                </a:extLst>
              </a:tr>
              <a:tr h="760381">
                <a:tc>
                  <a:txBody>
                    <a:bodyPr/>
                    <a:lstStyle/>
                    <a:p>
                      <a:pPr algn="ctr"/>
                      <a:r>
                        <a:rPr lang="en-US" dirty="0">
                          <a:latin typeface="Arial" panose="020B0604020202020204" pitchFamily="34" charset="0"/>
                          <a:cs typeface="Arial" panose="020B0604020202020204" pitchFamily="34" charset="0"/>
                        </a:rPr>
                        <a:t>Both at age 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$947,376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dirty="0">
                          <a:latin typeface="Arial" panose="020B0604020202020204" pitchFamily="34" charset="0"/>
                          <a:cs typeface="Arial" panose="020B0604020202020204" pitchFamily="34" charset="0"/>
                        </a:rPr>
                        <a:t>$39,600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290362"/>
                  </a:ext>
                </a:extLst>
              </a:tr>
              <a:tr h="1330668">
                <a:tc>
                  <a:txBody>
                    <a:bodyPr/>
                    <a:lstStyle/>
                    <a:p>
                      <a:pPr algn="ctr"/>
                      <a:r>
                        <a:rPr lang="en-US" dirty="0">
                          <a:latin typeface="Arial" panose="020B0604020202020204" pitchFamily="34" charset="0"/>
                          <a:cs typeface="Arial" panose="020B0604020202020204" pitchFamily="34" charset="0"/>
                        </a:rPr>
                        <a:t>Paul at 70</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Linda at 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$986,976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latin typeface="Arial" panose="020B0604020202020204" pitchFamily="34" charset="0"/>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8490529"/>
                  </a:ext>
                </a:extLst>
              </a:tr>
            </a:tbl>
          </a:graphicData>
        </a:graphic>
      </p:graphicFrame>
    </p:spTree>
    <p:extLst>
      <p:ext uri="{BB962C8B-B14F-4D97-AF65-F5344CB8AC3E}">
        <p14:creationId xmlns:p14="http://schemas.microsoft.com/office/powerpoint/2010/main" val="1784754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229639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363580"/>
            <a:ext cx="12271664" cy="1631216"/>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Other Factors to your </a:t>
            </a:r>
            <a:br>
              <a:rPr lang="en-US" sz="5000" b="1" dirty="0">
                <a:solidFill>
                  <a:schemeClr val="bg1">
                    <a:lumMod val="95000"/>
                  </a:schemeClr>
                </a:solidFill>
                <a:latin typeface="Georgia" panose="02040502050405020303" pitchFamily="18" charset="0"/>
              </a:rPr>
            </a:br>
            <a:r>
              <a:rPr lang="en-US" sz="5000" b="1" dirty="0">
                <a:solidFill>
                  <a:schemeClr val="bg1">
                    <a:lumMod val="95000"/>
                  </a:schemeClr>
                </a:solidFill>
                <a:latin typeface="Georgia" panose="02040502050405020303" pitchFamily="18" charset="0"/>
              </a:rPr>
              <a:t>Claiming Decision:</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5B9D5F-DC9B-29D6-46BE-59EF35540F7D}"/>
              </a:ext>
            </a:extLst>
          </p:cNvPr>
          <p:cNvSpPr txBox="1"/>
          <p:nvPr/>
        </p:nvSpPr>
        <p:spPr>
          <a:xfrm>
            <a:off x="1315844" y="2566498"/>
            <a:ext cx="10280411" cy="307654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200" dirty="0">
                <a:latin typeface="Arial" panose="020B0604020202020204" pitchFamily="34" charset="0"/>
                <a:cs typeface="Arial" panose="020B0604020202020204" pitchFamily="34" charset="0"/>
              </a:rPr>
              <a:t>Your health and the health of your spouse</a:t>
            </a:r>
          </a:p>
          <a:p>
            <a:pPr marL="342900" indent="-342900">
              <a:lnSpc>
                <a:spcPct val="150000"/>
              </a:lnSpc>
              <a:buFont typeface="Arial" panose="020B0604020202020204" pitchFamily="34" charset="0"/>
              <a:buChar char="•"/>
            </a:pPr>
            <a:r>
              <a:rPr lang="en-US" sz="2200" dirty="0">
                <a:latin typeface="Arial" panose="020B0604020202020204" pitchFamily="34" charset="0"/>
                <a:cs typeface="Arial" panose="020B0604020202020204" pitchFamily="34" charset="0"/>
              </a:rPr>
              <a:t>Other sources of income you have earmarked for retirement</a:t>
            </a:r>
          </a:p>
          <a:p>
            <a:pPr marL="342900" indent="-342900">
              <a:lnSpc>
                <a:spcPct val="150000"/>
              </a:lnSpc>
              <a:buFont typeface="Arial" panose="020B0604020202020204" pitchFamily="34" charset="0"/>
              <a:buChar char="•"/>
            </a:pPr>
            <a:r>
              <a:rPr lang="en-US" sz="2200" dirty="0">
                <a:latin typeface="Arial" panose="020B0604020202020204" pitchFamily="34" charset="0"/>
                <a:cs typeface="Arial" panose="020B0604020202020204" pitchFamily="34" charset="0"/>
              </a:rPr>
              <a:t>Other sources of guaranteed income you can expect to collect in retirement</a:t>
            </a:r>
          </a:p>
          <a:p>
            <a:pPr marL="342900" indent="-342900">
              <a:lnSpc>
                <a:spcPct val="150000"/>
              </a:lnSpc>
              <a:buFont typeface="Arial" panose="020B0604020202020204" pitchFamily="34" charset="0"/>
              <a:buChar char="•"/>
            </a:pPr>
            <a:r>
              <a:rPr lang="en-US" sz="2200" dirty="0">
                <a:latin typeface="Arial" panose="020B0604020202020204" pitchFamily="34" charset="0"/>
                <a:cs typeface="Arial" panose="020B0604020202020204" pitchFamily="34" charset="0"/>
              </a:rPr>
              <a:t>How your other sources of retirement income will be taxed</a:t>
            </a:r>
          </a:p>
          <a:p>
            <a:pPr marL="342900" indent="-342900">
              <a:lnSpc>
                <a:spcPct val="150000"/>
              </a:lnSpc>
              <a:buFont typeface="Arial" panose="020B0604020202020204" pitchFamily="34" charset="0"/>
              <a:buChar char="•"/>
            </a:pPr>
            <a:r>
              <a:rPr lang="en-US" sz="2200" dirty="0">
                <a:latin typeface="Arial" panose="020B0604020202020204" pitchFamily="34" charset="0"/>
                <a:cs typeface="Arial" panose="020B0604020202020204" pitchFamily="34" charset="0"/>
              </a:rPr>
              <a:t>When you and/or your spouse plan to retire</a:t>
            </a:r>
          </a:p>
          <a:p>
            <a:pPr marL="342900" indent="-342900">
              <a:lnSpc>
                <a:spcPct val="150000"/>
              </a:lnSpc>
              <a:buFont typeface="Arial" panose="020B0604020202020204" pitchFamily="34" charset="0"/>
              <a:buChar char="•"/>
            </a:pPr>
            <a:r>
              <a:rPr lang="en-US" sz="2200" dirty="0">
                <a:latin typeface="Arial" panose="020B0604020202020204" pitchFamily="34" charset="0"/>
                <a:cs typeface="Arial" panose="020B0604020202020204" pitchFamily="34" charset="0"/>
              </a:rPr>
              <a:t>Age and/or income disparity in your income benefits</a:t>
            </a:r>
          </a:p>
        </p:txBody>
      </p:sp>
    </p:spTree>
    <p:extLst>
      <p:ext uri="{BB962C8B-B14F-4D97-AF65-F5344CB8AC3E}">
        <p14:creationId xmlns:p14="http://schemas.microsoft.com/office/powerpoint/2010/main" val="4233392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Working and Collecting a Benefit</a:t>
            </a:r>
          </a:p>
        </p:txBody>
      </p:sp>
      <p:sp>
        <p:nvSpPr>
          <p:cNvPr id="7" name="TextBox 6">
            <a:extLst>
              <a:ext uri="{FF2B5EF4-FFF2-40B4-BE49-F238E27FC236}">
                <a16:creationId xmlns:a16="http://schemas.microsoft.com/office/drawing/2014/main" id="{E088FBB4-36F4-BD4E-90E8-B198B61FE149}"/>
              </a:ext>
            </a:extLst>
          </p:cNvPr>
          <p:cNvSpPr txBox="1"/>
          <p:nvPr/>
        </p:nvSpPr>
        <p:spPr>
          <a:xfrm>
            <a:off x="-135476" y="6596255"/>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/planners/retire/</a:t>
            </a:r>
            <a:r>
              <a:rPr lang="en-US" sz="1200" dirty="0" err="1">
                <a:latin typeface="Arial" panose="020B0604020202020204" pitchFamily="34" charset="0"/>
                <a:ea typeface="+mn-lt"/>
                <a:cs typeface="Arial" panose="020B0604020202020204" pitchFamily="34" charset="0"/>
              </a:rPr>
              <a:t>whileworking.html</a:t>
            </a:r>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CA46ED0-C0E6-EA48-ADE7-ECB42DF5953F}"/>
              </a:ext>
            </a:extLst>
          </p:cNvPr>
          <p:cNvSpPr txBox="1"/>
          <p:nvPr/>
        </p:nvSpPr>
        <p:spPr>
          <a:xfrm>
            <a:off x="1" y="2022866"/>
            <a:ext cx="12192000" cy="430887"/>
          </a:xfrm>
          <a:prstGeom prst="rect">
            <a:avLst/>
          </a:prstGeom>
          <a:noFill/>
        </p:spPr>
        <p:txBody>
          <a:bodyPr wrap="square" rtlCol="0">
            <a:spAutoFit/>
          </a:bodyPr>
          <a:lstStyle/>
          <a:p>
            <a:pPr algn="ctr">
              <a:spcBef>
                <a:spcPts val="2400"/>
              </a:spcBef>
            </a:pPr>
            <a:r>
              <a:rPr lang="en-US" sz="2200" b="1" u="sng" dirty="0">
                <a:solidFill>
                  <a:srgbClr val="000000"/>
                </a:solidFill>
                <a:latin typeface="Arial" panose="020B0604020202020204" pitchFamily="34" charset="0"/>
                <a:cs typeface="Arial" panose="020B0604020202020204" pitchFamily="34" charset="0"/>
              </a:rPr>
              <a:t>Annual Earnings Test (2024)</a:t>
            </a:r>
            <a:endParaRPr lang="en-US" sz="2200" dirty="0">
              <a:latin typeface="Arial" panose="020B0604020202020204" pitchFamily="34" charset="0"/>
              <a:cs typeface="Arial" panose="020B0604020202020204" pitchFamily="34" charset="0"/>
            </a:endParaRPr>
          </a:p>
        </p:txBody>
      </p:sp>
      <p:sp>
        <p:nvSpPr>
          <p:cNvPr id="8" name="object 5">
            <a:extLst>
              <a:ext uri="{FF2B5EF4-FFF2-40B4-BE49-F238E27FC236}">
                <a16:creationId xmlns:a16="http://schemas.microsoft.com/office/drawing/2014/main" id="{FE5A88AF-BD3A-B743-AC60-E0C5350C7BFC}"/>
              </a:ext>
            </a:extLst>
          </p:cNvPr>
          <p:cNvSpPr txBox="1"/>
          <p:nvPr/>
        </p:nvSpPr>
        <p:spPr>
          <a:xfrm>
            <a:off x="683298" y="2843425"/>
            <a:ext cx="5277226" cy="537006"/>
          </a:xfrm>
          <a:prstGeom prst="rect">
            <a:avLst/>
          </a:prstGeom>
        </p:spPr>
        <p:txBody>
          <a:bodyPr vert="horz" wrap="square" lIns="0" tIns="12700" rIns="0" bIns="0" rtlCol="0">
            <a:spAutoFit/>
          </a:bodyPr>
          <a:lstStyle/>
          <a:p>
            <a:pPr marL="12700" marR="74295">
              <a:lnSpc>
                <a:spcPct val="143900"/>
              </a:lnSpc>
            </a:pPr>
            <a:r>
              <a:rPr lang="en-US" sz="2600" dirty="0">
                <a:latin typeface="Helvetica" pitchFamily="2" charset="0"/>
                <a:cs typeface="Tahoma"/>
              </a:rPr>
              <a:t>Prior to full retirement age</a:t>
            </a:r>
            <a:endParaRPr sz="2600" dirty="0">
              <a:latin typeface="Helvetica" pitchFamily="2" charset="0"/>
              <a:cs typeface="Tahoma"/>
            </a:endParaRPr>
          </a:p>
        </p:txBody>
      </p:sp>
      <p:sp>
        <p:nvSpPr>
          <p:cNvPr id="9" name="object 5">
            <a:extLst>
              <a:ext uri="{FF2B5EF4-FFF2-40B4-BE49-F238E27FC236}">
                <a16:creationId xmlns:a16="http://schemas.microsoft.com/office/drawing/2014/main" id="{96C43FE7-0C5A-1242-A4F0-43E718349457}"/>
              </a:ext>
            </a:extLst>
          </p:cNvPr>
          <p:cNvSpPr txBox="1"/>
          <p:nvPr/>
        </p:nvSpPr>
        <p:spPr>
          <a:xfrm>
            <a:off x="6400800" y="2843425"/>
            <a:ext cx="5791196" cy="537006"/>
          </a:xfrm>
          <a:prstGeom prst="rect">
            <a:avLst/>
          </a:prstGeom>
        </p:spPr>
        <p:txBody>
          <a:bodyPr vert="horz" wrap="square" lIns="0" tIns="12700" rIns="0" bIns="0" rtlCol="0">
            <a:spAutoFit/>
          </a:bodyPr>
          <a:lstStyle/>
          <a:p>
            <a:pPr marL="12700" marR="74295">
              <a:lnSpc>
                <a:spcPct val="143900"/>
              </a:lnSpc>
            </a:pPr>
            <a:r>
              <a:rPr lang="en-US" sz="2600" dirty="0">
                <a:latin typeface="Helvetica" pitchFamily="2" charset="0"/>
                <a:cs typeface="Tahoma"/>
              </a:rPr>
              <a:t>Calendar year up to full retirement age</a:t>
            </a:r>
            <a:endParaRPr sz="2600" dirty="0">
              <a:latin typeface="Helvetica" pitchFamily="2" charset="0"/>
              <a:cs typeface="Tahoma"/>
            </a:endParaRPr>
          </a:p>
        </p:txBody>
      </p:sp>
      <p:sp>
        <p:nvSpPr>
          <p:cNvPr id="10" name="object 5">
            <a:extLst>
              <a:ext uri="{FF2B5EF4-FFF2-40B4-BE49-F238E27FC236}">
                <a16:creationId xmlns:a16="http://schemas.microsoft.com/office/drawing/2014/main" id="{3EDCD7FD-1F59-3A49-8EC1-206125150831}"/>
              </a:ext>
            </a:extLst>
          </p:cNvPr>
          <p:cNvSpPr txBox="1"/>
          <p:nvPr/>
        </p:nvSpPr>
        <p:spPr>
          <a:xfrm>
            <a:off x="683298" y="3707081"/>
            <a:ext cx="5277226" cy="1097095"/>
          </a:xfrm>
          <a:prstGeom prst="rect">
            <a:avLst/>
          </a:prstGeom>
        </p:spPr>
        <p:txBody>
          <a:bodyPr vert="horz" wrap="square" lIns="0" tIns="12700" rIns="0" bIns="0" rtlCol="0">
            <a:spAutoFit/>
          </a:bodyPr>
          <a:lstStyle/>
          <a:p>
            <a:pPr marL="469900" marR="74295" indent="-457200">
              <a:lnSpc>
                <a:spcPct val="143900"/>
              </a:lnSpc>
              <a:buClr>
                <a:schemeClr val="tx1"/>
              </a:buClr>
              <a:buFont typeface="Arial" panose="020B0604020202020204" pitchFamily="34" charset="0"/>
              <a:buChar char="•"/>
            </a:pPr>
            <a:r>
              <a:rPr lang="en-US" sz="2600" dirty="0">
                <a:latin typeface="Helvetica" pitchFamily="2" charset="0"/>
                <a:cs typeface="Tahoma"/>
              </a:rPr>
              <a:t>$23,400</a:t>
            </a:r>
          </a:p>
          <a:p>
            <a:pPr marL="469900" marR="74295" indent="-457200">
              <a:lnSpc>
                <a:spcPct val="143900"/>
              </a:lnSpc>
              <a:buClr>
                <a:schemeClr val="tx1"/>
              </a:buClr>
              <a:buFont typeface="Arial" panose="020B0604020202020204" pitchFamily="34" charset="0"/>
              <a:buChar char="•"/>
            </a:pPr>
            <a:r>
              <a:rPr lang="en-US" sz="2600" dirty="0">
                <a:latin typeface="Helvetica" pitchFamily="2" charset="0"/>
                <a:cs typeface="Tahoma"/>
              </a:rPr>
              <a:t>$1 for each $2 over the limit</a:t>
            </a:r>
            <a:endParaRPr sz="2600" dirty="0">
              <a:latin typeface="Helvetica" pitchFamily="2" charset="0"/>
              <a:cs typeface="Tahoma"/>
            </a:endParaRPr>
          </a:p>
        </p:txBody>
      </p:sp>
      <p:sp>
        <p:nvSpPr>
          <p:cNvPr id="11" name="object 5">
            <a:extLst>
              <a:ext uri="{FF2B5EF4-FFF2-40B4-BE49-F238E27FC236}">
                <a16:creationId xmlns:a16="http://schemas.microsoft.com/office/drawing/2014/main" id="{3E49F15B-2BB4-D94B-B84B-7A60C6F555D9}"/>
              </a:ext>
            </a:extLst>
          </p:cNvPr>
          <p:cNvSpPr txBox="1"/>
          <p:nvPr/>
        </p:nvSpPr>
        <p:spPr>
          <a:xfrm>
            <a:off x="6400800" y="3707081"/>
            <a:ext cx="5791196" cy="1097095"/>
          </a:xfrm>
          <a:prstGeom prst="rect">
            <a:avLst/>
          </a:prstGeom>
        </p:spPr>
        <p:txBody>
          <a:bodyPr vert="horz" wrap="square" lIns="0" tIns="12700" rIns="0" bIns="0" rtlCol="0">
            <a:spAutoFit/>
          </a:bodyPr>
          <a:lstStyle/>
          <a:p>
            <a:pPr marL="469900" marR="74295" indent="-457200">
              <a:lnSpc>
                <a:spcPct val="143900"/>
              </a:lnSpc>
              <a:buClr>
                <a:schemeClr val="tx1"/>
              </a:buClr>
              <a:buFont typeface="Arial" panose="020B0604020202020204" pitchFamily="34" charset="0"/>
              <a:buChar char="•"/>
            </a:pPr>
            <a:r>
              <a:rPr lang="en-US" sz="2600" dirty="0">
                <a:latin typeface="Helvetica" pitchFamily="2" charset="0"/>
                <a:cs typeface="Tahoma"/>
              </a:rPr>
              <a:t>$62,160</a:t>
            </a:r>
          </a:p>
          <a:p>
            <a:pPr marL="469900" marR="74295" indent="-457200">
              <a:lnSpc>
                <a:spcPct val="143900"/>
              </a:lnSpc>
              <a:buClr>
                <a:schemeClr val="tx1"/>
              </a:buClr>
              <a:buFont typeface="Arial" panose="020B0604020202020204" pitchFamily="34" charset="0"/>
              <a:buChar char="•"/>
            </a:pPr>
            <a:r>
              <a:rPr lang="en-US" sz="2600" dirty="0">
                <a:latin typeface="Helvetica" pitchFamily="2" charset="0"/>
                <a:cs typeface="Tahoma"/>
              </a:rPr>
              <a:t>$1 for each $3 over the limit</a:t>
            </a:r>
            <a:endParaRPr sz="2600" dirty="0">
              <a:latin typeface="Helvetica" pitchFamily="2" charset="0"/>
              <a:cs typeface="Tahoma"/>
            </a:endParaRPr>
          </a:p>
        </p:txBody>
      </p:sp>
      <p:sp>
        <p:nvSpPr>
          <p:cNvPr id="12" name="object 5">
            <a:extLst>
              <a:ext uri="{FF2B5EF4-FFF2-40B4-BE49-F238E27FC236}">
                <a16:creationId xmlns:a16="http://schemas.microsoft.com/office/drawing/2014/main" id="{B122BDBA-D22D-4947-9F3E-7CA52C679170}"/>
              </a:ext>
            </a:extLst>
          </p:cNvPr>
          <p:cNvSpPr txBox="1"/>
          <p:nvPr/>
        </p:nvSpPr>
        <p:spPr>
          <a:xfrm>
            <a:off x="-4" y="5156415"/>
            <a:ext cx="12192000" cy="843821"/>
          </a:xfrm>
          <a:prstGeom prst="rect">
            <a:avLst/>
          </a:prstGeom>
        </p:spPr>
        <p:txBody>
          <a:bodyPr vert="horz" wrap="square" lIns="0" tIns="12700" rIns="0" bIns="0" rtlCol="0">
            <a:spAutoFit/>
          </a:bodyPr>
          <a:lstStyle/>
          <a:p>
            <a:pPr marL="469900" marR="74295" indent="-457200" algn="ctr">
              <a:buFont typeface="Arial" panose="020B0604020202020204" pitchFamily="34" charset="0"/>
              <a:buChar char="•"/>
            </a:pPr>
            <a:r>
              <a:rPr lang="en-US" dirty="0">
                <a:latin typeface="Helvetica" pitchFamily="2" charset="0"/>
                <a:cs typeface="Tahoma"/>
              </a:rPr>
              <a:t>Once month of full retirement age, AET no longer applies.</a:t>
            </a:r>
          </a:p>
          <a:p>
            <a:pPr marL="469900" marR="74295" indent="-457200" algn="ctr">
              <a:buFont typeface="Arial" panose="020B0604020202020204" pitchFamily="34" charset="0"/>
              <a:buChar char="•"/>
            </a:pPr>
            <a:r>
              <a:rPr lang="en-US" dirty="0">
                <a:latin typeface="Helvetica" pitchFamily="2" charset="0"/>
                <a:cs typeface="Tahoma"/>
              </a:rPr>
              <a:t>Benefits are withheld before the first $1 is paid.</a:t>
            </a:r>
          </a:p>
          <a:p>
            <a:pPr marL="469900" marR="74295" indent="-457200" algn="ctr">
              <a:buFont typeface="Arial" panose="020B0604020202020204" pitchFamily="34" charset="0"/>
              <a:buChar char="•"/>
            </a:pPr>
            <a:r>
              <a:rPr lang="en-US" dirty="0">
                <a:latin typeface="Helvetica" pitchFamily="2" charset="0"/>
                <a:cs typeface="Tahoma"/>
              </a:rPr>
              <a:t>Benefits previously withheld are paid back at FRA.</a:t>
            </a:r>
            <a:endParaRPr dirty="0">
              <a:latin typeface="Helvetica" pitchFamily="2" charset="0"/>
              <a:cs typeface="Tahoma"/>
            </a:endParaRPr>
          </a:p>
        </p:txBody>
      </p:sp>
      <p:cxnSp>
        <p:nvCxnSpPr>
          <p:cNvPr id="14" name="Straight Connector 13">
            <a:extLst>
              <a:ext uri="{FF2B5EF4-FFF2-40B4-BE49-F238E27FC236}">
                <a16:creationId xmlns:a16="http://schemas.microsoft.com/office/drawing/2014/main" id="{B6D1D300-6F34-9944-9423-835402E2EDF9}"/>
              </a:ext>
            </a:extLst>
          </p:cNvPr>
          <p:cNvCxnSpPr/>
          <p:nvPr/>
        </p:nvCxnSpPr>
        <p:spPr>
          <a:xfrm>
            <a:off x="6095999" y="3014135"/>
            <a:ext cx="0" cy="2017551"/>
          </a:xfrm>
          <a:prstGeom prst="line">
            <a:avLst/>
          </a:prstGeom>
          <a:ln w="12700">
            <a:solidFill>
              <a:srgbClr val="DE7C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959F427-BE8C-4C48-8359-B0EE83171795}"/>
              </a:ext>
            </a:extLst>
          </p:cNvPr>
          <p:cNvCxnSpPr>
            <a:cxnSpLocks/>
          </p:cNvCxnSpPr>
          <p:nvPr/>
        </p:nvCxnSpPr>
        <p:spPr>
          <a:xfrm>
            <a:off x="683298" y="3547535"/>
            <a:ext cx="10905067" cy="0"/>
          </a:xfrm>
          <a:prstGeom prst="line">
            <a:avLst/>
          </a:prstGeom>
          <a:ln w="12700">
            <a:solidFill>
              <a:srgbClr val="DE7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537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39562"/>
            <a:ext cx="5967849" cy="1631216"/>
          </a:xfrm>
          <a:prstGeom prst="rect">
            <a:avLst/>
          </a:prstGeom>
          <a:noFill/>
        </p:spPr>
        <p:txBody>
          <a:bodyPr wrap="square" rtlCol="0">
            <a:spAutoFit/>
          </a:bodyPr>
          <a:lstStyle/>
          <a:p>
            <a:r>
              <a:rPr lang="en-US" sz="5000" b="1" dirty="0">
                <a:solidFill>
                  <a:srgbClr val="1B449C"/>
                </a:solidFill>
                <a:latin typeface="Georgia" panose="02040502050405020303" pitchFamily="18" charset="0"/>
              </a:rPr>
              <a:t>Taxation</a:t>
            </a:r>
            <a:br>
              <a:rPr lang="en-US" sz="5000" b="1" dirty="0">
                <a:solidFill>
                  <a:srgbClr val="1B449C"/>
                </a:solidFill>
                <a:latin typeface="Georgia" panose="02040502050405020303" pitchFamily="18" charset="0"/>
              </a:rPr>
            </a:br>
            <a:r>
              <a:rPr lang="en-US" sz="5000" b="1" dirty="0">
                <a:solidFill>
                  <a:srgbClr val="1B449C"/>
                </a:solidFill>
                <a:latin typeface="Georgia" panose="02040502050405020303" pitchFamily="18" charset="0"/>
              </a:rPr>
              <a:t>of Benefits</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50" cy="4170372"/>
          </a:xfrm>
          <a:prstGeom prst="rect">
            <a:avLst/>
          </a:prstGeom>
          <a:noFill/>
        </p:spPr>
        <p:txBody>
          <a:bodyPr wrap="square" rtlCol="0">
            <a:spAutoFit/>
          </a:bodyPr>
          <a:lstStyle/>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Wages / Self-Employment</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Pension Income</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Interest / Dividends</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Capital Gains</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401(k) / IRA</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RMDs</a:t>
            </a:r>
          </a:p>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Municipal Bond Interest</a:t>
            </a: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6364495"/>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6B921B1-3917-EA46-88F5-7A5E00942E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2752276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1"/>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497394"/>
            <a:ext cx="12271664" cy="861774"/>
          </a:xfrm>
          <a:prstGeom prst="rect">
            <a:avLst/>
          </a:prstGeom>
          <a:noFill/>
        </p:spPr>
        <p:txBody>
          <a:bodyPr wrap="square" rtlCol="0">
            <a:spAutoFit/>
          </a:bodyPr>
          <a:lstStyle/>
          <a:p>
            <a:pPr algn="ctr"/>
            <a:r>
              <a:rPr lang="en-US" sz="5000" b="1" dirty="0">
                <a:solidFill>
                  <a:schemeClr val="bg1">
                    <a:lumMod val="95000"/>
                  </a:schemeClr>
                </a:solidFill>
                <a:latin typeface="Georgia" panose="02040502050405020303" pitchFamily="18" charset="0"/>
              </a:rPr>
              <a:t>What is Combined Income?</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a:t>
            </a:r>
            <a:r>
              <a:rPr lang="en-US" sz="1200" dirty="0" err="1">
                <a:latin typeface="Arial" panose="020B0604020202020204" pitchFamily="34" charset="0"/>
                <a:ea typeface="+mn-lt"/>
                <a:cs typeface="Arial" panose="020B0604020202020204" pitchFamily="34" charset="0"/>
              </a:rPr>
              <a:t>taxes.html</a:t>
            </a:r>
            <a:endParaRPr lang="en-US" sz="12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9BD442A-CB4A-C34A-80F4-6B23290A0B56}"/>
              </a:ext>
            </a:extLst>
          </p:cNvPr>
          <p:cNvSpPr/>
          <p:nvPr/>
        </p:nvSpPr>
        <p:spPr>
          <a:xfrm>
            <a:off x="355600" y="2630303"/>
            <a:ext cx="2421466" cy="2540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Modified</a:t>
            </a:r>
          </a:p>
          <a:p>
            <a:pPr algn="ctr"/>
            <a:r>
              <a:rPr lang="en-US" sz="3000" b="1" dirty="0">
                <a:solidFill>
                  <a:schemeClr val="bg1"/>
                </a:solidFill>
                <a:latin typeface="Arial" panose="020B0604020202020204" pitchFamily="34" charset="0"/>
                <a:cs typeface="Arial" panose="020B0604020202020204" pitchFamily="34" charset="0"/>
              </a:rPr>
              <a:t>Adjusted</a:t>
            </a:r>
          </a:p>
          <a:p>
            <a:pPr algn="ctr"/>
            <a:r>
              <a:rPr lang="en-US" sz="3000" b="1" dirty="0">
                <a:solidFill>
                  <a:schemeClr val="bg1"/>
                </a:solidFill>
                <a:latin typeface="Arial" panose="020B0604020202020204" pitchFamily="34" charset="0"/>
                <a:cs typeface="Arial" panose="020B0604020202020204" pitchFamily="34" charset="0"/>
              </a:rPr>
              <a:t>Gross</a:t>
            </a:r>
          </a:p>
          <a:p>
            <a:pPr algn="ctr"/>
            <a:r>
              <a:rPr lang="en-US" sz="3000" b="1" dirty="0">
                <a:solidFill>
                  <a:schemeClr val="bg1"/>
                </a:solidFill>
                <a:latin typeface="Arial" panose="020B0604020202020204" pitchFamily="34" charset="0"/>
                <a:cs typeface="Arial" panose="020B0604020202020204" pitchFamily="34" charset="0"/>
              </a:rPr>
              <a:t>Income</a:t>
            </a:r>
          </a:p>
        </p:txBody>
      </p:sp>
      <p:sp>
        <p:nvSpPr>
          <p:cNvPr id="16" name="Rectangle 15">
            <a:extLst>
              <a:ext uri="{FF2B5EF4-FFF2-40B4-BE49-F238E27FC236}">
                <a16:creationId xmlns:a16="http://schemas.microsoft.com/office/drawing/2014/main" id="{2ED8590B-02F7-A944-8024-82CECE7D90AF}"/>
              </a:ext>
            </a:extLst>
          </p:cNvPr>
          <p:cNvSpPr/>
          <p:nvPr/>
        </p:nvSpPr>
        <p:spPr>
          <a:xfrm>
            <a:off x="3375378" y="2630303"/>
            <a:ext cx="2421466" cy="2540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50% of Social Security Benefits</a:t>
            </a:r>
          </a:p>
        </p:txBody>
      </p:sp>
      <p:sp>
        <p:nvSpPr>
          <p:cNvPr id="17" name="Rectangle 16">
            <a:extLst>
              <a:ext uri="{FF2B5EF4-FFF2-40B4-BE49-F238E27FC236}">
                <a16:creationId xmlns:a16="http://schemas.microsoft.com/office/drawing/2014/main" id="{8650F12E-1EDB-B342-8080-F54E021D4F66}"/>
              </a:ext>
            </a:extLst>
          </p:cNvPr>
          <p:cNvSpPr/>
          <p:nvPr/>
        </p:nvSpPr>
        <p:spPr>
          <a:xfrm>
            <a:off x="6395156" y="2630303"/>
            <a:ext cx="2421466" cy="2540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Nontaxable Interest</a:t>
            </a:r>
          </a:p>
        </p:txBody>
      </p:sp>
      <p:sp>
        <p:nvSpPr>
          <p:cNvPr id="18" name="Rectangle 17">
            <a:extLst>
              <a:ext uri="{FF2B5EF4-FFF2-40B4-BE49-F238E27FC236}">
                <a16:creationId xmlns:a16="http://schemas.microsoft.com/office/drawing/2014/main" id="{5B7F6397-1758-E549-A56F-A7081B10B158}"/>
              </a:ext>
            </a:extLst>
          </p:cNvPr>
          <p:cNvSpPr/>
          <p:nvPr/>
        </p:nvSpPr>
        <p:spPr>
          <a:xfrm>
            <a:off x="9414934" y="2630303"/>
            <a:ext cx="2421466" cy="2540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Combined Income</a:t>
            </a:r>
          </a:p>
        </p:txBody>
      </p:sp>
      <p:sp>
        <p:nvSpPr>
          <p:cNvPr id="5" name="TextBox 4">
            <a:extLst>
              <a:ext uri="{FF2B5EF4-FFF2-40B4-BE49-F238E27FC236}">
                <a16:creationId xmlns:a16="http://schemas.microsoft.com/office/drawing/2014/main" id="{508D2C30-14F4-5D40-81E5-67EC775B2591}"/>
              </a:ext>
            </a:extLst>
          </p:cNvPr>
          <p:cNvSpPr txBox="1"/>
          <p:nvPr/>
        </p:nvSpPr>
        <p:spPr>
          <a:xfrm>
            <a:off x="2759469" y="3434483"/>
            <a:ext cx="633507" cy="1015663"/>
          </a:xfrm>
          <a:prstGeom prst="rect">
            <a:avLst/>
          </a:prstGeom>
          <a:noFill/>
        </p:spPr>
        <p:txBody>
          <a:bodyPr wrap="none" rtlCol="0">
            <a:spAutoFit/>
          </a:bodyPr>
          <a:lstStyle/>
          <a:p>
            <a:pPr algn="ctr"/>
            <a:r>
              <a:rPr lang="en-US" sz="6000" b="1" dirty="0">
                <a:solidFill>
                  <a:srgbClr val="1B449C"/>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8557235B-9EA9-BE40-B0C1-7A5800BFBD22}"/>
              </a:ext>
            </a:extLst>
          </p:cNvPr>
          <p:cNvSpPr txBox="1"/>
          <p:nvPr/>
        </p:nvSpPr>
        <p:spPr>
          <a:xfrm>
            <a:off x="5790535" y="3434483"/>
            <a:ext cx="633507" cy="1015663"/>
          </a:xfrm>
          <a:prstGeom prst="rect">
            <a:avLst/>
          </a:prstGeom>
          <a:noFill/>
        </p:spPr>
        <p:txBody>
          <a:bodyPr wrap="none" rtlCol="0">
            <a:spAutoFit/>
          </a:bodyPr>
          <a:lstStyle/>
          <a:p>
            <a:pPr algn="ctr"/>
            <a:r>
              <a:rPr lang="en-US" sz="6000" b="1" dirty="0">
                <a:solidFill>
                  <a:srgbClr val="1B449C"/>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0952FE00-6723-5344-A597-7DC0B50B2C34}"/>
              </a:ext>
            </a:extLst>
          </p:cNvPr>
          <p:cNvSpPr txBox="1"/>
          <p:nvPr/>
        </p:nvSpPr>
        <p:spPr>
          <a:xfrm>
            <a:off x="8804669" y="3434483"/>
            <a:ext cx="633507" cy="1015663"/>
          </a:xfrm>
          <a:prstGeom prst="rect">
            <a:avLst/>
          </a:prstGeom>
          <a:noFill/>
        </p:spPr>
        <p:txBody>
          <a:bodyPr wrap="none" rtlCol="0">
            <a:spAutoFit/>
          </a:bodyPr>
          <a:lstStyle/>
          <a:p>
            <a:pPr algn="ctr"/>
            <a:r>
              <a:rPr lang="en-US" sz="6000" b="1" dirty="0">
                <a:solidFill>
                  <a:srgbClr val="1B449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0597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302933"/>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1290936" y="159257"/>
            <a:ext cx="9331067"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Income Thresholds for Tax Purposes</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https://</a:t>
            </a:r>
            <a:r>
              <a:rPr lang="en-US" sz="1200" dirty="0" err="1">
                <a:latin typeface="Arial" panose="020B0604020202020204" pitchFamily="34" charset="0"/>
                <a:ea typeface="+mn-lt"/>
                <a:cs typeface="Arial" panose="020B0604020202020204" pitchFamily="34" charset="0"/>
              </a:rPr>
              <a:t>www.ssa.gov</a:t>
            </a:r>
            <a:r>
              <a:rPr lang="en-US" sz="1200" dirty="0">
                <a:latin typeface="Arial" panose="020B0604020202020204" pitchFamily="34" charset="0"/>
                <a:ea typeface="+mn-lt"/>
                <a:cs typeface="Arial" panose="020B0604020202020204" pitchFamily="34" charset="0"/>
              </a:rPr>
              <a:t>/planners/</a:t>
            </a:r>
            <a:r>
              <a:rPr lang="en-US" sz="1200" dirty="0" err="1">
                <a:latin typeface="Arial" panose="020B0604020202020204" pitchFamily="34" charset="0"/>
                <a:ea typeface="+mn-lt"/>
                <a:cs typeface="Arial" panose="020B0604020202020204" pitchFamily="34" charset="0"/>
              </a:rPr>
              <a:t>taxes.html</a:t>
            </a:r>
            <a:endParaRPr lang="en-US" sz="1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9389565-0E14-004E-9E3D-7114A4798B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5100" y="2949786"/>
            <a:ext cx="4267200" cy="2844800"/>
          </a:xfrm>
          <a:prstGeom prst="rect">
            <a:avLst/>
          </a:prstGeom>
        </p:spPr>
      </p:pic>
      <p:pic>
        <p:nvPicPr>
          <p:cNvPr id="11" name="Picture 10">
            <a:extLst>
              <a:ext uri="{FF2B5EF4-FFF2-40B4-BE49-F238E27FC236}">
                <a16:creationId xmlns:a16="http://schemas.microsoft.com/office/drawing/2014/main" id="{8A299037-6A80-C54F-AEB9-C92EF7AF20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9700" y="2949786"/>
            <a:ext cx="4267201" cy="2844800"/>
          </a:xfrm>
          <a:prstGeom prst="rect">
            <a:avLst/>
          </a:prstGeom>
        </p:spPr>
      </p:pic>
      <p:sp>
        <p:nvSpPr>
          <p:cNvPr id="13" name="Right Arrow 12">
            <a:extLst>
              <a:ext uri="{FF2B5EF4-FFF2-40B4-BE49-F238E27FC236}">
                <a16:creationId xmlns:a16="http://schemas.microsoft.com/office/drawing/2014/main" id="{CFBB0404-1C55-AA44-80F8-FA1909794AE4}"/>
              </a:ext>
            </a:extLst>
          </p:cNvPr>
          <p:cNvSpPr/>
          <p:nvPr/>
        </p:nvSpPr>
        <p:spPr>
          <a:xfrm>
            <a:off x="4625083" y="2663505"/>
            <a:ext cx="3769957" cy="1999667"/>
          </a:xfrm>
          <a:prstGeom prst="rightArrow">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BF6BE76B-04F4-6A4A-B571-DCA6DB5B928C}"/>
              </a:ext>
            </a:extLst>
          </p:cNvPr>
          <p:cNvSpPr txBox="1"/>
          <p:nvPr/>
        </p:nvSpPr>
        <p:spPr>
          <a:xfrm>
            <a:off x="4764615" y="3157870"/>
            <a:ext cx="2941831" cy="923330"/>
          </a:xfrm>
          <a:prstGeom prst="rect">
            <a:avLst/>
          </a:prstGeom>
          <a:noFill/>
        </p:spPr>
        <p:txBody>
          <a:bodyPr wrap="none" lIns="91440" tIns="45720" rIns="91440" bIns="45720" rtlCol="0" anchor="t">
            <a:spAutoFit/>
          </a:bodyPr>
          <a:lstStyle/>
          <a:p>
            <a:r>
              <a:rPr lang="en-US" dirty="0">
                <a:solidFill>
                  <a:schemeClr val="bg1"/>
                </a:solidFill>
                <a:latin typeface="Arial" panose="020B0604020202020204" pitchFamily="34" charset="0"/>
                <a:cs typeface="Arial" panose="020B0604020202020204" pitchFamily="34" charset="0"/>
              </a:rPr>
              <a:t>Single:</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$25,000 (as much as 50%)</a:t>
            </a:r>
          </a:p>
          <a:p>
            <a:r>
              <a:rPr lang="en-US" dirty="0">
                <a:solidFill>
                  <a:schemeClr val="bg1"/>
                </a:solidFill>
                <a:latin typeface="Arial"/>
                <a:cs typeface="Arial"/>
              </a:rPr>
              <a:t>$34,001 (as much as 85%)</a:t>
            </a:r>
          </a:p>
        </p:txBody>
      </p:sp>
      <p:sp>
        <p:nvSpPr>
          <p:cNvPr id="14" name="Right Arrow 13">
            <a:extLst>
              <a:ext uri="{FF2B5EF4-FFF2-40B4-BE49-F238E27FC236}">
                <a16:creationId xmlns:a16="http://schemas.microsoft.com/office/drawing/2014/main" id="{B9711704-C151-074F-AFE0-CE5F5B45EBAD}"/>
              </a:ext>
            </a:extLst>
          </p:cNvPr>
          <p:cNvSpPr/>
          <p:nvPr/>
        </p:nvSpPr>
        <p:spPr>
          <a:xfrm rot="10800000">
            <a:off x="3796961" y="4311552"/>
            <a:ext cx="3769957" cy="1999667"/>
          </a:xfrm>
          <a:prstGeom prst="rightArrow">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TextBox 14">
            <a:extLst>
              <a:ext uri="{FF2B5EF4-FFF2-40B4-BE49-F238E27FC236}">
                <a16:creationId xmlns:a16="http://schemas.microsoft.com/office/drawing/2014/main" id="{DE9AD13E-BF1B-AF40-9326-267B4611FE2C}"/>
              </a:ext>
            </a:extLst>
          </p:cNvPr>
          <p:cNvSpPr txBox="1"/>
          <p:nvPr/>
        </p:nvSpPr>
        <p:spPr>
          <a:xfrm>
            <a:off x="4485555" y="4805917"/>
            <a:ext cx="2941831" cy="923330"/>
          </a:xfrm>
          <a:prstGeom prst="rect">
            <a:avLst/>
          </a:prstGeom>
          <a:noFill/>
        </p:spPr>
        <p:txBody>
          <a:bodyPr wrap="none" lIns="91440" tIns="45720" rIns="91440" bIns="45720" rtlCol="0" anchor="t">
            <a:spAutoFit/>
          </a:bodyPr>
          <a:lstStyle/>
          <a:p>
            <a:r>
              <a:rPr lang="en-US" dirty="0">
                <a:solidFill>
                  <a:schemeClr val="bg1"/>
                </a:solidFill>
                <a:latin typeface="Arial" panose="020B0604020202020204" pitchFamily="34" charset="0"/>
                <a:cs typeface="Arial" panose="020B0604020202020204" pitchFamily="34" charset="0"/>
              </a:rPr>
              <a:t>Married: Filing Jointly</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$32,000 (as much as 50%)</a:t>
            </a:r>
          </a:p>
          <a:p>
            <a:r>
              <a:rPr lang="en-US" dirty="0">
                <a:solidFill>
                  <a:schemeClr val="bg1"/>
                </a:solidFill>
                <a:latin typeface="Arial"/>
                <a:cs typeface="Arial"/>
              </a:rPr>
              <a:t>$44,001 (as much as 85%)</a:t>
            </a:r>
          </a:p>
        </p:txBody>
      </p:sp>
    </p:spTree>
    <p:extLst>
      <p:ext uri="{BB962C8B-B14F-4D97-AF65-F5344CB8AC3E}">
        <p14:creationId xmlns:p14="http://schemas.microsoft.com/office/powerpoint/2010/main" val="2383458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322790"/>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Traditional IRA vs. Roth IRA</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1449166"/>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49C270-1C0A-F745-9DE8-992705EAB602}"/>
              </a:ext>
            </a:extLst>
          </p:cNvPr>
          <p:cNvSpPr txBox="1"/>
          <p:nvPr/>
        </p:nvSpPr>
        <p:spPr>
          <a:xfrm>
            <a:off x="448739" y="1666979"/>
            <a:ext cx="5260945" cy="3524042"/>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Traditional IRA</a:t>
            </a:r>
          </a:p>
          <a:p>
            <a:pPr marL="800100" lvl="1" indent="-342900">
              <a:spcBef>
                <a:spcPts val="1800"/>
              </a:spcBef>
              <a:buClr>
                <a:srgbClr val="1B449C"/>
              </a:buCl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Pre-tax contributions – tax deductible – subject to income limitations.</a:t>
            </a:r>
          </a:p>
          <a:p>
            <a:pPr marL="800100" lvl="1" indent="-342900">
              <a:spcBef>
                <a:spcPts val="1800"/>
              </a:spcBef>
              <a:buClr>
                <a:srgbClr val="1B449C"/>
              </a:buCl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Savings grow tax-deferred while inside the account.*</a:t>
            </a:r>
          </a:p>
          <a:p>
            <a:pPr marL="800100" lvl="1" indent="-342900">
              <a:spcBef>
                <a:spcPts val="1800"/>
              </a:spcBef>
              <a:buClr>
                <a:srgbClr val="1B449C"/>
              </a:buCl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Withdrawals are generally added to your income in the year taken.</a:t>
            </a:r>
          </a:p>
          <a:p>
            <a:pPr marL="800100" lvl="1" indent="-342900">
              <a:spcBef>
                <a:spcPts val="1800"/>
              </a:spcBef>
              <a:buClr>
                <a:srgbClr val="1B449C"/>
              </a:buCl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RMDs begin at age 73</a:t>
            </a: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3EBE8B0-4F51-244D-8E5F-708B784612B0}"/>
              </a:ext>
            </a:extLst>
          </p:cNvPr>
          <p:cNvSpPr txBox="1"/>
          <p:nvPr/>
        </p:nvSpPr>
        <p:spPr>
          <a:xfrm>
            <a:off x="6482318" y="1559880"/>
            <a:ext cx="5341087" cy="3831818"/>
          </a:xfrm>
          <a:prstGeom prst="rect">
            <a:avLst/>
          </a:prstGeom>
          <a:noFill/>
        </p:spPr>
        <p:txBody>
          <a:bodyPr wrap="square" rtlCol="0">
            <a:spAutoFit/>
          </a:bodyPr>
          <a:lstStyle/>
          <a:p>
            <a:pPr>
              <a:spcBef>
                <a:spcPts val="1800"/>
              </a:spcBef>
            </a:pPr>
            <a:r>
              <a:rPr lang="en-US" sz="2300" b="1" dirty="0">
                <a:solidFill>
                  <a:srgbClr val="000000"/>
                </a:solidFill>
                <a:latin typeface="Arial" panose="020B0604020202020204" pitchFamily="34" charset="0"/>
                <a:cs typeface="Arial" panose="020B0604020202020204" pitchFamily="34" charset="0"/>
              </a:rPr>
              <a:t>Roth IRA</a:t>
            </a:r>
          </a:p>
          <a:p>
            <a:pPr marL="800100" lvl="1" indent="-342900">
              <a:spcBef>
                <a:spcPts val="1800"/>
              </a:spcBef>
              <a:buClr>
                <a:srgbClr val="1B449C"/>
              </a:buCl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After-tax contributions – subject to income limitations.</a:t>
            </a:r>
          </a:p>
          <a:p>
            <a:pPr marL="800100" lvl="1" indent="-342900">
              <a:spcBef>
                <a:spcPts val="1800"/>
              </a:spcBef>
              <a:buClr>
                <a:srgbClr val="1B449C"/>
              </a:buCl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Savings grow tax-deferred while inside account</a:t>
            </a:r>
            <a:r>
              <a:rPr lang="en-US" sz="2000">
                <a:solidFill>
                  <a:srgbClr val="000000"/>
                </a:solidFill>
                <a:latin typeface="Arial" panose="020B0604020202020204" pitchFamily="34" charset="0"/>
                <a:cs typeface="Arial" panose="020B0604020202020204" pitchFamily="34" charset="0"/>
              </a:rPr>
              <a:t>.* </a:t>
            </a:r>
          </a:p>
          <a:p>
            <a:pPr marL="800100" lvl="1" indent="-342900">
              <a:spcBef>
                <a:spcPts val="1800"/>
              </a:spcBef>
              <a:buClr>
                <a:srgbClr val="1B449C"/>
              </a:buClr>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Qualified </a:t>
            </a:r>
            <a:r>
              <a:rPr lang="en-US" sz="2000" dirty="0">
                <a:solidFill>
                  <a:srgbClr val="000000"/>
                </a:solidFill>
                <a:latin typeface="Arial" panose="020B0604020202020204" pitchFamily="34" charset="0"/>
                <a:cs typeface="Arial" panose="020B0604020202020204" pitchFamily="34" charset="0"/>
              </a:rPr>
              <a:t>distributions are tax-free - those held for 5 years and that have met a qualifying event**.</a:t>
            </a:r>
          </a:p>
          <a:p>
            <a:pPr marL="800100" lvl="1" indent="-342900">
              <a:spcBef>
                <a:spcPts val="1800"/>
              </a:spcBef>
              <a:buClr>
                <a:srgbClr val="1B449C"/>
              </a:buCl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No lifetime RMDs</a:t>
            </a:r>
          </a:p>
        </p:txBody>
      </p:sp>
      <p:sp>
        <p:nvSpPr>
          <p:cNvPr id="8" name="object 5">
            <a:extLst>
              <a:ext uri="{FF2B5EF4-FFF2-40B4-BE49-F238E27FC236}">
                <a16:creationId xmlns:a16="http://schemas.microsoft.com/office/drawing/2014/main" id="{2DC3818C-2289-D84E-B07D-C2203ACC349A}"/>
              </a:ext>
            </a:extLst>
          </p:cNvPr>
          <p:cNvSpPr txBox="1"/>
          <p:nvPr/>
        </p:nvSpPr>
        <p:spPr>
          <a:xfrm>
            <a:off x="0" y="6097646"/>
            <a:ext cx="12192000" cy="628377"/>
          </a:xfrm>
          <a:prstGeom prst="rect">
            <a:avLst/>
          </a:prstGeom>
        </p:spPr>
        <p:txBody>
          <a:bodyPr vert="horz" wrap="square" lIns="0" tIns="12700" rIns="0" bIns="0" rtlCol="0">
            <a:spAutoFit/>
          </a:bodyPr>
          <a:lstStyle/>
          <a:p>
            <a:pPr algn="ctr"/>
            <a:r>
              <a:rPr lang="en-US" sz="1400" dirty="0">
                <a:latin typeface="Arial" panose="020B0604020202020204" pitchFamily="34" charset="0"/>
                <a:cs typeface="Arial" panose="020B0604020202020204" pitchFamily="34" charset="0"/>
              </a:rPr>
              <a:t>*</a:t>
            </a:r>
            <a:r>
              <a:rPr lang="en-US" sz="1400" dirty="0">
                <a:solidFill>
                  <a:srgbClr val="1B449C"/>
                </a:solidFill>
                <a:latin typeface="Arial" panose="020B0604020202020204" pitchFamily="34" charset="0"/>
                <a:cs typeface="Arial" panose="020B0604020202020204" pitchFamily="34" charset="0"/>
              </a:rPr>
              <a:t>Withdrawals made prior to 59½ may be subject to an additional 10 percent early withdrawal penalty.</a:t>
            </a:r>
          </a:p>
          <a:p>
            <a:pPr algn="ctr"/>
            <a:r>
              <a:rPr lang="en-US" sz="1400" dirty="0">
                <a:solidFill>
                  <a:srgbClr val="1B449C"/>
                </a:solidFill>
                <a:latin typeface="Arial" panose="020B0604020202020204" pitchFamily="34" charset="0"/>
                <a:cs typeface="Arial" panose="020B0604020202020204" pitchFamily="34" charset="0"/>
              </a:rPr>
              <a:t>**Attainment of age 59 ½, death, distribution, or a qualifying first-time home purchase.</a:t>
            </a:r>
          </a:p>
          <a:p>
            <a:pPr algn="ctr"/>
            <a:endParaRPr lang="en-US"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24E5722-1AA4-C0E1-B47A-7E8E1334B84F}"/>
              </a:ext>
            </a:extLst>
          </p:cNvPr>
          <p:cNvSpPr txBox="1"/>
          <p:nvPr/>
        </p:nvSpPr>
        <p:spPr>
          <a:xfrm>
            <a:off x="2168769" y="6535210"/>
            <a:ext cx="7854462" cy="307777"/>
          </a:xfrm>
          <a:prstGeom prst="rect">
            <a:avLst/>
          </a:prstGeom>
          <a:noFill/>
        </p:spPr>
        <p:txBody>
          <a:bodyPr wrap="square" rtlCol="0">
            <a:spAutoFit/>
          </a:bodyPr>
          <a:lstStyle/>
          <a:p>
            <a:pPr algn="ctr"/>
            <a:r>
              <a:rPr lang="en-US" sz="1400" dirty="0"/>
              <a:t>https://www.irs.gov/retirement-plans/traditional-and-roth-iras</a:t>
            </a:r>
          </a:p>
        </p:txBody>
      </p:sp>
    </p:spTree>
    <p:extLst>
      <p:ext uri="{BB962C8B-B14F-4D97-AF65-F5344CB8AC3E}">
        <p14:creationId xmlns:p14="http://schemas.microsoft.com/office/powerpoint/2010/main" val="986557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80" y="570449"/>
            <a:ext cx="5967849" cy="1200329"/>
          </a:xfrm>
          <a:prstGeom prst="rect">
            <a:avLst/>
          </a:prstGeom>
          <a:noFill/>
        </p:spPr>
        <p:txBody>
          <a:bodyPr wrap="square" rtlCol="0">
            <a:spAutoFit/>
          </a:bodyPr>
          <a:lstStyle/>
          <a:p>
            <a:r>
              <a:rPr lang="en-US" sz="3600" b="1" dirty="0">
                <a:solidFill>
                  <a:srgbClr val="1B449C"/>
                </a:solidFill>
                <a:latin typeface="Georgia" panose="02040502050405020303" pitchFamily="18" charset="0"/>
              </a:rPr>
              <a:t>Jack and Emily Hypothetical Case Study</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013228"/>
            <a:ext cx="5967849" cy="4370427"/>
          </a:xfrm>
          <a:prstGeom prst="rect">
            <a:avLst/>
          </a:prstGeom>
          <a:noFill/>
        </p:spPr>
        <p:txBody>
          <a:bodyPr wrap="square" rtlCol="0">
            <a:spAutoFit/>
          </a:bodyPr>
          <a:lstStyle/>
          <a:p>
            <a:pPr>
              <a:spcBef>
                <a:spcPts val="600"/>
              </a:spcBef>
            </a:pPr>
            <a:r>
              <a:rPr lang="en-US" sz="2300" b="1" dirty="0">
                <a:solidFill>
                  <a:srgbClr val="000000"/>
                </a:solidFill>
                <a:latin typeface="Arial" panose="020B0604020202020204" pitchFamily="34" charset="0"/>
                <a:cs typeface="Arial" panose="020B0604020202020204" pitchFamily="34" charset="0"/>
              </a:rPr>
              <a:t>Pulling the Pieces of the Puzzle Together</a:t>
            </a:r>
          </a:p>
          <a:p>
            <a:pPr marL="800100" lvl="1" indent="-342900">
              <a:spcBef>
                <a:spcPts val="6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Clients Jack and Emily, ages 65 and 62</a:t>
            </a:r>
          </a:p>
          <a:p>
            <a:pPr marL="800100" lvl="1" indent="-342900">
              <a:spcBef>
                <a:spcPts val="600"/>
              </a:spcBef>
              <a:buFont typeface="Arial" panose="020B0604020202020204" pitchFamily="34" charset="0"/>
              <a:buChar char="•"/>
            </a:pPr>
            <a:r>
              <a:rPr lang="en-US" sz="2000" dirty="0">
                <a:solidFill>
                  <a:srgbClr val="000000"/>
                </a:solidFill>
                <a:effectLst/>
                <a:latin typeface="Helvetica" pitchFamily="2" charset="0"/>
              </a:rPr>
              <a:t>Jack earns $75,000 but will retire at 67; Emily is retired.</a:t>
            </a:r>
            <a:endParaRPr lang="en-US" sz="2000" dirty="0">
              <a:solidFill>
                <a:srgbClr val="000000"/>
              </a:solidFill>
              <a:latin typeface="Arial" panose="020B0604020202020204" pitchFamily="34" charset="0"/>
              <a:cs typeface="Arial" panose="020B0604020202020204" pitchFamily="34" charset="0"/>
            </a:endParaRPr>
          </a:p>
          <a:p>
            <a:pPr marL="800100" lvl="1" indent="-342900">
              <a:spcBef>
                <a:spcPts val="6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Starting Retirement with $750,000 in 401(k)/IRA assets</a:t>
            </a:r>
          </a:p>
          <a:p>
            <a:pPr marL="800100" lvl="1" indent="-342900">
              <a:spcBef>
                <a:spcPts val="6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6% annual return and 3% inflation</a:t>
            </a:r>
          </a:p>
          <a:p>
            <a:pPr marL="800100" lvl="1" indent="-342900">
              <a:spcBef>
                <a:spcPts val="6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Needing $70,000 per year in inflation adjusted after-tax income</a:t>
            </a:r>
          </a:p>
          <a:p>
            <a:pPr marL="800100" lvl="1" indent="-342900">
              <a:spcBef>
                <a:spcPts val="6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Assumed living to ages 84 and 87</a:t>
            </a:r>
          </a:p>
          <a:p>
            <a:pPr marL="800100" lvl="1" indent="-342900">
              <a:spcBef>
                <a:spcPts val="600"/>
              </a:spcBef>
              <a:buFont typeface="Arial" panose="020B0604020202020204" pitchFamily="34" charset="0"/>
              <a:buChar char="•"/>
            </a:pPr>
            <a:r>
              <a:rPr lang="en-US" sz="2000" dirty="0">
                <a:solidFill>
                  <a:srgbClr val="000000"/>
                </a:solidFill>
                <a:effectLst/>
                <a:latin typeface="Helvetica" pitchFamily="2" charset="0"/>
              </a:rPr>
              <a:t>Jack plans to file at 67 and Emily plans </a:t>
            </a:r>
            <a:br>
              <a:rPr lang="en-US" sz="2000" dirty="0">
                <a:solidFill>
                  <a:srgbClr val="000000"/>
                </a:solidFill>
                <a:effectLst/>
                <a:latin typeface="Helvetica" pitchFamily="2" charset="0"/>
              </a:rPr>
            </a:br>
            <a:r>
              <a:rPr lang="en-US" sz="2000" dirty="0">
                <a:solidFill>
                  <a:srgbClr val="000000"/>
                </a:solidFill>
                <a:effectLst/>
                <a:latin typeface="Helvetica" pitchFamily="2" charset="0"/>
              </a:rPr>
              <a:t>to file soon.</a:t>
            </a: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6364495"/>
            <a:ext cx="6341920" cy="276999"/>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D20C6BD-9D8A-DF4A-B986-FB6118AE4C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826806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FC5217D-57E4-2645-8613-65192660604E}"/>
              </a:ext>
            </a:extLst>
          </p:cNvPr>
          <p:cNvSpPr txBox="1"/>
          <p:nvPr/>
        </p:nvSpPr>
        <p:spPr>
          <a:xfrm>
            <a:off x="475939" y="6355964"/>
            <a:ext cx="8455410" cy="415498"/>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Examples shown are for illustrative purposes only and is not guaranteed. Your actual results will vary.</a:t>
            </a:r>
          </a:p>
          <a:p>
            <a:r>
              <a:rPr lang="en-US" sz="900" dirty="0">
                <a:latin typeface="Arial" panose="020B0604020202020204" pitchFamily="34" charset="0"/>
                <a:ea typeface="+mn-lt"/>
                <a:cs typeface="Arial" panose="020B0604020202020204" pitchFamily="34" charset="0"/>
              </a:rPr>
              <a:t>*Age at end of year illustrated.</a:t>
            </a:r>
            <a:endParaRPr lang="en-US" sz="9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37FFCA0-825D-ADE4-7393-0D1735C24888}"/>
              </a:ext>
            </a:extLst>
          </p:cNvPr>
          <p:cNvPicPr>
            <a:picLocks noChangeAspect="1"/>
          </p:cNvPicPr>
          <p:nvPr/>
        </p:nvPicPr>
        <p:blipFill rotWithShape="1">
          <a:blip r:embed="rId3"/>
          <a:srcRect t="14315" b="37283"/>
          <a:stretch/>
        </p:blipFill>
        <p:spPr>
          <a:xfrm>
            <a:off x="1879437" y="622320"/>
            <a:ext cx="8961668" cy="561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37EF4474-8A05-029A-1BD1-1BDB390613A4}"/>
              </a:ext>
            </a:extLst>
          </p:cNvPr>
          <p:cNvSpPr txBox="1"/>
          <p:nvPr/>
        </p:nvSpPr>
        <p:spPr>
          <a:xfrm>
            <a:off x="475938" y="178870"/>
            <a:ext cx="11262405" cy="369332"/>
          </a:xfrm>
          <a:prstGeom prst="rect">
            <a:avLst/>
          </a:prstGeom>
          <a:noFill/>
        </p:spPr>
        <p:txBody>
          <a:bodyPr wrap="square">
            <a:spAutoFit/>
          </a:bodyPr>
          <a:lstStyle/>
          <a:p>
            <a:r>
              <a:rPr lang="en-US" b="1" dirty="0">
                <a:solidFill>
                  <a:srgbClr val="C00000"/>
                </a:solidFill>
                <a:effectLst/>
                <a:latin typeface="Arial" panose="020B0604020202020204" pitchFamily="34" charset="0"/>
                <a:cs typeface="Arial" panose="020B0604020202020204" pitchFamily="34" charset="0"/>
              </a:rPr>
              <a:t>Annual Social Security Benefits  |  Assumes 2% Cost of Living Adjustment</a:t>
            </a:r>
          </a:p>
        </p:txBody>
      </p:sp>
      <p:sp>
        <p:nvSpPr>
          <p:cNvPr id="2" name="Oval 1">
            <a:extLst>
              <a:ext uri="{FF2B5EF4-FFF2-40B4-BE49-F238E27FC236}">
                <a16:creationId xmlns:a16="http://schemas.microsoft.com/office/drawing/2014/main" id="{7EF0F7A7-A1E1-D3B8-3386-A7B3D980818F}"/>
              </a:ext>
            </a:extLst>
          </p:cNvPr>
          <p:cNvSpPr/>
          <p:nvPr/>
        </p:nvSpPr>
        <p:spPr>
          <a:xfrm>
            <a:off x="7079238" y="1536793"/>
            <a:ext cx="625033" cy="16204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722EB07-F4DD-0DBA-93F2-71679EF91BCA}"/>
              </a:ext>
            </a:extLst>
          </p:cNvPr>
          <p:cNvSpPr/>
          <p:nvPr/>
        </p:nvSpPr>
        <p:spPr>
          <a:xfrm>
            <a:off x="8801328" y="1698838"/>
            <a:ext cx="625033" cy="16204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4172EAF-AAA7-CD2D-9D58-84ED89DC8DAD}"/>
              </a:ext>
            </a:extLst>
          </p:cNvPr>
          <p:cNvSpPr/>
          <p:nvPr/>
        </p:nvSpPr>
        <p:spPr>
          <a:xfrm>
            <a:off x="8780819" y="5213046"/>
            <a:ext cx="625033" cy="16204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018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1029525"/>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Seminar Objectives</a:t>
            </a:r>
          </a:p>
        </p:txBody>
      </p:sp>
      <p:sp>
        <p:nvSpPr>
          <p:cNvPr id="3" name="TextBox 2">
            <a:extLst>
              <a:ext uri="{FF2B5EF4-FFF2-40B4-BE49-F238E27FC236}">
                <a16:creationId xmlns:a16="http://schemas.microsoft.com/office/drawing/2014/main" id="{5F725E6F-F1FE-2345-87EB-197AB5632C71}"/>
              </a:ext>
            </a:extLst>
          </p:cNvPr>
          <p:cNvSpPr txBox="1"/>
          <p:nvPr/>
        </p:nvSpPr>
        <p:spPr>
          <a:xfrm>
            <a:off x="750762" y="2254755"/>
            <a:ext cx="10690476" cy="3820148"/>
          </a:xfrm>
          <a:prstGeom prst="rect">
            <a:avLst/>
          </a:prstGeom>
          <a:noFill/>
        </p:spPr>
        <p:txBody>
          <a:bodyPr wrap="square" rtlCol="0">
            <a:spAutoFit/>
          </a:bodyPr>
          <a:lstStyle/>
          <a:p>
            <a:pPr algn="ctr">
              <a:lnSpc>
                <a:spcPct val="200000"/>
              </a:lnSpc>
            </a:pPr>
            <a:r>
              <a:rPr lang="en-US" sz="2500" b="1" dirty="0">
                <a:solidFill>
                  <a:srgbClr val="000000"/>
                </a:solidFill>
                <a:latin typeface="Arial" panose="020B0604020202020204" pitchFamily="34" charset="0"/>
                <a:cs typeface="Arial" panose="020B0604020202020204" pitchFamily="34" charset="0"/>
              </a:rPr>
              <a:t>The importance of information and why we do these programs</a:t>
            </a:r>
            <a:endParaRPr lang="en-US" sz="2500" b="1" dirty="0">
              <a:solidFill>
                <a:srgbClr val="000000"/>
              </a:solidFill>
              <a:effectLst/>
              <a:latin typeface="Arial" panose="020B0604020202020204" pitchFamily="34" charset="0"/>
              <a:cs typeface="Arial" panose="020B0604020202020204" pitchFamily="34" charset="0"/>
            </a:endParaRPr>
          </a:p>
          <a:p>
            <a:pPr algn="ctr">
              <a:lnSpc>
                <a:spcPct val="200000"/>
              </a:lnSpc>
            </a:pPr>
            <a:r>
              <a:rPr lang="en-US" sz="2500" b="1" dirty="0">
                <a:solidFill>
                  <a:srgbClr val="000000"/>
                </a:solidFill>
                <a:effectLst/>
                <a:latin typeface="Arial" panose="020B0604020202020204" pitchFamily="34" charset="0"/>
                <a:cs typeface="Arial" panose="020B0604020202020204" pitchFamily="34" charset="0"/>
              </a:rPr>
              <a:t>Social Security as the foundation of your retirement income strategy</a:t>
            </a:r>
            <a:endParaRPr lang="en-US" sz="2500" b="1" dirty="0">
              <a:solidFill>
                <a:srgbClr val="000000"/>
              </a:solidFill>
              <a:latin typeface="Arial" panose="020B0604020202020204" pitchFamily="34" charset="0"/>
              <a:cs typeface="Arial" panose="020B0604020202020204" pitchFamily="34" charset="0"/>
            </a:endParaRPr>
          </a:p>
          <a:p>
            <a:pPr algn="ctr">
              <a:lnSpc>
                <a:spcPct val="200000"/>
              </a:lnSpc>
            </a:pPr>
            <a:r>
              <a:rPr lang="en-US" sz="2500" b="1" dirty="0">
                <a:solidFill>
                  <a:srgbClr val="000000"/>
                </a:solidFill>
                <a:latin typeface="Arial" panose="020B0604020202020204" pitchFamily="34" charset="0"/>
                <a:cs typeface="Arial" panose="020B0604020202020204" pitchFamily="34" charset="0"/>
              </a:rPr>
              <a:t>Factors to consider before making a claim for benefits</a:t>
            </a:r>
          </a:p>
          <a:p>
            <a:pPr algn="ctr">
              <a:lnSpc>
                <a:spcPct val="200000"/>
              </a:lnSpc>
            </a:pPr>
            <a:r>
              <a:rPr lang="en-US" sz="2500" b="1" dirty="0">
                <a:solidFill>
                  <a:srgbClr val="000000"/>
                </a:solidFill>
                <a:latin typeface="Arial" panose="020B0604020202020204" pitchFamily="34" charset="0"/>
                <a:cs typeface="Arial" panose="020B0604020202020204" pitchFamily="34" charset="0"/>
              </a:rPr>
              <a:t>Other considerations to building your retirement income strategy</a:t>
            </a:r>
          </a:p>
          <a:p>
            <a:pPr algn="ctr">
              <a:lnSpc>
                <a:spcPct val="200000"/>
              </a:lnSpc>
            </a:pPr>
            <a:r>
              <a:rPr lang="en-US" sz="2500" b="1" dirty="0">
                <a:solidFill>
                  <a:srgbClr val="000000"/>
                </a:solidFill>
                <a:latin typeface="Arial" panose="020B0604020202020204" pitchFamily="34" charset="0"/>
                <a:cs typeface="Arial" panose="020B0604020202020204" pitchFamily="34" charset="0"/>
              </a:rPr>
              <a:t>Final thoughts and takeaways</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080031"/>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347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FC5217D-57E4-2645-8613-65192660604E}"/>
              </a:ext>
            </a:extLst>
          </p:cNvPr>
          <p:cNvSpPr txBox="1"/>
          <p:nvPr/>
        </p:nvSpPr>
        <p:spPr>
          <a:xfrm>
            <a:off x="475939" y="6355964"/>
            <a:ext cx="8455410" cy="415498"/>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Examples shown are for illustrative purposes only and is not guaranteed. Your actual results will vary.</a:t>
            </a:r>
          </a:p>
          <a:p>
            <a:r>
              <a:rPr lang="en-US" sz="900" dirty="0">
                <a:latin typeface="Arial" panose="020B0604020202020204" pitchFamily="34" charset="0"/>
                <a:ea typeface="+mn-lt"/>
                <a:cs typeface="Arial" panose="020B0604020202020204" pitchFamily="34" charset="0"/>
              </a:rPr>
              <a:t>*Age at end of year illustrated.</a:t>
            </a:r>
            <a:endParaRPr lang="en-US" sz="9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37FFCA0-825D-ADE4-7393-0D1735C24888}"/>
              </a:ext>
            </a:extLst>
          </p:cNvPr>
          <p:cNvPicPr>
            <a:picLocks noChangeAspect="1"/>
          </p:cNvPicPr>
          <p:nvPr/>
        </p:nvPicPr>
        <p:blipFill rotWithShape="1">
          <a:blip r:embed="rId3"/>
          <a:srcRect t="14318" b="37280"/>
          <a:stretch/>
        </p:blipFill>
        <p:spPr>
          <a:xfrm>
            <a:off x="1879437" y="622320"/>
            <a:ext cx="8961668" cy="561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37EF4474-8A05-029A-1BD1-1BDB390613A4}"/>
              </a:ext>
            </a:extLst>
          </p:cNvPr>
          <p:cNvSpPr txBox="1"/>
          <p:nvPr/>
        </p:nvSpPr>
        <p:spPr>
          <a:xfrm>
            <a:off x="475938" y="178870"/>
            <a:ext cx="11262405" cy="369332"/>
          </a:xfrm>
          <a:prstGeom prst="rect">
            <a:avLst/>
          </a:prstGeom>
          <a:noFill/>
        </p:spPr>
        <p:txBody>
          <a:bodyPr wrap="square">
            <a:spAutoFit/>
          </a:bodyPr>
          <a:lstStyle/>
          <a:p>
            <a:r>
              <a:rPr lang="en-US" b="1" dirty="0">
                <a:solidFill>
                  <a:srgbClr val="C00000"/>
                </a:solidFill>
                <a:effectLst/>
                <a:latin typeface="Arial" panose="020B0604020202020204" pitchFamily="34" charset="0"/>
                <a:cs typeface="Arial" panose="020B0604020202020204" pitchFamily="34" charset="0"/>
              </a:rPr>
              <a:t>Cash Flow Consideration</a:t>
            </a:r>
          </a:p>
        </p:txBody>
      </p:sp>
      <p:sp>
        <p:nvSpPr>
          <p:cNvPr id="2" name="Oval 1">
            <a:extLst>
              <a:ext uri="{FF2B5EF4-FFF2-40B4-BE49-F238E27FC236}">
                <a16:creationId xmlns:a16="http://schemas.microsoft.com/office/drawing/2014/main" id="{DD0AA389-5DE0-1198-5E66-230540C81C62}"/>
              </a:ext>
            </a:extLst>
          </p:cNvPr>
          <p:cNvSpPr/>
          <p:nvPr/>
        </p:nvSpPr>
        <p:spPr>
          <a:xfrm>
            <a:off x="3870299" y="2216254"/>
            <a:ext cx="625033" cy="16204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DCB2BD4-7597-9CFD-3739-8DDD65D6025E}"/>
              </a:ext>
            </a:extLst>
          </p:cNvPr>
          <p:cNvSpPr/>
          <p:nvPr/>
        </p:nvSpPr>
        <p:spPr>
          <a:xfrm>
            <a:off x="6236251" y="2216254"/>
            <a:ext cx="1476461" cy="16204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A06D661-BA01-41C6-2DB4-14F26C48E1DA}"/>
              </a:ext>
            </a:extLst>
          </p:cNvPr>
          <p:cNvSpPr/>
          <p:nvPr/>
        </p:nvSpPr>
        <p:spPr>
          <a:xfrm>
            <a:off x="8782805" y="2373570"/>
            <a:ext cx="625033" cy="16204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71A7F69-26E4-85F0-AB87-D6292696B6D4}"/>
              </a:ext>
            </a:extLst>
          </p:cNvPr>
          <p:cNvSpPr/>
          <p:nvPr/>
        </p:nvSpPr>
        <p:spPr>
          <a:xfrm>
            <a:off x="8782805" y="4880795"/>
            <a:ext cx="625033" cy="16204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686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554613" y="497394"/>
            <a:ext cx="11082772"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Cash Flow Considerations Using Optimal Strategy</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Examples shown are for illustrative purposes only and is not guaranteed. Your actual results will vary.</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EB1F9DD-6A66-A64F-BD07-80AC918EE544}"/>
              </a:ext>
            </a:extLst>
          </p:cNvPr>
          <p:cNvSpPr txBox="1"/>
          <p:nvPr/>
        </p:nvSpPr>
        <p:spPr>
          <a:xfrm>
            <a:off x="1173984" y="3133904"/>
            <a:ext cx="9844029" cy="2985433"/>
          </a:xfrm>
          <a:prstGeom prst="rect">
            <a:avLst/>
          </a:prstGeom>
          <a:noFill/>
        </p:spPr>
        <p:txBody>
          <a:bodyPr wrap="square" rtlCol="0">
            <a:spAutoFit/>
          </a:bodyPr>
          <a:lstStyle/>
          <a:p>
            <a:pPr algn="ctr">
              <a:spcBef>
                <a:spcPts val="600"/>
              </a:spcBef>
            </a:pPr>
            <a:r>
              <a:rPr lang="en-US" sz="2300" b="1" dirty="0">
                <a:solidFill>
                  <a:srgbClr val="000000"/>
                </a:solidFill>
                <a:latin typeface="Arial" panose="020B0604020202020204" pitchFamily="34" charset="0"/>
                <a:cs typeface="Arial" panose="020B0604020202020204" pitchFamily="34" charset="0"/>
              </a:rPr>
              <a:t>Hypothetical Example:</a:t>
            </a:r>
          </a:p>
          <a:p>
            <a:pPr algn="ctr">
              <a:spcBef>
                <a:spcPts val="600"/>
              </a:spcBef>
            </a:pPr>
            <a:r>
              <a:rPr lang="en-US" sz="2000" dirty="0">
                <a:solidFill>
                  <a:srgbClr val="000000"/>
                </a:solidFill>
                <a:latin typeface="Arial" panose="020B0604020202020204" pitchFamily="34" charset="0"/>
                <a:cs typeface="Arial" panose="020B0604020202020204" pitchFamily="34" charset="0"/>
              </a:rPr>
              <a:t>Jack and Emily have $750,000 in a 401(k)/IRA.</a:t>
            </a:r>
          </a:p>
          <a:p>
            <a:pPr algn="ctr">
              <a:spcBef>
                <a:spcPts val="600"/>
              </a:spcBef>
            </a:pPr>
            <a:r>
              <a:rPr lang="en-US" sz="2000" dirty="0">
                <a:solidFill>
                  <a:srgbClr val="000000"/>
                </a:solidFill>
                <a:latin typeface="Arial" panose="020B0604020202020204" pitchFamily="34" charset="0"/>
                <a:cs typeface="Arial" panose="020B0604020202020204" pitchFamily="34" charset="0"/>
              </a:rPr>
              <a:t>They need $70,000 per year in retirement income.</a:t>
            </a:r>
          </a:p>
          <a:p>
            <a:pPr algn="ctr">
              <a:spcBef>
                <a:spcPts val="600"/>
              </a:spcBef>
            </a:pPr>
            <a:r>
              <a:rPr lang="en-US" sz="2000" dirty="0">
                <a:solidFill>
                  <a:srgbClr val="000000"/>
                </a:solidFill>
                <a:latin typeface="Arial" panose="020B0604020202020204" pitchFamily="34" charset="0"/>
                <a:cs typeface="Arial" panose="020B0604020202020204" pitchFamily="34" charset="0"/>
              </a:rPr>
              <a:t>Consider using qualified assets to bridge the income gap </a:t>
            </a:r>
            <a:r>
              <a:rPr lang="en-US" sz="2000" dirty="0">
                <a:solidFill>
                  <a:srgbClr val="000000"/>
                </a:solidFill>
                <a:effectLst/>
                <a:latin typeface="Helvetica" pitchFamily="2" charset="0"/>
              </a:rPr>
              <a:t>to replace Jack's income from his age 67-70.</a:t>
            </a:r>
          </a:p>
          <a:p>
            <a:pPr algn="ctr">
              <a:spcBef>
                <a:spcPts val="600"/>
              </a:spcBef>
            </a:pPr>
            <a:r>
              <a:rPr lang="en-US" sz="2000" dirty="0">
                <a:solidFill>
                  <a:srgbClr val="000000"/>
                </a:solidFill>
                <a:latin typeface="Arial" panose="020B0604020202020204" pitchFamily="34" charset="0"/>
                <a:cs typeface="Arial" panose="020B0604020202020204" pitchFamily="34" charset="0"/>
              </a:rPr>
              <a:t>Consider Emily waiting to file at FRA to collect 50% max spousal benefit and to avoid a portion of her benefit becoming taxable due to Jack's earnings.</a:t>
            </a:r>
          </a:p>
          <a:p>
            <a:pPr algn="ctr">
              <a:spcBef>
                <a:spcPts val="600"/>
              </a:spcBef>
            </a:pPr>
            <a:r>
              <a:rPr lang="en-US" sz="2000" dirty="0">
                <a:solidFill>
                  <a:srgbClr val="000000"/>
                </a:solidFill>
                <a:latin typeface="Arial" panose="020B0604020202020204" pitchFamily="34" charset="0"/>
                <a:cs typeface="Arial" panose="020B0604020202020204" pitchFamily="34" charset="0"/>
              </a:rPr>
              <a:t>More of retirement income is satisfied once Jack files for his own benefit at age 70.</a:t>
            </a:r>
          </a:p>
        </p:txBody>
      </p:sp>
    </p:spTree>
    <p:extLst>
      <p:ext uri="{BB962C8B-B14F-4D97-AF65-F5344CB8AC3E}">
        <p14:creationId xmlns:p14="http://schemas.microsoft.com/office/powerpoint/2010/main" val="2490378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554613" y="497394"/>
            <a:ext cx="11082772"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Cash Flow Considerations Using Optimal Strategy</a:t>
            </a: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Examples shown are for illustrative purposes only and is not guaranteed. Your actual results will vary.</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EB1F9DD-6A66-A64F-BD07-80AC918EE544}"/>
              </a:ext>
            </a:extLst>
          </p:cNvPr>
          <p:cNvSpPr txBox="1"/>
          <p:nvPr/>
        </p:nvSpPr>
        <p:spPr>
          <a:xfrm>
            <a:off x="1566517" y="3676165"/>
            <a:ext cx="9058964" cy="1477328"/>
          </a:xfrm>
          <a:prstGeom prst="rect">
            <a:avLst/>
          </a:prstGeom>
          <a:noFill/>
        </p:spPr>
        <p:txBody>
          <a:bodyPr wrap="square" rtlCol="0">
            <a:spAutoFit/>
          </a:bodyPr>
          <a:lstStyle/>
          <a:p>
            <a:pPr algn="ctr">
              <a:spcBef>
                <a:spcPts val="1800"/>
              </a:spcBef>
            </a:pPr>
            <a:r>
              <a:rPr lang="en-US" sz="2000" dirty="0">
                <a:solidFill>
                  <a:srgbClr val="000000"/>
                </a:solidFill>
                <a:latin typeface="Arial" panose="020B0604020202020204" pitchFamily="34" charset="0"/>
                <a:cs typeface="Arial" panose="020B0604020202020204" pitchFamily="34" charset="0"/>
              </a:rPr>
              <a:t>Allows retirement assets to work smarter and last longer.</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Reduces RMDs at age 73 and taxable income.</a:t>
            </a:r>
          </a:p>
          <a:p>
            <a:pPr algn="ctr">
              <a:spcBef>
                <a:spcPts val="1800"/>
              </a:spcBef>
            </a:pPr>
            <a:r>
              <a:rPr lang="en-US" sz="2000" dirty="0">
                <a:solidFill>
                  <a:srgbClr val="000000"/>
                </a:solidFill>
                <a:latin typeface="Arial" panose="020B0604020202020204" pitchFamily="34" charset="0"/>
                <a:cs typeface="Arial" panose="020B0604020202020204" pitchFamily="34" charset="0"/>
              </a:rPr>
              <a:t>Results in less of an impact of taxes on the Social Security benefits collected.</a:t>
            </a:r>
          </a:p>
        </p:txBody>
      </p:sp>
    </p:spTree>
    <p:extLst>
      <p:ext uri="{BB962C8B-B14F-4D97-AF65-F5344CB8AC3E}">
        <p14:creationId xmlns:p14="http://schemas.microsoft.com/office/powerpoint/2010/main" val="3873353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521693"/>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Common Mistakes</a:t>
            </a:r>
          </a:p>
        </p:txBody>
      </p:sp>
      <p:sp>
        <p:nvSpPr>
          <p:cNvPr id="3" name="TextBox 2">
            <a:extLst>
              <a:ext uri="{FF2B5EF4-FFF2-40B4-BE49-F238E27FC236}">
                <a16:creationId xmlns:a16="http://schemas.microsoft.com/office/drawing/2014/main" id="{5F725E6F-F1FE-2345-87EB-197AB5632C71}"/>
              </a:ext>
            </a:extLst>
          </p:cNvPr>
          <p:cNvSpPr txBox="1"/>
          <p:nvPr/>
        </p:nvSpPr>
        <p:spPr>
          <a:xfrm>
            <a:off x="1053469" y="2013107"/>
            <a:ext cx="10249185" cy="4478149"/>
          </a:xfrm>
          <a:prstGeom prst="rect">
            <a:avLst/>
          </a:prstGeom>
          <a:noFill/>
        </p:spPr>
        <p:txBody>
          <a:bodyPr wrap="square" rtlCol="0">
            <a:spAutoFit/>
          </a:bodyPr>
          <a:lstStyle/>
          <a:p>
            <a:pPr marL="342900" indent="-342900" algn="ctr">
              <a:spcBef>
                <a:spcPts val="1800"/>
              </a:spcBef>
              <a:buClr>
                <a:srgbClr val="1B449C"/>
              </a:buClr>
              <a:buFont typeface="Wingdings" panose="05000000000000000000" pitchFamily="2" charset="2"/>
              <a:buChar char="Ø"/>
            </a:pPr>
            <a:r>
              <a:rPr lang="en-US" sz="2500" dirty="0">
                <a:solidFill>
                  <a:srgbClr val="000000"/>
                </a:solidFill>
                <a:latin typeface="Arial" panose="020B0604020202020204" pitchFamily="34" charset="0"/>
                <a:cs typeface="Arial" panose="020B0604020202020204" pitchFamily="34" charset="0"/>
              </a:rPr>
              <a:t>Higher wage earner files early reducing the income benefit available to the survivor.</a:t>
            </a:r>
          </a:p>
          <a:p>
            <a:pPr marL="342900" indent="-342900" algn="ctr">
              <a:spcBef>
                <a:spcPts val="1800"/>
              </a:spcBef>
              <a:buClr>
                <a:srgbClr val="1B449C"/>
              </a:buClr>
              <a:buFont typeface="Wingdings" panose="05000000000000000000" pitchFamily="2" charset="2"/>
              <a:buChar char="Ø"/>
            </a:pPr>
            <a:r>
              <a:rPr lang="en-US" sz="2500" dirty="0">
                <a:solidFill>
                  <a:srgbClr val="000000"/>
                </a:solidFill>
                <a:latin typeface="Arial" panose="020B0604020202020204" pitchFamily="34" charset="0"/>
                <a:cs typeface="Arial" panose="020B0604020202020204" pitchFamily="34" charset="0"/>
              </a:rPr>
              <a:t>Planning to file upon retirement without considering alternatives </a:t>
            </a:r>
            <a:br>
              <a:rPr lang="en-US" sz="2500" dirty="0">
                <a:solidFill>
                  <a:srgbClr val="000000"/>
                </a:solidFill>
                <a:latin typeface="Arial" panose="020B0604020202020204" pitchFamily="34" charset="0"/>
                <a:cs typeface="Arial" panose="020B0604020202020204" pitchFamily="34" charset="0"/>
              </a:rPr>
            </a:br>
            <a:r>
              <a:rPr lang="en-US" sz="2500" dirty="0">
                <a:solidFill>
                  <a:srgbClr val="000000"/>
                </a:solidFill>
                <a:latin typeface="Arial" panose="020B0604020202020204" pitchFamily="34" charset="0"/>
                <a:cs typeface="Arial" panose="020B0604020202020204" pitchFamily="34" charset="0"/>
              </a:rPr>
              <a:t>for bridging income.</a:t>
            </a:r>
          </a:p>
          <a:p>
            <a:pPr marL="342900" indent="-342900" algn="ctr">
              <a:spcBef>
                <a:spcPts val="1800"/>
              </a:spcBef>
              <a:buClr>
                <a:srgbClr val="1B449C"/>
              </a:buClr>
              <a:buFont typeface="Wingdings" panose="05000000000000000000" pitchFamily="2" charset="2"/>
              <a:buChar char="Ø"/>
            </a:pPr>
            <a:r>
              <a:rPr lang="en-US" sz="2500" dirty="0">
                <a:solidFill>
                  <a:srgbClr val="000000"/>
                </a:solidFill>
                <a:latin typeface="Arial" panose="020B0604020202020204" pitchFamily="34" charset="0"/>
                <a:cs typeface="Arial" panose="020B0604020202020204" pitchFamily="34" charset="0"/>
              </a:rPr>
              <a:t>Failing to recognize the impact that continued work and taxes </a:t>
            </a:r>
            <a:br>
              <a:rPr lang="en-US" sz="2500" dirty="0">
                <a:solidFill>
                  <a:srgbClr val="000000"/>
                </a:solidFill>
                <a:latin typeface="Arial" panose="020B0604020202020204" pitchFamily="34" charset="0"/>
                <a:cs typeface="Arial" panose="020B0604020202020204" pitchFamily="34" charset="0"/>
              </a:rPr>
            </a:br>
            <a:r>
              <a:rPr lang="en-US" sz="2500" dirty="0">
                <a:solidFill>
                  <a:srgbClr val="000000"/>
                </a:solidFill>
                <a:latin typeface="Arial" panose="020B0604020202020204" pitchFamily="34" charset="0"/>
                <a:cs typeface="Arial" panose="020B0604020202020204" pitchFamily="34" charset="0"/>
              </a:rPr>
              <a:t>can have and claiming benefits.</a:t>
            </a:r>
          </a:p>
          <a:p>
            <a:pPr marL="342900" indent="-342900" algn="ctr">
              <a:spcBef>
                <a:spcPts val="1800"/>
              </a:spcBef>
              <a:buClr>
                <a:srgbClr val="1B449C"/>
              </a:buClr>
              <a:buFont typeface="Wingdings" panose="05000000000000000000" pitchFamily="2" charset="2"/>
              <a:buChar char="Ø"/>
            </a:pPr>
            <a:r>
              <a:rPr lang="en-US" sz="2500" dirty="0">
                <a:solidFill>
                  <a:srgbClr val="000000"/>
                </a:solidFill>
                <a:latin typeface="Arial" panose="020B0604020202020204" pitchFamily="34" charset="0"/>
                <a:cs typeface="Arial" panose="020B0604020202020204" pitchFamily="34" charset="0"/>
              </a:rPr>
              <a:t>Not considering the health of BOTH spouses when making </a:t>
            </a:r>
            <a:br>
              <a:rPr lang="en-US" sz="2500" dirty="0">
                <a:solidFill>
                  <a:srgbClr val="000000"/>
                </a:solidFill>
                <a:latin typeface="Arial" panose="020B0604020202020204" pitchFamily="34" charset="0"/>
                <a:cs typeface="Arial" panose="020B0604020202020204" pitchFamily="34" charset="0"/>
              </a:rPr>
            </a:br>
            <a:r>
              <a:rPr lang="en-US" sz="2500" dirty="0">
                <a:solidFill>
                  <a:srgbClr val="000000"/>
                </a:solidFill>
                <a:latin typeface="Arial" panose="020B0604020202020204" pitchFamily="34" charset="0"/>
                <a:cs typeface="Arial" panose="020B0604020202020204" pitchFamily="34" charset="0"/>
              </a:rPr>
              <a:t>a claiming decision.</a:t>
            </a:r>
          </a:p>
          <a:p>
            <a:pPr marL="342900" indent="-342900" algn="ctr">
              <a:spcBef>
                <a:spcPts val="1800"/>
              </a:spcBef>
              <a:buClr>
                <a:srgbClr val="1B449C"/>
              </a:buClr>
              <a:buFont typeface="Wingdings" panose="05000000000000000000" pitchFamily="2" charset="2"/>
              <a:buChar char="Ø"/>
            </a:pPr>
            <a:r>
              <a:rPr lang="en-US" sz="2500" dirty="0">
                <a:solidFill>
                  <a:srgbClr val="000000"/>
                </a:solidFill>
                <a:latin typeface="Arial" panose="020B0604020202020204" pitchFamily="34" charset="0"/>
                <a:cs typeface="Arial" panose="020B0604020202020204" pitchFamily="34" charset="0"/>
              </a:rPr>
              <a:t>Underestimating how long you will be in retirement.</a:t>
            </a:r>
            <a:endParaRPr lang="en-US" sz="25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98504" y="1775231"/>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15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976363"/>
            <a:ext cx="12192000" cy="784830"/>
          </a:xfrm>
          <a:prstGeom prst="rect">
            <a:avLst/>
          </a:prstGeom>
          <a:noFill/>
        </p:spPr>
        <p:txBody>
          <a:bodyPr wrap="square" rtlCol="0">
            <a:spAutoFit/>
          </a:bodyPr>
          <a:lstStyle/>
          <a:p>
            <a:pPr algn="ctr"/>
            <a:r>
              <a:rPr lang="en-US" sz="4500" b="1" dirty="0">
                <a:solidFill>
                  <a:srgbClr val="1B449C"/>
                </a:solidFill>
                <a:latin typeface="Georgia" panose="02040502050405020303" pitchFamily="18" charset="0"/>
              </a:rPr>
              <a:t>How Do You Envision Retirement?</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026869"/>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8" name="object 5">
            <a:extLst>
              <a:ext uri="{FF2B5EF4-FFF2-40B4-BE49-F238E27FC236}">
                <a16:creationId xmlns:a16="http://schemas.microsoft.com/office/drawing/2014/main" id="{2DC3818C-2289-D84E-B07D-C2203ACC349A}"/>
              </a:ext>
            </a:extLst>
          </p:cNvPr>
          <p:cNvSpPr txBox="1"/>
          <p:nvPr/>
        </p:nvSpPr>
        <p:spPr>
          <a:xfrm>
            <a:off x="501273" y="5458454"/>
            <a:ext cx="3530283" cy="289823"/>
          </a:xfrm>
          <a:prstGeom prst="rect">
            <a:avLst/>
          </a:prstGeom>
        </p:spPr>
        <p:txBody>
          <a:bodyPr vert="horz" wrap="square" lIns="0" tIns="12700" rIns="0" bIns="0" rtlCol="0">
            <a:spAutoFit/>
          </a:bodyPr>
          <a:lstStyle/>
          <a:p>
            <a:pPr algn="ctr"/>
            <a:r>
              <a:rPr lang="en-US" b="1" dirty="0">
                <a:solidFill>
                  <a:srgbClr val="1B449C"/>
                </a:solidFill>
                <a:latin typeface="Arial" panose="020B0604020202020204" pitchFamily="34" charset="0"/>
                <a:cs typeface="Arial" panose="020B0604020202020204" pitchFamily="34" charset="0"/>
              </a:rPr>
              <a:t>Hobbies?</a:t>
            </a:r>
          </a:p>
        </p:txBody>
      </p:sp>
      <p:pic>
        <p:nvPicPr>
          <p:cNvPr id="3" name="Picture 2">
            <a:extLst>
              <a:ext uri="{FF2B5EF4-FFF2-40B4-BE49-F238E27FC236}">
                <a16:creationId xmlns:a16="http://schemas.microsoft.com/office/drawing/2014/main" id="{855F6543-6736-2C47-9F01-B34531D5D8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60444" y="2902619"/>
            <a:ext cx="3530283" cy="2353815"/>
          </a:xfrm>
          <a:prstGeom prst="rect">
            <a:avLst/>
          </a:prstGeom>
        </p:spPr>
      </p:pic>
      <p:pic>
        <p:nvPicPr>
          <p:cNvPr id="4" name="Picture 3">
            <a:extLst>
              <a:ext uri="{FF2B5EF4-FFF2-40B4-BE49-F238E27FC236}">
                <a16:creationId xmlns:a16="http://schemas.microsoft.com/office/drawing/2014/main" id="{D0DA2496-8953-4F49-AD79-C693429F3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0858" y="2902913"/>
            <a:ext cx="3530283" cy="2353522"/>
          </a:xfrm>
          <a:prstGeom prst="rect">
            <a:avLst/>
          </a:prstGeom>
        </p:spPr>
      </p:pic>
      <p:pic>
        <p:nvPicPr>
          <p:cNvPr id="9" name="Picture 8">
            <a:extLst>
              <a:ext uri="{FF2B5EF4-FFF2-40B4-BE49-F238E27FC236}">
                <a16:creationId xmlns:a16="http://schemas.microsoft.com/office/drawing/2014/main" id="{6BD01D1E-2E5B-2141-80A3-5C608E6A1D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73" y="2902914"/>
            <a:ext cx="3530283" cy="2353816"/>
          </a:xfrm>
          <a:prstGeom prst="rect">
            <a:avLst/>
          </a:prstGeom>
        </p:spPr>
      </p:pic>
      <p:sp>
        <p:nvSpPr>
          <p:cNvPr id="10" name="object 5">
            <a:extLst>
              <a:ext uri="{FF2B5EF4-FFF2-40B4-BE49-F238E27FC236}">
                <a16:creationId xmlns:a16="http://schemas.microsoft.com/office/drawing/2014/main" id="{E8B91D16-2411-EE4F-82B9-D7875FC6D084}"/>
              </a:ext>
            </a:extLst>
          </p:cNvPr>
          <p:cNvSpPr txBox="1"/>
          <p:nvPr/>
        </p:nvSpPr>
        <p:spPr>
          <a:xfrm>
            <a:off x="4330857" y="5458454"/>
            <a:ext cx="3530283" cy="289823"/>
          </a:xfrm>
          <a:prstGeom prst="rect">
            <a:avLst/>
          </a:prstGeom>
        </p:spPr>
        <p:txBody>
          <a:bodyPr vert="horz" wrap="square" lIns="0" tIns="12700" rIns="0" bIns="0" rtlCol="0">
            <a:spAutoFit/>
          </a:bodyPr>
          <a:lstStyle/>
          <a:p>
            <a:pPr algn="ctr"/>
            <a:r>
              <a:rPr lang="en-US" b="1" dirty="0">
                <a:solidFill>
                  <a:srgbClr val="1B449C"/>
                </a:solidFill>
                <a:latin typeface="Arial" panose="020B0604020202020204" pitchFamily="34" charset="0"/>
                <a:cs typeface="Arial" panose="020B0604020202020204" pitchFamily="34" charset="0"/>
              </a:rPr>
              <a:t>Travel?</a:t>
            </a:r>
          </a:p>
        </p:txBody>
      </p:sp>
      <p:sp>
        <p:nvSpPr>
          <p:cNvPr id="11" name="object 5">
            <a:extLst>
              <a:ext uri="{FF2B5EF4-FFF2-40B4-BE49-F238E27FC236}">
                <a16:creationId xmlns:a16="http://schemas.microsoft.com/office/drawing/2014/main" id="{CFD7261F-0605-D946-AA75-897D546A1706}"/>
              </a:ext>
            </a:extLst>
          </p:cNvPr>
          <p:cNvSpPr txBox="1"/>
          <p:nvPr/>
        </p:nvSpPr>
        <p:spPr>
          <a:xfrm>
            <a:off x="8160441" y="5458454"/>
            <a:ext cx="3530283" cy="289823"/>
          </a:xfrm>
          <a:prstGeom prst="rect">
            <a:avLst/>
          </a:prstGeom>
        </p:spPr>
        <p:txBody>
          <a:bodyPr vert="horz" wrap="square" lIns="0" tIns="12700" rIns="0" bIns="0" rtlCol="0">
            <a:spAutoFit/>
          </a:bodyPr>
          <a:lstStyle/>
          <a:p>
            <a:pPr algn="ctr"/>
            <a:r>
              <a:rPr lang="en-US" b="1" dirty="0">
                <a:solidFill>
                  <a:srgbClr val="1B449C"/>
                </a:solidFill>
                <a:latin typeface="Arial" panose="020B0604020202020204" pitchFamily="34" charset="0"/>
                <a:cs typeface="Arial" panose="020B0604020202020204" pitchFamily="34" charset="0"/>
              </a:rPr>
              <a:t>Vacation Home?</a:t>
            </a:r>
          </a:p>
        </p:txBody>
      </p:sp>
    </p:spTree>
    <p:extLst>
      <p:ext uri="{BB962C8B-B14F-4D97-AF65-F5344CB8AC3E}">
        <p14:creationId xmlns:p14="http://schemas.microsoft.com/office/powerpoint/2010/main" val="165528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1029525"/>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Is Your Dream a Reality?</a:t>
            </a:r>
          </a:p>
        </p:txBody>
      </p:sp>
      <p:sp>
        <p:nvSpPr>
          <p:cNvPr id="3" name="TextBox 2">
            <a:extLst>
              <a:ext uri="{FF2B5EF4-FFF2-40B4-BE49-F238E27FC236}">
                <a16:creationId xmlns:a16="http://schemas.microsoft.com/office/drawing/2014/main" id="{5F725E6F-F1FE-2345-87EB-197AB5632C71}"/>
              </a:ext>
            </a:extLst>
          </p:cNvPr>
          <p:cNvSpPr txBox="1"/>
          <p:nvPr/>
        </p:nvSpPr>
        <p:spPr>
          <a:xfrm>
            <a:off x="1871358" y="2787812"/>
            <a:ext cx="8449284" cy="3323987"/>
          </a:xfrm>
          <a:prstGeom prst="rect">
            <a:avLst/>
          </a:prstGeom>
          <a:noFill/>
        </p:spPr>
        <p:txBody>
          <a:bodyPr wrap="square" rtlCol="0">
            <a:spAutoFit/>
          </a:bodyPr>
          <a:lstStyle/>
          <a:p>
            <a:pPr algn="ctr">
              <a:spcBef>
                <a:spcPts val="2400"/>
              </a:spcBef>
            </a:pPr>
            <a:r>
              <a:rPr lang="en-US" sz="2500" dirty="0">
                <a:solidFill>
                  <a:srgbClr val="000000"/>
                </a:solidFill>
                <a:latin typeface="Arial" panose="020B0604020202020204" pitchFamily="34" charset="0"/>
                <a:cs typeface="Arial" panose="020B0604020202020204" pitchFamily="34" charset="0"/>
              </a:rPr>
              <a:t>How do you intend to spend your retirement?</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How will you support your desired lifestyle?</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Will the choices you made in the past enable you to live the lifestyle you envisioned?</a:t>
            </a:r>
          </a:p>
          <a:p>
            <a:pPr algn="ctr">
              <a:spcBef>
                <a:spcPts val="2400"/>
              </a:spcBef>
            </a:pPr>
            <a:r>
              <a:rPr lang="en-US" sz="2500" dirty="0">
                <a:solidFill>
                  <a:srgbClr val="000000"/>
                </a:solidFill>
                <a:latin typeface="Arial" panose="020B0604020202020204" pitchFamily="34" charset="0"/>
                <a:cs typeface="Arial" panose="020B0604020202020204" pitchFamily="34" charset="0"/>
              </a:rPr>
              <a:t>The choices you make in retirement play a significant role in how you spend your retirement years.</a:t>
            </a:r>
            <a:endParaRPr lang="en-US" sz="25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2080031"/>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042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554613" y="497394"/>
            <a:ext cx="11082772"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Three Primary Sources of Retirement Income</a:t>
            </a:r>
          </a:p>
        </p:txBody>
      </p:sp>
      <p:sp>
        <p:nvSpPr>
          <p:cNvPr id="8" name="TextBox 7">
            <a:extLst>
              <a:ext uri="{FF2B5EF4-FFF2-40B4-BE49-F238E27FC236}">
                <a16:creationId xmlns:a16="http://schemas.microsoft.com/office/drawing/2014/main" id="{BEB1F9DD-6A66-A64F-BD07-80AC918EE544}"/>
              </a:ext>
            </a:extLst>
          </p:cNvPr>
          <p:cNvSpPr txBox="1"/>
          <p:nvPr/>
        </p:nvSpPr>
        <p:spPr>
          <a:xfrm>
            <a:off x="1566517" y="3718694"/>
            <a:ext cx="9058964" cy="1846659"/>
          </a:xfrm>
          <a:prstGeom prst="rect">
            <a:avLst/>
          </a:prstGeom>
          <a:noFill/>
        </p:spPr>
        <p:txBody>
          <a:bodyPr wrap="square" rtlCol="0">
            <a:spAutoFit/>
          </a:bodyPr>
          <a:lstStyle/>
          <a:p>
            <a:pPr algn="ctr">
              <a:spcBef>
                <a:spcPts val="1800"/>
              </a:spcBef>
            </a:pPr>
            <a:r>
              <a:rPr lang="en-US" sz="2800" dirty="0">
                <a:solidFill>
                  <a:srgbClr val="000000"/>
                </a:solidFill>
                <a:latin typeface="Arial" panose="020B0604020202020204" pitchFamily="34" charset="0"/>
                <a:cs typeface="Arial" panose="020B0604020202020204" pitchFamily="34" charset="0"/>
              </a:rPr>
              <a:t>Personal savings and investments</a:t>
            </a:r>
          </a:p>
          <a:p>
            <a:pPr algn="ctr">
              <a:spcBef>
                <a:spcPts val="1800"/>
              </a:spcBef>
            </a:pPr>
            <a:r>
              <a:rPr lang="en-US" sz="2800" dirty="0">
                <a:solidFill>
                  <a:srgbClr val="000000"/>
                </a:solidFill>
                <a:latin typeface="Arial" panose="020B0604020202020204" pitchFamily="34" charset="0"/>
                <a:cs typeface="Arial" panose="020B0604020202020204" pitchFamily="34" charset="0"/>
              </a:rPr>
              <a:t>Social Security</a:t>
            </a:r>
          </a:p>
          <a:p>
            <a:pPr algn="ctr">
              <a:spcBef>
                <a:spcPts val="1800"/>
              </a:spcBef>
            </a:pPr>
            <a:r>
              <a:rPr lang="en-US" sz="2800" dirty="0">
                <a:solidFill>
                  <a:srgbClr val="000000"/>
                </a:solidFill>
                <a:latin typeface="Arial" panose="020B0604020202020204" pitchFamily="34" charset="0"/>
                <a:cs typeface="Arial" panose="020B0604020202020204" pitchFamily="34" charset="0"/>
              </a:rPr>
              <a:t>Continued employment earnings</a:t>
            </a:r>
          </a:p>
        </p:txBody>
      </p:sp>
    </p:spTree>
    <p:extLst>
      <p:ext uri="{BB962C8B-B14F-4D97-AF65-F5344CB8AC3E}">
        <p14:creationId xmlns:p14="http://schemas.microsoft.com/office/powerpoint/2010/main" val="3227563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554613" y="497394"/>
            <a:ext cx="11082772"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Which Distribution Method is Appropriate for You?</a:t>
            </a:r>
          </a:p>
        </p:txBody>
      </p:sp>
      <p:sp>
        <p:nvSpPr>
          <p:cNvPr id="8" name="TextBox 7">
            <a:extLst>
              <a:ext uri="{FF2B5EF4-FFF2-40B4-BE49-F238E27FC236}">
                <a16:creationId xmlns:a16="http://schemas.microsoft.com/office/drawing/2014/main" id="{BEB1F9DD-6A66-A64F-BD07-80AC918EE544}"/>
              </a:ext>
            </a:extLst>
          </p:cNvPr>
          <p:cNvSpPr txBox="1"/>
          <p:nvPr/>
        </p:nvSpPr>
        <p:spPr>
          <a:xfrm>
            <a:off x="1566517" y="3346704"/>
            <a:ext cx="9058964" cy="3170099"/>
          </a:xfrm>
          <a:prstGeom prst="rect">
            <a:avLst/>
          </a:prstGeom>
          <a:noFill/>
        </p:spPr>
        <p:txBody>
          <a:bodyPr wrap="square" rtlCol="0">
            <a:spAutoFit/>
          </a:bodyPr>
          <a:lstStyle/>
          <a:p>
            <a:pPr algn="ctr">
              <a:spcBef>
                <a:spcPts val="1800"/>
              </a:spcBef>
            </a:pPr>
            <a:r>
              <a:rPr lang="en-US" sz="2800" dirty="0">
                <a:solidFill>
                  <a:srgbClr val="000000"/>
                </a:solidFill>
                <a:latin typeface="Arial" panose="020B0604020202020204" pitchFamily="34" charset="0"/>
                <a:cs typeface="Arial" panose="020B0604020202020204" pitchFamily="34" charset="0"/>
              </a:rPr>
              <a:t>Age</a:t>
            </a:r>
          </a:p>
          <a:p>
            <a:pPr algn="ctr">
              <a:spcBef>
                <a:spcPts val="1800"/>
              </a:spcBef>
            </a:pPr>
            <a:r>
              <a:rPr lang="en-US" sz="2800" dirty="0">
                <a:solidFill>
                  <a:srgbClr val="000000"/>
                </a:solidFill>
                <a:latin typeface="Arial" panose="020B0604020202020204" pitchFamily="34" charset="0"/>
                <a:cs typeface="Arial" panose="020B0604020202020204" pitchFamily="34" charset="0"/>
              </a:rPr>
              <a:t>Liquidity Needs</a:t>
            </a:r>
          </a:p>
          <a:p>
            <a:pPr algn="ctr">
              <a:spcBef>
                <a:spcPts val="1800"/>
              </a:spcBef>
            </a:pPr>
            <a:r>
              <a:rPr lang="en-US" sz="2800" dirty="0">
                <a:solidFill>
                  <a:srgbClr val="000000"/>
                </a:solidFill>
                <a:latin typeface="Arial" panose="020B0604020202020204" pitchFamily="34" charset="0"/>
                <a:cs typeface="Arial" panose="020B0604020202020204" pitchFamily="34" charset="0"/>
              </a:rPr>
              <a:t>Market Volatility vs. Preservation of Funds</a:t>
            </a:r>
          </a:p>
          <a:p>
            <a:pPr algn="ctr">
              <a:spcBef>
                <a:spcPts val="1800"/>
              </a:spcBef>
            </a:pPr>
            <a:r>
              <a:rPr lang="en-US" sz="2800" dirty="0">
                <a:solidFill>
                  <a:srgbClr val="000000"/>
                </a:solidFill>
                <a:latin typeface="Arial" panose="020B0604020202020204" pitchFamily="34" charset="0"/>
                <a:cs typeface="Arial" panose="020B0604020202020204" pitchFamily="34" charset="0"/>
              </a:rPr>
              <a:t>Income Needs</a:t>
            </a:r>
          </a:p>
          <a:p>
            <a:pPr algn="ctr">
              <a:spcBef>
                <a:spcPts val="1800"/>
              </a:spcBef>
            </a:pPr>
            <a:r>
              <a:rPr lang="en-US" sz="2800" dirty="0">
                <a:solidFill>
                  <a:srgbClr val="000000"/>
                </a:solidFill>
                <a:latin typeface="Arial" panose="020B0604020202020204" pitchFamily="34" charset="0"/>
                <a:cs typeface="Arial" panose="020B0604020202020204" pitchFamily="34" charset="0"/>
              </a:rPr>
              <a:t>Tax Situation</a:t>
            </a:r>
          </a:p>
        </p:txBody>
      </p:sp>
    </p:spTree>
    <p:extLst>
      <p:ext uri="{BB962C8B-B14F-4D97-AF65-F5344CB8AC3E}">
        <p14:creationId xmlns:p14="http://schemas.microsoft.com/office/powerpoint/2010/main" val="401139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1938122"/>
            <a:ext cx="5967849" cy="861774"/>
          </a:xfrm>
          <a:prstGeom prst="rect">
            <a:avLst/>
          </a:prstGeom>
          <a:noFill/>
        </p:spPr>
        <p:txBody>
          <a:bodyPr wrap="square" rtlCol="0">
            <a:spAutoFit/>
          </a:bodyPr>
          <a:lstStyle/>
          <a:p>
            <a:r>
              <a:rPr lang="en-US" sz="5000" b="1" dirty="0">
                <a:solidFill>
                  <a:srgbClr val="1B449C"/>
                </a:solidFill>
                <a:latin typeface="Georgia" panose="02040502050405020303" pitchFamily="18" charset="0"/>
              </a:rPr>
              <a:t>Asset Allocation</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2980791"/>
            <a:ext cx="4930216" cy="1631216"/>
          </a:xfrm>
          <a:prstGeom prst="rect">
            <a:avLst/>
          </a:prstGeom>
          <a:noFill/>
        </p:spPr>
        <p:txBody>
          <a:bodyPr wrap="square" rtlCol="0">
            <a:spAutoFit/>
          </a:bodyPr>
          <a:lstStyle/>
          <a:p>
            <a:pPr marL="800100" lvl="1"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A systematic approach </a:t>
            </a:r>
            <a:br>
              <a:rPr lang="en-US" sz="2500" dirty="0">
                <a:solidFill>
                  <a:srgbClr val="000000"/>
                </a:solidFill>
                <a:latin typeface="Arial" panose="020B0604020202020204" pitchFamily="34" charset="0"/>
                <a:cs typeface="Arial" panose="020B0604020202020204" pitchFamily="34" charset="0"/>
              </a:rPr>
            </a:br>
            <a:r>
              <a:rPr lang="en-US" sz="2500" dirty="0">
                <a:solidFill>
                  <a:srgbClr val="000000"/>
                </a:solidFill>
                <a:latin typeface="Arial" panose="020B0604020202020204" pitchFamily="34" charset="0"/>
                <a:cs typeface="Arial" panose="020B0604020202020204" pitchFamily="34" charset="0"/>
              </a:rPr>
              <a:t>to diversification that determines an efficient mix of assets for a retiree.</a:t>
            </a:r>
          </a:p>
        </p:txBody>
      </p:sp>
      <p:sp>
        <p:nvSpPr>
          <p:cNvPr id="8" name="TextBox 7">
            <a:extLst>
              <a:ext uri="{FF2B5EF4-FFF2-40B4-BE49-F238E27FC236}">
                <a16:creationId xmlns:a16="http://schemas.microsoft.com/office/drawing/2014/main" id="{75167677-AF8F-6C40-A3FA-5D0121D3417B}"/>
              </a:ext>
            </a:extLst>
          </p:cNvPr>
          <p:cNvSpPr txBox="1"/>
          <p:nvPr/>
        </p:nvSpPr>
        <p:spPr>
          <a:xfrm>
            <a:off x="5850079" y="6109313"/>
            <a:ext cx="6341920" cy="461665"/>
          </a:xfrm>
          <a:prstGeom prst="rect">
            <a:avLst/>
          </a:prstGeom>
          <a:noFill/>
        </p:spPr>
        <p:txBody>
          <a:bodyPr wrap="square" rtlCol="0">
            <a:spAutoFit/>
          </a:bodyPr>
          <a:lstStyle/>
          <a:p>
            <a:r>
              <a:rPr lang="en-US" sz="1200" dirty="0">
                <a:latin typeface="Arial" panose="020B0604020202020204" pitchFamily="34" charset="0"/>
                <a:ea typeface="+mn-lt"/>
                <a:cs typeface="Arial" panose="020B0604020202020204" pitchFamily="34" charset="0"/>
              </a:rPr>
              <a:t>Asset allocation and diversification do not guarantee a profit or protect against investment loss. They are methods used to help manage investment risk.</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7BDD552-1549-3D48-8552-3AF8FBE082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456578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2459504"/>
            <a:ext cx="12192000" cy="1938992"/>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The Sequence</a:t>
            </a:r>
            <a:br>
              <a:rPr lang="en-US" sz="6000" b="1" dirty="0">
                <a:solidFill>
                  <a:srgbClr val="1B449C"/>
                </a:solidFill>
                <a:latin typeface="Georgia" panose="02040502050405020303" pitchFamily="18" charset="0"/>
              </a:rPr>
            </a:br>
            <a:r>
              <a:rPr lang="en-US" sz="6000" b="1" dirty="0">
                <a:solidFill>
                  <a:srgbClr val="1B449C"/>
                </a:solidFill>
                <a:latin typeface="Georgia" panose="02040502050405020303" pitchFamily="18" charset="0"/>
              </a:rPr>
              <a:t>of Returns</a:t>
            </a:r>
          </a:p>
        </p:txBody>
      </p:sp>
    </p:spTree>
    <p:extLst>
      <p:ext uri="{BB962C8B-B14F-4D97-AF65-F5344CB8AC3E}">
        <p14:creationId xmlns:p14="http://schemas.microsoft.com/office/powerpoint/2010/main" val="534013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520239"/>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About Me</a:t>
            </a: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1570745"/>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6C3E29-095F-4145-9888-FEC8EBED21C6}"/>
              </a:ext>
            </a:extLst>
          </p:cNvPr>
          <p:cNvSpPr/>
          <p:nvPr/>
        </p:nvSpPr>
        <p:spPr>
          <a:xfrm>
            <a:off x="1240302" y="2092747"/>
            <a:ext cx="4707503" cy="42450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[Photo of your family]</a:t>
            </a:r>
          </a:p>
        </p:txBody>
      </p:sp>
      <p:sp>
        <p:nvSpPr>
          <p:cNvPr id="7" name="Rectangle 6">
            <a:extLst>
              <a:ext uri="{FF2B5EF4-FFF2-40B4-BE49-F238E27FC236}">
                <a16:creationId xmlns:a16="http://schemas.microsoft.com/office/drawing/2014/main" id="{45D32EC4-F091-FD44-8F70-BA4D993D65C2}"/>
              </a:ext>
            </a:extLst>
          </p:cNvPr>
          <p:cNvSpPr/>
          <p:nvPr/>
        </p:nvSpPr>
        <p:spPr>
          <a:xfrm>
            <a:off x="6244194" y="2092747"/>
            <a:ext cx="4707503" cy="42450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[Photo of your office]</a:t>
            </a:r>
          </a:p>
        </p:txBody>
      </p:sp>
    </p:spTree>
    <p:extLst>
      <p:ext uri="{BB962C8B-B14F-4D97-AF65-F5344CB8AC3E}">
        <p14:creationId xmlns:p14="http://schemas.microsoft.com/office/powerpoint/2010/main" val="4110824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1849582"/>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0" y="550921"/>
            <a:ext cx="12191999" cy="784830"/>
          </a:xfrm>
          <a:prstGeom prst="rect">
            <a:avLst/>
          </a:prstGeom>
          <a:noFill/>
        </p:spPr>
        <p:txBody>
          <a:bodyPr wrap="square" rtlCol="0">
            <a:spAutoFit/>
          </a:bodyPr>
          <a:lstStyle/>
          <a:p>
            <a:pPr algn="ctr"/>
            <a:r>
              <a:rPr lang="en-US" sz="4500" b="1" dirty="0">
                <a:solidFill>
                  <a:schemeClr val="bg1">
                    <a:lumMod val="95000"/>
                  </a:schemeClr>
                </a:solidFill>
                <a:latin typeface="Georgia" panose="02040502050405020303" pitchFamily="18" charset="0"/>
              </a:rPr>
              <a:t>Why the Sequence of Returns Matters</a:t>
            </a:r>
          </a:p>
        </p:txBody>
      </p:sp>
      <p:sp>
        <p:nvSpPr>
          <p:cNvPr id="13" name="TextBox 12">
            <a:extLst>
              <a:ext uri="{FF2B5EF4-FFF2-40B4-BE49-F238E27FC236}">
                <a16:creationId xmlns:a16="http://schemas.microsoft.com/office/drawing/2014/main" id="{36D76E96-D448-8E4C-BB39-63BF6120F5A6}"/>
              </a:ext>
            </a:extLst>
          </p:cNvPr>
          <p:cNvSpPr txBox="1"/>
          <p:nvPr/>
        </p:nvSpPr>
        <p:spPr>
          <a:xfrm>
            <a:off x="524438" y="4273923"/>
            <a:ext cx="5397897" cy="1508105"/>
          </a:xfrm>
          <a:prstGeom prst="rect">
            <a:avLst/>
          </a:prstGeom>
          <a:noFill/>
        </p:spPr>
        <p:txBody>
          <a:bodyPr wrap="square" rtlCol="0">
            <a:spAutoFit/>
          </a:bodyPr>
          <a:lstStyle/>
          <a:p>
            <a:pPr marL="12700" marR="74295" algn="ctr"/>
            <a:r>
              <a:rPr lang="en-US" sz="2300" dirty="0">
                <a:latin typeface="Arial" panose="020B0604020202020204" pitchFamily="34" charset="0"/>
                <a:cs typeface="Arial" panose="020B0604020202020204" pitchFamily="34" charset="0"/>
              </a:rPr>
              <a:t>The sequence of returns may have less of an impact on the portfolio of a long-term investor who is no longer putting money in, nor taking money out. </a:t>
            </a:r>
          </a:p>
        </p:txBody>
      </p:sp>
      <p:pic>
        <p:nvPicPr>
          <p:cNvPr id="6" name="Picture 5">
            <a:extLst>
              <a:ext uri="{FF2B5EF4-FFF2-40B4-BE49-F238E27FC236}">
                <a16:creationId xmlns:a16="http://schemas.microsoft.com/office/drawing/2014/main" id="{7C00FFFC-5BA3-8F46-8158-43D3AB9B31CD}"/>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8326332" y="2346976"/>
            <a:ext cx="1892677" cy="1504204"/>
          </a:xfrm>
          <a:prstGeom prst="rect">
            <a:avLst/>
          </a:prstGeom>
        </p:spPr>
      </p:pic>
      <p:pic>
        <p:nvPicPr>
          <p:cNvPr id="8" name="Graphic 7" descr="Coins">
            <a:extLst>
              <a:ext uri="{FF2B5EF4-FFF2-40B4-BE49-F238E27FC236}">
                <a16:creationId xmlns:a16="http://schemas.microsoft.com/office/drawing/2014/main" id="{CF119B09-6154-414C-80CC-5E5BB170642D}"/>
              </a:ext>
            </a:extLst>
          </p:cNvPr>
          <p:cNvPicPr>
            <a:picLocks noChangeAspect="1"/>
          </p:cNvPicPr>
          <p:nvPr/>
        </p:nvPicPr>
        <p:blipFill>
          <a:blip r:embed="rId4">
            <a:biLevel thresh="75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43112" y="2155506"/>
            <a:ext cx="1926632" cy="1926632"/>
          </a:xfrm>
          <a:prstGeom prst="rect">
            <a:avLst/>
          </a:prstGeom>
        </p:spPr>
      </p:pic>
      <p:sp>
        <p:nvSpPr>
          <p:cNvPr id="9" name="TextBox 8">
            <a:extLst>
              <a:ext uri="{FF2B5EF4-FFF2-40B4-BE49-F238E27FC236}">
                <a16:creationId xmlns:a16="http://schemas.microsoft.com/office/drawing/2014/main" id="{C151D8BD-3B8D-D546-8FCD-DF505857C068}"/>
              </a:ext>
            </a:extLst>
          </p:cNvPr>
          <p:cNvSpPr txBox="1"/>
          <p:nvPr/>
        </p:nvSpPr>
        <p:spPr>
          <a:xfrm>
            <a:off x="6503581" y="4273923"/>
            <a:ext cx="5163981" cy="2215991"/>
          </a:xfrm>
          <a:prstGeom prst="rect">
            <a:avLst/>
          </a:prstGeom>
          <a:noFill/>
        </p:spPr>
        <p:txBody>
          <a:bodyPr wrap="square" rtlCol="0">
            <a:spAutoFit/>
          </a:bodyPr>
          <a:lstStyle/>
          <a:p>
            <a:pPr marL="12700" marR="74295" algn="ctr"/>
            <a:r>
              <a:rPr lang="en-US" sz="2300" dirty="0">
                <a:latin typeface="Arial" panose="020B0604020202020204" pitchFamily="34" charset="0"/>
                <a:cs typeface="Arial" panose="020B0604020202020204" pitchFamily="34" charset="0"/>
              </a:rPr>
              <a:t>However, the relationship between a consumer’s rate of withdrawal and the sequence of returns can have a dramatic impact on a portfolio’s ability to last during the withdrawal period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(usually during retirement).</a:t>
            </a:r>
          </a:p>
        </p:txBody>
      </p:sp>
    </p:spTree>
    <p:extLst>
      <p:ext uri="{BB962C8B-B14F-4D97-AF65-F5344CB8AC3E}">
        <p14:creationId xmlns:p14="http://schemas.microsoft.com/office/powerpoint/2010/main" val="3928730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C8B53F8-C6BA-5433-621C-6F57F8F304F9}"/>
              </a:ext>
            </a:extLst>
          </p:cNvPr>
          <p:cNvSpPr/>
          <p:nvPr/>
        </p:nvSpPr>
        <p:spPr>
          <a:xfrm>
            <a:off x="5862609" y="0"/>
            <a:ext cx="632939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E87775-0667-A04E-899D-4B27FED7D8AA}"/>
              </a:ext>
            </a:extLst>
          </p:cNvPr>
          <p:cNvSpPr/>
          <p:nvPr/>
        </p:nvSpPr>
        <p:spPr>
          <a:xfrm>
            <a:off x="0" y="0"/>
            <a:ext cx="5862609" cy="6858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640080" rIns="640080" bIns="640080" rtlCol="0" anchor="ctr"/>
          <a:lstStyle/>
          <a:p>
            <a:endParaRPr lang="en-US" sz="4200" b="1" dirty="0">
              <a:latin typeface="Georgia" panose="02040502050405020303" pitchFamily="18" charset="0"/>
            </a:endParaRPr>
          </a:p>
        </p:txBody>
      </p:sp>
      <p:sp>
        <p:nvSpPr>
          <p:cNvPr id="6" name="TextBox 5">
            <a:extLst>
              <a:ext uri="{FF2B5EF4-FFF2-40B4-BE49-F238E27FC236}">
                <a16:creationId xmlns:a16="http://schemas.microsoft.com/office/drawing/2014/main" id="{1B6F071A-EF20-184A-9A44-6CD4066B980B}"/>
              </a:ext>
            </a:extLst>
          </p:cNvPr>
          <p:cNvSpPr txBox="1"/>
          <p:nvPr/>
        </p:nvSpPr>
        <p:spPr>
          <a:xfrm>
            <a:off x="265775" y="139562"/>
            <a:ext cx="5967849" cy="1015663"/>
          </a:xfrm>
          <a:prstGeom prst="rect">
            <a:avLst/>
          </a:prstGeom>
          <a:noFill/>
        </p:spPr>
        <p:txBody>
          <a:bodyPr wrap="square" rtlCol="0">
            <a:spAutoFit/>
          </a:bodyPr>
          <a:lstStyle/>
          <a:p>
            <a:r>
              <a:rPr lang="en-US" sz="3000" b="1" dirty="0">
                <a:solidFill>
                  <a:schemeClr val="bg1"/>
                </a:solidFill>
                <a:latin typeface="Georgia" panose="02040502050405020303" pitchFamily="18" charset="0"/>
              </a:rPr>
              <a:t>Factors Affecting Portfolio Results Before Retirement</a:t>
            </a:r>
          </a:p>
        </p:txBody>
      </p:sp>
      <p:sp>
        <p:nvSpPr>
          <p:cNvPr id="7" name="TextBox 6">
            <a:extLst>
              <a:ext uri="{FF2B5EF4-FFF2-40B4-BE49-F238E27FC236}">
                <a16:creationId xmlns:a16="http://schemas.microsoft.com/office/drawing/2014/main" id="{539C783C-BEBB-B446-8000-AC271852E7EE}"/>
              </a:ext>
            </a:extLst>
          </p:cNvPr>
          <p:cNvSpPr txBox="1"/>
          <p:nvPr/>
        </p:nvSpPr>
        <p:spPr>
          <a:xfrm>
            <a:off x="265775" y="1294787"/>
            <a:ext cx="5220625" cy="5416868"/>
          </a:xfrm>
          <a:prstGeom prst="rect">
            <a:avLst/>
          </a:prstGeom>
          <a:noFill/>
        </p:spPr>
        <p:txBody>
          <a:bodyPr wrap="square" rtlCol="0">
            <a:spAutoFit/>
          </a:bodyPr>
          <a:lstStyle/>
          <a:p>
            <a:pPr>
              <a:spcBef>
                <a:spcPts val="1200"/>
              </a:spcBef>
            </a:pPr>
            <a:r>
              <a:rPr lang="en-US" sz="2300" b="1" dirty="0">
                <a:solidFill>
                  <a:schemeClr val="bg1">
                    <a:lumMod val="85000"/>
                  </a:schemeClr>
                </a:solidFill>
                <a:latin typeface="Arial" panose="020B0604020202020204" pitchFamily="34" charset="0"/>
                <a:cs typeface="Arial" panose="020B0604020202020204" pitchFamily="34" charset="0"/>
              </a:rPr>
              <a:t>Pre-Retirement Accumulation</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Average Annualized Returns</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Asset Allocation</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Staying Invested</a:t>
            </a:r>
          </a:p>
          <a:p>
            <a:pPr>
              <a:spcBef>
                <a:spcPts val="1200"/>
              </a:spcBef>
            </a:pPr>
            <a:r>
              <a:rPr lang="en-US" sz="2300" b="1" dirty="0">
                <a:solidFill>
                  <a:schemeClr val="bg1">
                    <a:lumMod val="85000"/>
                  </a:schemeClr>
                </a:solidFill>
                <a:latin typeface="Arial" panose="020B0604020202020204" pitchFamily="34" charset="0"/>
                <a:cs typeface="Arial" panose="020B0604020202020204" pitchFamily="34" charset="0"/>
              </a:rPr>
              <a:t>In This Example:</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Annual Income Withdrawals: None</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Starting Values (one-time lump sum):</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A = $100,000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B = $100,000</a:t>
            </a:r>
          </a:p>
          <a:p>
            <a:pPr marL="800100" lvl="1" indent="-342900">
              <a:spcBef>
                <a:spcPts val="12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Value after 20 Years: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A = </a:t>
            </a:r>
            <a:r>
              <a:rPr lang="en-US" sz="2000" b="1" dirty="0">
                <a:solidFill>
                  <a:schemeClr val="bg1"/>
                </a:solidFill>
                <a:latin typeface="Arial" panose="020B0604020202020204" pitchFamily="34" charset="0"/>
                <a:cs typeface="Arial" panose="020B0604020202020204" pitchFamily="34" charset="0"/>
              </a:rPr>
              <a:t>$415,071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B = </a:t>
            </a:r>
            <a:r>
              <a:rPr lang="en-US" sz="2000" b="1" dirty="0">
                <a:solidFill>
                  <a:schemeClr val="bg1"/>
                </a:solidFill>
                <a:latin typeface="Arial" panose="020B0604020202020204" pitchFamily="34" charset="0"/>
                <a:cs typeface="Arial" panose="020B0604020202020204" pitchFamily="34" charset="0"/>
              </a:rPr>
              <a:t>$415,071</a:t>
            </a:r>
          </a:p>
          <a:p>
            <a:pPr marL="800100" lvl="1" indent="-342900">
              <a:spcBef>
                <a:spcPts val="1200"/>
              </a:spcBef>
              <a:buFont typeface="Arial" panose="020B0604020202020204" pitchFamily="34" charset="0"/>
              <a:buChar char="•"/>
            </a:pPr>
            <a:endParaRPr lang="en-US" sz="2000"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B27ECA8-FFD8-0749-B7FE-F34C93D05942}"/>
              </a:ext>
            </a:extLst>
          </p:cNvPr>
          <p:cNvSpPr/>
          <p:nvPr/>
        </p:nvSpPr>
        <p:spPr>
          <a:xfrm>
            <a:off x="3851078" y="5701712"/>
            <a:ext cx="1611323" cy="276999"/>
          </a:xfrm>
          <a:prstGeom prst="rect">
            <a:avLst/>
          </a:prstGeom>
        </p:spPr>
        <p:txBody>
          <a:bodyPr wrap="square">
            <a:spAutoFit/>
          </a:bodyPr>
          <a:lstStyle/>
          <a:p>
            <a:pPr marL="12700" marR="74295" algn="ctr"/>
            <a:r>
              <a:rPr lang="en-US" sz="1200" b="1" dirty="0">
                <a:solidFill>
                  <a:schemeClr val="bg1"/>
                </a:solidFill>
                <a:latin typeface="Arial" panose="020B0604020202020204" pitchFamily="34" charset="0"/>
                <a:cs typeface="Arial" panose="020B0604020202020204" pitchFamily="34" charset="0"/>
              </a:rPr>
              <a:t>NO DIFFERENCE</a:t>
            </a:r>
          </a:p>
        </p:txBody>
      </p:sp>
      <p:sp>
        <p:nvSpPr>
          <p:cNvPr id="3" name="TextBox 2">
            <a:extLst>
              <a:ext uri="{FF2B5EF4-FFF2-40B4-BE49-F238E27FC236}">
                <a16:creationId xmlns:a16="http://schemas.microsoft.com/office/drawing/2014/main" id="{D892E6E5-39E6-41BA-B1A5-153842DD86B5}"/>
              </a:ext>
            </a:extLst>
          </p:cNvPr>
          <p:cNvSpPr txBox="1"/>
          <p:nvPr/>
        </p:nvSpPr>
        <p:spPr>
          <a:xfrm>
            <a:off x="10523621" y="6435995"/>
            <a:ext cx="1537751" cy="369332"/>
          </a:xfrm>
          <a:prstGeom prst="rect">
            <a:avLst/>
          </a:prstGeom>
          <a:noFill/>
        </p:spPr>
        <p:txBody>
          <a:bodyPr wrap="square" rtlCol="0">
            <a:spAutoFit/>
          </a:bodyPr>
          <a:lstStyle/>
          <a:p>
            <a:r>
              <a:rPr lang="en-US" sz="1800" dirty="0">
                <a:effectLst/>
                <a:latin typeface="Calibri-Light"/>
                <a:ea typeface="Calibri" panose="020F0502020204030204" pitchFamily="34" charset="0"/>
                <a:cs typeface="Calibri" panose="020F0502020204030204" pitchFamily="34" charset="0"/>
              </a:rPr>
              <a:t>24-04-0037</a:t>
            </a:r>
            <a:endParaRPr lang="en-US" sz="1200" dirty="0">
              <a:solidFill>
                <a:srgbClr val="000000"/>
              </a:solidFill>
              <a:effectLst/>
              <a:latin typeface="Helvetica" pitchFamily="2" charset="0"/>
            </a:endParaRPr>
          </a:p>
        </p:txBody>
      </p:sp>
      <p:pic>
        <p:nvPicPr>
          <p:cNvPr id="16" name="Picture 15" descr="A graph showing the growth of a company&#10;&#10;Description automatically generated">
            <a:extLst>
              <a:ext uri="{FF2B5EF4-FFF2-40B4-BE49-F238E27FC236}">
                <a16:creationId xmlns:a16="http://schemas.microsoft.com/office/drawing/2014/main" id="{75E7EE37-4B3F-CDAA-E988-02A2210601A6}"/>
              </a:ext>
            </a:extLst>
          </p:cNvPr>
          <p:cNvPicPr>
            <a:picLocks noChangeAspect="1"/>
          </p:cNvPicPr>
          <p:nvPr/>
        </p:nvPicPr>
        <p:blipFill rotWithShape="1">
          <a:blip r:embed="rId3"/>
          <a:srcRect l="2405" t="940" r="2353" b="5098"/>
          <a:stretch/>
        </p:blipFill>
        <p:spPr>
          <a:xfrm>
            <a:off x="6015790" y="1155225"/>
            <a:ext cx="6047235" cy="4238310"/>
          </a:xfrm>
          <a:prstGeom prst="rect">
            <a:avLst/>
          </a:prstGeom>
        </p:spPr>
      </p:pic>
      <p:sp>
        <p:nvSpPr>
          <p:cNvPr id="19" name="Rectangle 18">
            <a:extLst>
              <a:ext uri="{FF2B5EF4-FFF2-40B4-BE49-F238E27FC236}">
                <a16:creationId xmlns:a16="http://schemas.microsoft.com/office/drawing/2014/main" id="{517DBD06-679C-7366-AE8C-21B1FA3BA154}"/>
              </a:ext>
            </a:extLst>
          </p:cNvPr>
          <p:cNvSpPr/>
          <p:nvPr/>
        </p:nvSpPr>
        <p:spPr>
          <a:xfrm>
            <a:off x="3631132" y="5330421"/>
            <a:ext cx="1611323" cy="923330"/>
          </a:xfrm>
          <a:prstGeom prst="rect">
            <a:avLst/>
          </a:prstGeom>
        </p:spPr>
        <p:txBody>
          <a:bodyPr wrap="square">
            <a:spAutoFit/>
          </a:bodyPr>
          <a:lstStyle/>
          <a:p>
            <a:pPr marL="12700" marR="74295"/>
            <a:r>
              <a:rPr lang="en-US" sz="5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88697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87775-0667-A04E-899D-4B27FED7D8AA}"/>
              </a:ext>
            </a:extLst>
          </p:cNvPr>
          <p:cNvSpPr/>
          <p:nvPr/>
        </p:nvSpPr>
        <p:spPr>
          <a:xfrm>
            <a:off x="0" y="0"/>
            <a:ext cx="6698512" cy="6858000"/>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640080" rIns="640080" bIns="640080" rtlCol="0" anchor="ctr"/>
          <a:lstStyle/>
          <a:p>
            <a:endParaRPr lang="en-US" sz="4200" b="1" dirty="0">
              <a:latin typeface="Georgia" panose="02040502050405020303" pitchFamily="18" charset="0"/>
            </a:endParaRPr>
          </a:p>
        </p:txBody>
      </p:sp>
      <p:sp>
        <p:nvSpPr>
          <p:cNvPr id="6" name="TextBox 5">
            <a:extLst>
              <a:ext uri="{FF2B5EF4-FFF2-40B4-BE49-F238E27FC236}">
                <a16:creationId xmlns:a16="http://schemas.microsoft.com/office/drawing/2014/main" id="{1B6F071A-EF20-184A-9A44-6CD4066B980B}"/>
              </a:ext>
            </a:extLst>
          </p:cNvPr>
          <p:cNvSpPr txBox="1"/>
          <p:nvPr/>
        </p:nvSpPr>
        <p:spPr>
          <a:xfrm>
            <a:off x="265775" y="139562"/>
            <a:ext cx="5967849" cy="1015663"/>
          </a:xfrm>
          <a:prstGeom prst="rect">
            <a:avLst/>
          </a:prstGeom>
          <a:noFill/>
        </p:spPr>
        <p:txBody>
          <a:bodyPr wrap="square" rtlCol="0">
            <a:spAutoFit/>
          </a:bodyPr>
          <a:lstStyle/>
          <a:p>
            <a:r>
              <a:rPr lang="en-US" sz="3000" b="1" dirty="0">
                <a:solidFill>
                  <a:schemeClr val="bg1"/>
                </a:solidFill>
                <a:latin typeface="Georgia" panose="02040502050405020303" pitchFamily="18" charset="0"/>
              </a:rPr>
              <a:t>Factors Affecting Portfolio Results After Retirement</a:t>
            </a:r>
          </a:p>
        </p:txBody>
      </p:sp>
      <p:sp>
        <p:nvSpPr>
          <p:cNvPr id="7" name="TextBox 6">
            <a:extLst>
              <a:ext uri="{FF2B5EF4-FFF2-40B4-BE49-F238E27FC236}">
                <a16:creationId xmlns:a16="http://schemas.microsoft.com/office/drawing/2014/main" id="{539C783C-BEBB-B446-8000-AC271852E7EE}"/>
              </a:ext>
            </a:extLst>
          </p:cNvPr>
          <p:cNvSpPr txBox="1"/>
          <p:nvPr/>
        </p:nvSpPr>
        <p:spPr>
          <a:xfrm>
            <a:off x="265774" y="1294787"/>
            <a:ext cx="6432737" cy="5416868"/>
          </a:xfrm>
          <a:prstGeom prst="rect">
            <a:avLst/>
          </a:prstGeom>
          <a:noFill/>
        </p:spPr>
        <p:txBody>
          <a:bodyPr wrap="square" rtlCol="0">
            <a:spAutoFit/>
          </a:bodyPr>
          <a:lstStyle/>
          <a:p>
            <a:pPr>
              <a:spcBef>
                <a:spcPts val="600"/>
              </a:spcBef>
            </a:pPr>
            <a:r>
              <a:rPr lang="en-US" sz="2300" b="1" dirty="0">
                <a:solidFill>
                  <a:schemeClr val="bg1">
                    <a:lumMod val="85000"/>
                  </a:schemeClr>
                </a:solidFill>
                <a:latin typeface="Arial" panose="020B0604020202020204" pitchFamily="34" charset="0"/>
                <a:cs typeface="Arial" panose="020B0604020202020204" pitchFamily="34" charset="0"/>
              </a:rPr>
              <a:t>Retirement Income Phase</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Sequence of Returns</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Product Allocation</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Portfolio Protection</a:t>
            </a:r>
          </a:p>
          <a:p>
            <a:pPr>
              <a:spcBef>
                <a:spcPts val="600"/>
              </a:spcBef>
            </a:pPr>
            <a:r>
              <a:rPr lang="en-US" sz="2300" b="1" dirty="0">
                <a:solidFill>
                  <a:schemeClr val="bg1">
                    <a:lumMod val="85000"/>
                  </a:schemeClr>
                </a:solidFill>
                <a:latin typeface="Arial" panose="020B0604020202020204" pitchFamily="34" charset="0"/>
                <a:cs typeface="Arial" panose="020B0604020202020204" pitchFamily="34" charset="0"/>
              </a:rPr>
              <a:t>In This Example:</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Annual Income Withdrawals: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$5,000 first year </a:t>
            </a:r>
            <a:r>
              <a:rPr lang="en-US" dirty="0">
                <a:solidFill>
                  <a:schemeClr val="bg1"/>
                </a:solidFill>
                <a:latin typeface="Arial" panose="020B0604020202020204" pitchFamily="34" charset="0"/>
                <a:cs typeface="Arial" panose="020B0604020202020204" pitchFamily="34" charset="0"/>
              </a:rPr>
              <a:t>(adjusted annually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by 3% inflation)</a:t>
            </a:r>
            <a:r>
              <a:rPr lang="en-US" sz="2000" dirty="0">
                <a:solidFill>
                  <a:schemeClr val="bg1"/>
                </a:solidFill>
                <a:latin typeface="Arial" panose="020B0604020202020204" pitchFamily="34" charset="0"/>
                <a:cs typeface="Arial" panose="020B0604020202020204" pitchFamily="34" charset="0"/>
              </a:rPr>
              <a:t> for 20 years</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Starting Values: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A = $100,000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Portfolio B = $100,000</a:t>
            </a:r>
          </a:p>
          <a:p>
            <a:pPr marL="800100" lvl="1" indent="-342900">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Value at end of year 20:</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Early Positive Returns = </a:t>
            </a:r>
            <a:r>
              <a:rPr lang="en-US" sz="2000" b="1" dirty="0">
                <a:solidFill>
                  <a:schemeClr val="bg1"/>
                </a:solidFill>
                <a:latin typeface="Arial" panose="020B0604020202020204" pitchFamily="34" charset="0"/>
                <a:cs typeface="Arial" panose="020B0604020202020204" pitchFamily="34" charset="0"/>
              </a:rPr>
              <a:t>$121,890</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Early Negative Returns = </a:t>
            </a:r>
            <a:r>
              <a:rPr lang="en-US" sz="2000" b="1" dirty="0">
                <a:solidFill>
                  <a:schemeClr val="bg1"/>
                </a:solidFill>
                <a:effectLst/>
                <a:latin typeface="Arial" panose="020B0604020202020204" pitchFamily="34" charset="0"/>
                <a:cs typeface="Arial" panose="020B0604020202020204" pitchFamily="34" charset="0"/>
              </a:rPr>
              <a:t>$29,029</a:t>
            </a:r>
          </a:p>
          <a:p>
            <a:pPr marL="800100" lvl="1" indent="-342900">
              <a:spcBef>
                <a:spcPts val="600"/>
              </a:spcBef>
              <a:buFont typeface="Arial" panose="020B0604020202020204" pitchFamily="34" charset="0"/>
              <a:buChar char="•"/>
            </a:pPr>
            <a:endParaRPr lang="en-US" sz="2000"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B27ECA8-FFD8-0749-B7FE-F34C93D05942}"/>
              </a:ext>
            </a:extLst>
          </p:cNvPr>
          <p:cNvSpPr/>
          <p:nvPr/>
        </p:nvSpPr>
        <p:spPr>
          <a:xfrm>
            <a:off x="4118399" y="6320044"/>
            <a:ext cx="1611323" cy="276999"/>
          </a:xfrm>
          <a:prstGeom prst="rect">
            <a:avLst/>
          </a:prstGeom>
        </p:spPr>
        <p:txBody>
          <a:bodyPr wrap="square">
            <a:spAutoFit/>
          </a:bodyPr>
          <a:lstStyle/>
          <a:p>
            <a:pPr marL="12700" marR="74295"/>
            <a:r>
              <a:rPr lang="en-US" sz="1200" b="1" dirty="0">
                <a:solidFill>
                  <a:schemeClr val="bg1"/>
                </a:solidFill>
                <a:latin typeface="Arial" panose="020B0604020202020204" pitchFamily="34" charset="0"/>
                <a:cs typeface="Arial" panose="020B0604020202020204" pitchFamily="34" charset="0"/>
              </a:rPr>
              <a:t>BIG DIFFERENCE</a:t>
            </a:r>
          </a:p>
        </p:txBody>
      </p:sp>
      <p:sp>
        <p:nvSpPr>
          <p:cNvPr id="5" name="Rectangle 4">
            <a:extLst>
              <a:ext uri="{FF2B5EF4-FFF2-40B4-BE49-F238E27FC236}">
                <a16:creationId xmlns:a16="http://schemas.microsoft.com/office/drawing/2014/main" id="{C0DA7C3B-FA4B-CC10-F29B-A7257F335B4D}"/>
              </a:ext>
            </a:extLst>
          </p:cNvPr>
          <p:cNvSpPr/>
          <p:nvPr/>
        </p:nvSpPr>
        <p:spPr>
          <a:xfrm>
            <a:off x="5056947" y="5395652"/>
            <a:ext cx="1611323" cy="923330"/>
          </a:xfrm>
          <a:prstGeom prst="rect">
            <a:avLst/>
          </a:prstGeom>
        </p:spPr>
        <p:txBody>
          <a:bodyPr wrap="square">
            <a:spAutoFit/>
          </a:bodyPr>
          <a:lstStyle/>
          <a:p>
            <a:pPr marL="12700" marR="74295"/>
            <a:r>
              <a:rPr lang="en-US" sz="5400" dirty="0">
                <a:solidFill>
                  <a:schemeClr val="bg1"/>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75E15BEB-67E7-882A-8A68-C114294A99F8}"/>
              </a:ext>
            </a:extLst>
          </p:cNvPr>
          <p:cNvSpPr/>
          <p:nvPr/>
        </p:nvSpPr>
        <p:spPr>
          <a:xfrm>
            <a:off x="5862609" y="0"/>
            <a:ext cx="632939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55A88CC-6FCB-EA9E-2450-DFA281ADF81A}"/>
              </a:ext>
            </a:extLst>
          </p:cNvPr>
          <p:cNvSpPr txBox="1"/>
          <p:nvPr/>
        </p:nvSpPr>
        <p:spPr>
          <a:xfrm>
            <a:off x="10523621" y="6391489"/>
            <a:ext cx="1537751" cy="369332"/>
          </a:xfrm>
          <a:prstGeom prst="rect">
            <a:avLst/>
          </a:prstGeom>
          <a:noFill/>
        </p:spPr>
        <p:txBody>
          <a:bodyPr wrap="square" rtlCol="0">
            <a:spAutoFit/>
          </a:bodyPr>
          <a:lstStyle/>
          <a:p>
            <a:r>
              <a:rPr lang="en-US" sz="1800" dirty="0">
                <a:effectLst/>
                <a:latin typeface="Calibri-Light"/>
                <a:ea typeface="Calibri" panose="020F0502020204030204" pitchFamily="34" charset="0"/>
                <a:cs typeface="Calibri" panose="020F0502020204030204" pitchFamily="34" charset="0"/>
              </a:rPr>
              <a:t>24-04-0037</a:t>
            </a:r>
            <a:endParaRPr lang="en-US" sz="1200" dirty="0">
              <a:solidFill>
                <a:srgbClr val="000000"/>
              </a:solidFill>
              <a:effectLst/>
              <a:latin typeface="Helvetica" pitchFamily="2" charset="0"/>
            </a:endParaRPr>
          </a:p>
        </p:txBody>
      </p:sp>
      <p:pic>
        <p:nvPicPr>
          <p:cNvPr id="16" name="Picture 15">
            <a:extLst>
              <a:ext uri="{FF2B5EF4-FFF2-40B4-BE49-F238E27FC236}">
                <a16:creationId xmlns:a16="http://schemas.microsoft.com/office/drawing/2014/main" id="{5F9DE5B8-24C5-83B4-019E-E121A8D7157E}"/>
              </a:ext>
            </a:extLst>
          </p:cNvPr>
          <p:cNvPicPr>
            <a:picLocks noChangeAspect="1"/>
          </p:cNvPicPr>
          <p:nvPr/>
        </p:nvPicPr>
        <p:blipFill rotWithShape="1">
          <a:blip r:embed="rId3"/>
          <a:srcRect l="717" r="575"/>
          <a:stretch/>
        </p:blipFill>
        <p:spPr>
          <a:xfrm>
            <a:off x="6015790" y="1547729"/>
            <a:ext cx="6031782" cy="3872182"/>
          </a:xfrm>
          <a:prstGeom prst="rect">
            <a:avLst/>
          </a:prstGeom>
        </p:spPr>
      </p:pic>
    </p:spTree>
    <p:extLst>
      <p:ext uri="{BB962C8B-B14F-4D97-AF65-F5344CB8AC3E}">
        <p14:creationId xmlns:p14="http://schemas.microsoft.com/office/powerpoint/2010/main" val="3894615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B8E568-557F-6A47-AC2B-CB8700F26F48}"/>
              </a:ext>
            </a:extLst>
          </p:cNvPr>
          <p:cNvSpPr txBox="1"/>
          <p:nvPr/>
        </p:nvSpPr>
        <p:spPr>
          <a:xfrm>
            <a:off x="0" y="215209"/>
            <a:ext cx="12192000" cy="1477328"/>
          </a:xfrm>
          <a:prstGeom prst="rect">
            <a:avLst/>
          </a:prstGeom>
          <a:noFill/>
        </p:spPr>
        <p:txBody>
          <a:bodyPr wrap="square" rtlCol="0">
            <a:spAutoFit/>
          </a:bodyPr>
          <a:lstStyle/>
          <a:p>
            <a:pPr algn="ctr"/>
            <a:r>
              <a:rPr lang="en-US" sz="3000" b="1" dirty="0">
                <a:solidFill>
                  <a:srgbClr val="1B449C"/>
                </a:solidFill>
                <a:latin typeface="Georgia" panose="02040502050405020303" pitchFamily="18" charset="0"/>
              </a:rPr>
              <a:t>If you or your spouse needed to pay for long-term care expenses tomorrow, which of your assets would you liquidate first to help pay for that care?</a:t>
            </a:r>
          </a:p>
        </p:txBody>
      </p:sp>
      <p:graphicFrame>
        <p:nvGraphicFramePr>
          <p:cNvPr id="3" name="Chart 2">
            <a:extLst>
              <a:ext uri="{FF2B5EF4-FFF2-40B4-BE49-F238E27FC236}">
                <a16:creationId xmlns:a16="http://schemas.microsoft.com/office/drawing/2014/main" id="{AC3358FD-7731-A04F-AE0D-9DE1ABC45AD9}"/>
              </a:ext>
            </a:extLst>
          </p:cNvPr>
          <p:cNvGraphicFramePr/>
          <p:nvPr>
            <p:extLst>
              <p:ext uri="{D42A27DB-BD31-4B8C-83A1-F6EECF244321}">
                <p14:modId xmlns:p14="http://schemas.microsoft.com/office/powerpoint/2010/main" val="475479743"/>
              </p:ext>
            </p:extLst>
          </p:nvPr>
        </p:nvGraphicFramePr>
        <p:xfrm>
          <a:off x="2898647" y="1819656"/>
          <a:ext cx="6394705" cy="426313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381CA88-4AFB-D54C-9DC6-C19F31DD904C}"/>
              </a:ext>
            </a:extLst>
          </p:cNvPr>
          <p:cNvSpPr txBox="1"/>
          <p:nvPr/>
        </p:nvSpPr>
        <p:spPr>
          <a:xfrm>
            <a:off x="0" y="6441439"/>
            <a:ext cx="12191999" cy="276999"/>
          </a:xfrm>
          <a:prstGeom prst="rect">
            <a:avLst/>
          </a:prstGeom>
          <a:noFill/>
        </p:spPr>
        <p:txBody>
          <a:bodyPr wrap="square" rtlCol="0">
            <a:spAutoFit/>
          </a:bodyPr>
          <a:lstStyle/>
          <a:p>
            <a:pPr algn="ctr"/>
            <a:r>
              <a:rPr lang="en-US" sz="1200" dirty="0">
                <a:latin typeface="Arial" panose="020B0604020202020204" pitchFamily="34" charset="0"/>
                <a:ea typeface="+mn-lt"/>
                <a:cs typeface="Arial" panose="020B0604020202020204" pitchFamily="34" charset="0"/>
              </a:rPr>
              <a:t>This example and the figures shown are for illustrative purposes only.</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646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13359-56D1-5341-B735-371BA5B3C941}"/>
              </a:ext>
            </a:extLst>
          </p:cNvPr>
          <p:cNvSpPr txBox="1"/>
          <p:nvPr/>
        </p:nvSpPr>
        <p:spPr>
          <a:xfrm>
            <a:off x="5850079" y="2567226"/>
            <a:ext cx="5967849" cy="861774"/>
          </a:xfrm>
          <a:prstGeom prst="rect">
            <a:avLst/>
          </a:prstGeom>
          <a:noFill/>
        </p:spPr>
        <p:txBody>
          <a:bodyPr wrap="square" rtlCol="0">
            <a:spAutoFit/>
          </a:bodyPr>
          <a:lstStyle/>
          <a:p>
            <a:r>
              <a:rPr lang="en-US" sz="5000" b="1" dirty="0">
                <a:solidFill>
                  <a:srgbClr val="1B449C"/>
                </a:solidFill>
                <a:latin typeface="Georgia" panose="02040502050405020303" pitchFamily="18" charset="0"/>
              </a:rPr>
              <a:t>In Summary</a:t>
            </a:r>
          </a:p>
        </p:txBody>
      </p:sp>
      <p:sp>
        <p:nvSpPr>
          <p:cNvPr id="7" name="TextBox 6">
            <a:extLst>
              <a:ext uri="{FF2B5EF4-FFF2-40B4-BE49-F238E27FC236}">
                <a16:creationId xmlns:a16="http://schemas.microsoft.com/office/drawing/2014/main" id="{E0774197-8FB6-A642-8EF5-4AFA3C7398F9}"/>
              </a:ext>
            </a:extLst>
          </p:cNvPr>
          <p:cNvSpPr txBox="1"/>
          <p:nvPr/>
        </p:nvSpPr>
        <p:spPr>
          <a:xfrm>
            <a:off x="5850079" y="3609895"/>
            <a:ext cx="5186516" cy="1092607"/>
          </a:xfrm>
          <a:prstGeom prst="rect">
            <a:avLst/>
          </a:prstGeom>
          <a:noFill/>
        </p:spPr>
        <p:txBody>
          <a:bodyPr wrap="square" rtlCol="0">
            <a:spAutoFit/>
          </a:bodyPr>
          <a:lstStyle/>
          <a:p>
            <a:pPr lvl="1">
              <a:spcBef>
                <a:spcPts val="1800"/>
              </a:spcBef>
            </a:pPr>
            <a:r>
              <a:rPr lang="en-US" sz="2500" dirty="0">
                <a:solidFill>
                  <a:srgbClr val="000000"/>
                </a:solidFill>
                <a:latin typeface="Arial" panose="020B0604020202020204" pitchFamily="34" charset="0"/>
                <a:cs typeface="Arial" panose="020B0604020202020204" pitchFamily="34" charset="0"/>
              </a:rPr>
              <a:t>We have covered a lot.</a:t>
            </a:r>
          </a:p>
          <a:p>
            <a:pPr lvl="1">
              <a:spcBef>
                <a:spcPts val="1800"/>
              </a:spcBef>
            </a:pPr>
            <a:r>
              <a:rPr lang="en-US" sz="2500" dirty="0">
                <a:solidFill>
                  <a:srgbClr val="000000"/>
                </a:solidFill>
                <a:latin typeface="Arial" panose="020B0604020202020204" pitchFamily="34" charset="0"/>
                <a:cs typeface="Arial" panose="020B0604020202020204" pitchFamily="34" charset="0"/>
              </a:rPr>
              <a:t>So, what’s next?</a:t>
            </a:r>
          </a:p>
        </p:txBody>
      </p:sp>
      <p:pic>
        <p:nvPicPr>
          <p:cNvPr id="2" name="Picture 1">
            <a:extLst>
              <a:ext uri="{FF2B5EF4-FFF2-40B4-BE49-F238E27FC236}">
                <a16:creationId xmlns:a16="http://schemas.microsoft.com/office/drawing/2014/main" id="{48379BC2-86BC-2544-8DB0-A1C4F9E8EA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07182" cy="6858000"/>
          </a:xfrm>
          <a:prstGeom prst="rect">
            <a:avLst/>
          </a:prstGeom>
        </p:spPr>
      </p:pic>
    </p:spTree>
    <p:extLst>
      <p:ext uri="{BB962C8B-B14F-4D97-AF65-F5344CB8AC3E}">
        <p14:creationId xmlns:p14="http://schemas.microsoft.com/office/powerpoint/2010/main" val="995761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1124649" y="497394"/>
            <a:ext cx="9942699"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Important Information for Meeting</a:t>
            </a:r>
          </a:p>
        </p:txBody>
      </p:sp>
      <p:sp>
        <p:nvSpPr>
          <p:cNvPr id="8" name="TextBox 7">
            <a:extLst>
              <a:ext uri="{FF2B5EF4-FFF2-40B4-BE49-F238E27FC236}">
                <a16:creationId xmlns:a16="http://schemas.microsoft.com/office/drawing/2014/main" id="{BEB1F9DD-6A66-A64F-BD07-80AC918EE544}"/>
              </a:ext>
            </a:extLst>
          </p:cNvPr>
          <p:cNvSpPr txBox="1"/>
          <p:nvPr/>
        </p:nvSpPr>
        <p:spPr>
          <a:xfrm>
            <a:off x="310739" y="3938156"/>
            <a:ext cx="5821835" cy="170816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Social Security Statement</a:t>
            </a:r>
          </a:p>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Recent Bank / Brokerage Statements</a:t>
            </a:r>
          </a:p>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Life Insurance Policies</a:t>
            </a:r>
          </a:p>
        </p:txBody>
      </p:sp>
      <p:sp>
        <p:nvSpPr>
          <p:cNvPr id="5" name="TextBox 4">
            <a:extLst>
              <a:ext uri="{FF2B5EF4-FFF2-40B4-BE49-F238E27FC236}">
                <a16:creationId xmlns:a16="http://schemas.microsoft.com/office/drawing/2014/main" id="{7AC4A8EB-3EA9-1141-A406-BCE9D8C431AF}"/>
              </a:ext>
            </a:extLst>
          </p:cNvPr>
          <p:cNvSpPr txBox="1"/>
          <p:nvPr/>
        </p:nvSpPr>
        <p:spPr>
          <a:xfrm>
            <a:off x="6132574" y="3938156"/>
            <a:ext cx="5821835" cy="170816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Annuity Contracts</a:t>
            </a:r>
          </a:p>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Retirement Plan Account Statements</a:t>
            </a:r>
          </a:p>
          <a:p>
            <a:pPr marL="342900" indent="-342900">
              <a:spcBef>
                <a:spcPts val="1800"/>
              </a:spcBef>
              <a:buFont typeface="Arial" panose="020B0604020202020204" pitchFamily="34" charset="0"/>
              <a:buChar char="•"/>
            </a:pPr>
            <a:r>
              <a:rPr lang="en-US" sz="2500" dirty="0">
                <a:solidFill>
                  <a:srgbClr val="000000"/>
                </a:solidFill>
                <a:latin typeface="Arial" panose="020B0604020202020204" pitchFamily="34" charset="0"/>
                <a:cs typeface="Arial" panose="020B0604020202020204" pitchFamily="34" charset="0"/>
              </a:rPr>
              <a:t>Personal Balance Sheet</a:t>
            </a:r>
          </a:p>
        </p:txBody>
      </p:sp>
    </p:spTree>
    <p:extLst>
      <p:ext uri="{BB962C8B-B14F-4D97-AF65-F5344CB8AC3E}">
        <p14:creationId xmlns:p14="http://schemas.microsoft.com/office/powerpoint/2010/main" val="1074879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5D6C9-8342-F441-B1A8-06147CA64B21}"/>
              </a:ext>
            </a:extLst>
          </p:cNvPr>
          <p:cNvSpPr txBox="1"/>
          <p:nvPr/>
        </p:nvSpPr>
        <p:spPr>
          <a:xfrm>
            <a:off x="0" y="2459504"/>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Thank You!</a:t>
            </a:r>
          </a:p>
        </p:txBody>
      </p:sp>
    </p:spTree>
    <p:extLst>
      <p:ext uri="{BB962C8B-B14F-4D97-AF65-F5344CB8AC3E}">
        <p14:creationId xmlns:p14="http://schemas.microsoft.com/office/powerpoint/2010/main" val="3436600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63C3F1-E24A-5849-9CC8-9732CD993EB0}"/>
              </a:ext>
            </a:extLst>
          </p:cNvPr>
          <p:cNvSpPr/>
          <p:nvPr/>
        </p:nvSpPr>
        <p:spPr>
          <a:xfrm>
            <a:off x="613063" y="238991"/>
            <a:ext cx="5018809" cy="6369627"/>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913359-56D1-5341-B735-371BA5B3C941}"/>
              </a:ext>
            </a:extLst>
          </p:cNvPr>
          <p:cNvSpPr txBox="1"/>
          <p:nvPr/>
        </p:nvSpPr>
        <p:spPr>
          <a:xfrm>
            <a:off x="6549738" y="2459504"/>
            <a:ext cx="5185064" cy="1938992"/>
          </a:xfrm>
          <a:prstGeom prst="rect">
            <a:avLst/>
          </a:prstGeom>
          <a:noFill/>
        </p:spPr>
        <p:txBody>
          <a:bodyPr wrap="square" rtlCol="0">
            <a:spAutoFit/>
          </a:bodyPr>
          <a:lstStyle/>
          <a:p>
            <a:r>
              <a:rPr lang="en-US" sz="6000" b="1" dirty="0">
                <a:solidFill>
                  <a:srgbClr val="1B449C"/>
                </a:solidFill>
                <a:latin typeface="Georgia" panose="02040502050405020303" pitchFamily="18" charset="0"/>
              </a:rPr>
              <a:t>Evaluation Form</a:t>
            </a:r>
          </a:p>
        </p:txBody>
      </p:sp>
      <p:grpSp>
        <p:nvGrpSpPr>
          <p:cNvPr id="5" name="Group 4">
            <a:extLst>
              <a:ext uri="{FF2B5EF4-FFF2-40B4-BE49-F238E27FC236}">
                <a16:creationId xmlns:a16="http://schemas.microsoft.com/office/drawing/2014/main" id="{0A9A7615-2EF3-884A-AE9F-D366474F9734}"/>
              </a:ext>
            </a:extLst>
          </p:cNvPr>
          <p:cNvGrpSpPr/>
          <p:nvPr/>
        </p:nvGrpSpPr>
        <p:grpSpPr>
          <a:xfrm>
            <a:off x="750184" y="363630"/>
            <a:ext cx="4736216" cy="6130740"/>
            <a:chOff x="750184" y="363630"/>
            <a:chExt cx="4736216" cy="6130740"/>
          </a:xfrm>
        </p:grpSpPr>
        <p:pic>
          <p:nvPicPr>
            <p:cNvPr id="2" name="Picture 1">
              <a:extLst>
                <a:ext uri="{FF2B5EF4-FFF2-40B4-BE49-F238E27FC236}">
                  <a16:creationId xmlns:a16="http://schemas.microsoft.com/office/drawing/2014/main" id="{A79BC323-C582-784F-9614-FA430979B1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184" y="363630"/>
              <a:ext cx="4736216" cy="6130740"/>
            </a:xfrm>
            <a:prstGeom prst="rect">
              <a:avLst/>
            </a:prstGeom>
            <a:effectLst>
              <a:outerShdw blurRad="457200" dist="101600" dir="7920000" algn="tr" rotWithShape="0">
                <a:prstClr val="black">
                  <a:alpha val="8000"/>
                </a:prstClr>
              </a:outerShdw>
            </a:effectLst>
          </p:spPr>
        </p:pic>
        <p:sp>
          <p:nvSpPr>
            <p:cNvPr id="4" name="Rectangle 3">
              <a:extLst>
                <a:ext uri="{FF2B5EF4-FFF2-40B4-BE49-F238E27FC236}">
                  <a16:creationId xmlns:a16="http://schemas.microsoft.com/office/drawing/2014/main" id="{B8712AE5-17CD-3846-97C4-0B73340E4CE5}"/>
                </a:ext>
              </a:extLst>
            </p:cNvPr>
            <p:cNvSpPr/>
            <p:nvPr/>
          </p:nvSpPr>
          <p:spPr>
            <a:xfrm>
              <a:off x="2119745" y="519545"/>
              <a:ext cx="1984664"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5019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A9016EE-3EEC-5641-BA7A-8FE3068462B1}"/>
              </a:ext>
            </a:extLst>
          </p:cNvPr>
          <p:cNvSpPr txBox="1"/>
          <p:nvPr/>
        </p:nvSpPr>
        <p:spPr>
          <a:xfrm>
            <a:off x="0" y="2702560"/>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Do You Know?</a:t>
            </a:r>
          </a:p>
        </p:txBody>
      </p:sp>
      <p:cxnSp>
        <p:nvCxnSpPr>
          <p:cNvPr id="21" name="Straight Connector 20">
            <a:extLst>
              <a:ext uri="{FF2B5EF4-FFF2-40B4-BE49-F238E27FC236}">
                <a16:creationId xmlns:a16="http://schemas.microsoft.com/office/drawing/2014/main" id="{D12C883F-56E7-AE4D-9E5A-1E6203FD40B6}"/>
              </a:ext>
            </a:extLst>
          </p:cNvPr>
          <p:cNvCxnSpPr>
            <a:cxnSpLocks/>
          </p:cNvCxnSpPr>
          <p:nvPr/>
        </p:nvCxnSpPr>
        <p:spPr>
          <a:xfrm>
            <a:off x="3216442" y="3753066"/>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85FD908-BB3D-464F-B004-64E72D2D48BC}"/>
              </a:ext>
            </a:extLst>
          </p:cNvPr>
          <p:cNvSpPr txBox="1"/>
          <p:nvPr/>
        </p:nvSpPr>
        <p:spPr>
          <a:xfrm>
            <a:off x="2405021" y="4235479"/>
            <a:ext cx="7381956" cy="861774"/>
          </a:xfrm>
          <a:prstGeom prst="rect">
            <a:avLst/>
          </a:prstGeom>
          <a:noFill/>
        </p:spPr>
        <p:txBody>
          <a:bodyPr wrap="square" rtlCol="0">
            <a:spAutoFit/>
          </a:bodyPr>
          <a:lstStyle/>
          <a:p>
            <a:pPr algn="ctr"/>
            <a:r>
              <a:rPr lang="en-US" sz="2500" dirty="0">
                <a:solidFill>
                  <a:srgbClr val="000000"/>
                </a:solidFill>
                <a:latin typeface="Arial" panose="020B0604020202020204" pitchFamily="34" charset="0"/>
                <a:cs typeface="Arial" panose="020B0604020202020204" pitchFamily="34" charset="0"/>
              </a:rPr>
              <a:t>How much of your post-retirement income should you expect Social Security income to replace?</a:t>
            </a:r>
          </a:p>
        </p:txBody>
      </p:sp>
      <p:sp>
        <p:nvSpPr>
          <p:cNvPr id="12" name="TextBox 11">
            <a:extLst>
              <a:ext uri="{FF2B5EF4-FFF2-40B4-BE49-F238E27FC236}">
                <a16:creationId xmlns:a16="http://schemas.microsoft.com/office/drawing/2014/main" id="{3B3582F0-7979-1A4A-BD08-F895F5C32827}"/>
              </a:ext>
            </a:extLst>
          </p:cNvPr>
          <p:cNvSpPr txBox="1"/>
          <p:nvPr/>
        </p:nvSpPr>
        <p:spPr>
          <a:xfrm>
            <a:off x="0" y="6245496"/>
            <a:ext cx="12191999" cy="461665"/>
          </a:xfrm>
          <a:prstGeom prst="rect">
            <a:avLst/>
          </a:prstGeom>
          <a:noFill/>
        </p:spPr>
        <p:txBody>
          <a:bodyPr wrap="square" rtlCol="0">
            <a:spAutoFit/>
          </a:bodyPr>
          <a:lstStyle/>
          <a:p>
            <a:pPr algn="ctr"/>
            <a:r>
              <a:rPr lang="en-US" sz="1200" dirty="0">
                <a:solidFill>
                  <a:srgbClr val="000000"/>
                </a:solidFill>
                <a:effectLst/>
                <a:latin typeface="Helvetica" pitchFamily="2" charset="0"/>
              </a:rPr>
              <a:t>https://</a:t>
            </a:r>
            <a:r>
              <a:rPr lang="en-US" sz="1200" dirty="0" err="1">
                <a:solidFill>
                  <a:srgbClr val="000000"/>
                </a:solidFill>
                <a:effectLst/>
                <a:latin typeface="Helvetica" pitchFamily="2" charset="0"/>
              </a:rPr>
              <a:t>www.ssa.gov</a:t>
            </a:r>
            <a:r>
              <a:rPr lang="en-US" sz="1200" dirty="0">
                <a:solidFill>
                  <a:srgbClr val="000000"/>
                </a:solidFill>
                <a:effectLst/>
                <a:latin typeface="Helvetica" pitchFamily="2" charset="0"/>
              </a:rPr>
              <a:t>/</a:t>
            </a:r>
            <a:r>
              <a:rPr lang="en-US" sz="1200" dirty="0" err="1">
                <a:solidFill>
                  <a:srgbClr val="000000"/>
                </a:solidFill>
                <a:effectLst/>
                <a:latin typeface="Helvetica" pitchFamily="2" charset="0"/>
              </a:rPr>
              <a:t>myaccount</a:t>
            </a:r>
            <a:r>
              <a:rPr lang="en-US" sz="1200" dirty="0">
                <a:solidFill>
                  <a:srgbClr val="000000"/>
                </a:solidFill>
                <a:effectLst/>
                <a:latin typeface="Helvetica" pitchFamily="2" charset="0"/>
              </a:rPr>
              <a:t>/assets/materials/workers-61-69.pdf</a:t>
            </a:r>
          </a:p>
          <a:p>
            <a:pPr algn="ctr"/>
            <a:r>
              <a:rPr lang="en-US" sz="1200" dirty="0">
                <a:solidFill>
                  <a:srgbClr val="000000"/>
                </a:solidFill>
                <a:effectLst/>
                <a:latin typeface="Helvetica" pitchFamily="2" charset="0"/>
              </a:rPr>
              <a:t>https://</a:t>
            </a:r>
            <a:r>
              <a:rPr lang="en-US" sz="1200" dirty="0" err="1">
                <a:solidFill>
                  <a:srgbClr val="000000"/>
                </a:solidFill>
                <a:effectLst/>
                <a:latin typeface="Helvetica" pitchFamily="2" charset="0"/>
              </a:rPr>
              <a:t>www.ssa.gov</a:t>
            </a:r>
            <a:r>
              <a:rPr lang="en-US" sz="1200" dirty="0">
                <a:solidFill>
                  <a:srgbClr val="000000"/>
                </a:solidFill>
                <a:effectLst/>
                <a:latin typeface="Helvetica" pitchFamily="2" charset="0"/>
              </a:rPr>
              <a:t>/news/press/factsheets/</a:t>
            </a:r>
            <a:r>
              <a:rPr lang="en-US" sz="1200" dirty="0" err="1">
                <a:solidFill>
                  <a:srgbClr val="000000"/>
                </a:solidFill>
                <a:effectLst/>
                <a:latin typeface="Helvetica" pitchFamily="2" charset="0"/>
              </a:rPr>
              <a:t>basicfact-alt.pdf</a:t>
            </a:r>
            <a:endParaRPr lang="en-US" sz="1200" dirty="0">
              <a:solidFill>
                <a:srgbClr val="000000"/>
              </a:solidFill>
              <a:effectLst/>
              <a:latin typeface="Helvetica" pitchFamily="2" charset="0"/>
            </a:endParaRPr>
          </a:p>
        </p:txBody>
      </p:sp>
    </p:spTree>
    <p:extLst>
      <p:ext uri="{BB962C8B-B14F-4D97-AF65-F5344CB8AC3E}">
        <p14:creationId xmlns:p14="http://schemas.microsoft.com/office/powerpoint/2010/main" val="3181811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D6D5A-1504-1B4C-A2C1-85EE7956EC8A}"/>
              </a:ext>
            </a:extLst>
          </p:cNvPr>
          <p:cNvSpPr/>
          <p:nvPr/>
        </p:nvSpPr>
        <p:spPr>
          <a:xfrm>
            <a:off x="0" y="0"/>
            <a:ext cx="12192000" cy="2919845"/>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53F352-7F54-514E-93F6-D61412578F21}"/>
              </a:ext>
            </a:extLst>
          </p:cNvPr>
          <p:cNvSpPr txBox="1"/>
          <p:nvPr/>
        </p:nvSpPr>
        <p:spPr>
          <a:xfrm>
            <a:off x="1185109" y="490426"/>
            <a:ext cx="9821780"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How Important is Social Security to You?</a:t>
            </a:r>
          </a:p>
        </p:txBody>
      </p:sp>
      <p:sp>
        <p:nvSpPr>
          <p:cNvPr id="6" name="TextBox 5">
            <a:extLst>
              <a:ext uri="{FF2B5EF4-FFF2-40B4-BE49-F238E27FC236}">
                <a16:creationId xmlns:a16="http://schemas.microsoft.com/office/drawing/2014/main" id="{A1EC5C1D-A728-804D-82D9-48BDDC258309}"/>
              </a:ext>
            </a:extLst>
          </p:cNvPr>
          <p:cNvSpPr txBox="1"/>
          <p:nvPr/>
        </p:nvSpPr>
        <p:spPr>
          <a:xfrm>
            <a:off x="1109229" y="3746732"/>
            <a:ext cx="9973542" cy="1825500"/>
          </a:xfrm>
          <a:prstGeom prst="rect">
            <a:avLst/>
          </a:prstGeom>
          <a:noFill/>
        </p:spPr>
        <p:txBody>
          <a:bodyPr wrap="square" rtlCol="0">
            <a:spAutoFit/>
          </a:bodyPr>
          <a:lstStyle/>
          <a:p>
            <a:pPr marL="0" marR="0" algn="ctr">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A general rule of thumb is that you can expect to need roughly 80% of your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pre-retirement income to live comfortably in retirement.  </a:t>
            </a:r>
          </a:p>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algn="ctr">
              <a:spcBef>
                <a:spcPts val="2400"/>
              </a:spcBef>
            </a:pPr>
            <a:endParaRPr lang="en-US"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88FBB4-36F4-BD4E-90E8-B198B61FE149}"/>
              </a:ext>
            </a:extLst>
          </p:cNvPr>
          <p:cNvSpPr txBox="1"/>
          <p:nvPr/>
        </p:nvSpPr>
        <p:spPr>
          <a:xfrm>
            <a:off x="0" y="6441439"/>
            <a:ext cx="12191999" cy="276999"/>
          </a:xfrm>
          <a:prstGeom prst="rect">
            <a:avLst/>
          </a:prstGeom>
          <a:noFill/>
        </p:spPr>
        <p:txBody>
          <a:bodyPr wrap="square" rtlCol="0">
            <a:spAutoFit/>
          </a:bodyPr>
          <a:lstStyle/>
          <a:p>
            <a:pPr algn="ctr"/>
            <a:r>
              <a:rPr lang="en-US" sz="1200" dirty="0">
                <a:solidFill>
                  <a:srgbClr val="000000"/>
                </a:solidFill>
                <a:effectLst/>
                <a:latin typeface="Helvetica" pitchFamily="2" charset="0"/>
              </a:rPr>
              <a:t>https://</a:t>
            </a:r>
            <a:r>
              <a:rPr lang="en-US" sz="1200" dirty="0" err="1">
                <a:solidFill>
                  <a:srgbClr val="000000"/>
                </a:solidFill>
                <a:effectLst/>
                <a:latin typeface="Helvetica" pitchFamily="2" charset="0"/>
              </a:rPr>
              <a:t>www.aarp.org</a:t>
            </a:r>
            <a:r>
              <a:rPr lang="en-US" sz="1200" dirty="0">
                <a:solidFill>
                  <a:srgbClr val="000000"/>
                </a:solidFill>
                <a:effectLst/>
                <a:latin typeface="Helvetica" pitchFamily="2" charset="0"/>
              </a:rPr>
              <a:t>/retirement/planning-for-retirement/info-2020/how-much-money-do-you-need-to-</a:t>
            </a:r>
            <a:r>
              <a:rPr lang="en-US" sz="1200" dirty="0" err="1">
                <a:solidFill>
                  <a:srgbClr val="000000"/>
                </a:solidFill>
                <a:effectLst/>
                <a:latin typeface="Helvetica" pitchFamily="2" charset="0"/>
              </a:rPr>
              <a:t>retire.html</a:t>
            </a:r>
            <a:r>
              <a:rPr lang="en-US" sz="1200" dirty="0">
                <a:solidFill>
                  <a:srgbClr val="000000"/>
                </a:solidFill>
                <a:effectLst/>
                <a:latin typeface="Helvetica" pitchFamily="2" charset="0"/>
              </a:rPr>
              <a:t>#</a:t>
            </a:r>
          </a:p>
        </p:txBody>
      </p:sp>
    </p:spTree>
    <p:extLst>
      <p:ext uri="{BB962C8B-B14F-4D97-AF65-F5344CB8AC3E}">
        <p14:creationId xmlns:p14="http://schemas.microsoft.com/office/powerpoint/2010/main" val="2886339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3F352-7F54-514E-93F6-D61412578F21}"/>
              </a:ext>
            </a:extLst>
          </p:cNvPr>
          <p:cNvSpPr txBox="1"/>
          <p:nvPr/>
        </p:nvSpPr>
        <p:spPr>
          <a:xfrm>
            <a:off x="0" y="300320"/>
            <a:ext cx="12192000" cy="1015663"/>
          </a:xfrm>
          <a:prstGeom prst="rect">
            <a:avLst/>
          </a:prstGeom>
          <a:noFill/>
        </p:spPr>
        <p:txBody>
          <a:bodyPr wrap="square" rtlCol="0">
            <a:spAutoFit/>
          </a:bodyPr>
          <a:lstStyle/>
          <a:p>
            <a:pPr algn="ctr"/>
            <a:r>
              <a:rPr lang="en-US" sz="6000" b="1" dirty="0">
                <a:solidFill>
                  <a:srgbClr val="1B449C"/>
                </a:solidFill>
                <a:latin typeface="Georgia" panose="02040502050405020303" pitchFamily="18" charset="0"/>
              </a:rPr>
              <a:t>Social Security</a:t>
            </a:r>
          </a:p>
        </p:txBody>
      </p:sp>
      <p:sp>
        <p:nvSpPr>
          <p:cNvPr id="3" name="TextBox 2">
            <a:extLst>
              <a:ext uri="{FF2B5EF4-FFF2-40B4-BE49-F238E27FC236}">
                <a16:creationId xmlns:a16="http://schemas.microsoft.com/office/drawing/2014/main" id="{5F725E6F-F1FE-2345-87EB-197AB5632C71}"/>
              </a:ext>
            </a:extLst>
          </p:cNvPr>
          <p:cNvSpPr txBox="1"/>
          <p:nvPr/>
        </p:nvSpPr>
        <p:spPr>
          <a:xfrm>
            <a:off x="1098753" y="1547033"/>
            <a:ext cx="9994493" cy="477054"/>
          </a:xfrm>
          <a:prstGeom prst="rect">
            <a:avLst/>
          </a:prstGeom>
          <a:noFill/>
        </p:spPr>
        <p:txBody>
          <a:bodyPr wrap="square" rtlCol="0">
            <a:spAutoFit/>
          </a:bodyPr>
          <a:lstStyle/>
          <a:p>
            <a:pPr algn="ctr">
              <a:spcBef>
                <a:spcPts val="2400"/>
              </a:spcBef>
            </a:pPr>
            <a:r>
              <a:rPr lang="en-US" sz="2500" b="1" dirty="0">
                <a:solidFill>
                  <a:srgbClr val="000000"/>
                </a:solidFill>
                <a:latin typeface="Arial" panose="020B0604020202020204" pitchFamily="34" charset="0"/>
                <a:cs typeface="Arial" panose="020B0604020202020204" pitchFamily="34" charset="0"/>
              </a:rPr>
              <a:t>The Foundation to a Sound Retirement Strategy</a:t>
            </a:r>
            <a:endParaRPr lang="en-US" sz="2500" b="1"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5639339-950C-7E43-8F1A-F6E5471FF583}"/>
              </a:ext>
            </a:extLst>
          </p:cNvPr>
          <p:cNvCxnSpPr>
            <a:cxnSpLocks/>
          </p:cNvCxnSpPr>
          <p:nvPr/>
        </p:nvCxnSpPr>
        <p:spPr>
          <a:xfrm>
            <a:off x="3216442" y="1350826"/>
            <a:ext cx="5759116" cy="0"/>
          </a:xfrm>
          <a:prstGeom prst="line">
            <a:avLst/>
          </a:prstGeom>
          <a:ln w="63500">
            <a:solidFill>
              <a:srgbClr val="1B449C"/>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D2D0DC99-A5A8-0E4B-8A6A-76E0479A95F7}"/>
              </a:ext>
            </a:extLst>
          </p:cNvPr>
          <p:cNvGraphicFramePr/>
          <p:nvPr>
            <p:extLst>
              <p:ext uri="{D42A27DB-BD31-4B8C-83A1-F6EECF244321}">
                <p14:modId xmlns:p14="http://schemas.microsoft.com/office/powerpoint/2010/main" val="1853365427"/>
              </p:ext>
            </p:extLst>
          </p:nvPr>
        </p:nvGraphicFramePr>
        <p:xfrm>
          <a:off x="2475063" y="2255137"/>
          <a:ext cx="7241874" cy="3965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1365FB1-E606-EA4B-9771-FECAEF0C2515}"/>
              </a:ext>
            </a:extLst>
          </p:cNvPr>
          <p:cNvSpPr txBox="1"/>
          <p:nvPr/>
        </p:nvSpPr>
        <p:spPr>
          <a:xfrm>
            <a:off x="0" y="6441439"/>
            <a:ext cx="12191999" cy="276999"/>
          </a:xfrm>
          <a:prstGeom prst="rect">
            <a:avLst/>
          </a:prstGeom>
          <a:noFill/>
        </p:spPr>
        <p:txBody>
          <a:bodyPr wrap="square" rtlCol="0">
            <a:spAutoFit/>
          </a:bodyPr>
          <a:lstStyle/>
          <a:p>
            <a:pPr marL="12700" marR="74295" algn="ctr"/>
            <a:r>
              <a:rPr lang="en-US" sz="1200" dirty="0">
                <a:latin typeface="Arial" panose="020B0604020202020204" pitchFamily="34" charset="0"/>
                <a:ea typeface="+mn-lt"/>
                <a:cs typeface="Arial" panose="020B0604020202020204" pitchFamily="34" charset="0"/>
              </a:rPr>
              <a:t>Not affiliated with the Social Security Administration.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09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1879C0-85A9-F044-9705-4988274AE065}"/>
              </a:ext>
            </a:extLst>
          </p:cNvPr>
          <p:cNvSpPr/>
          <p:nvPr/>
        </p:nvSpPr>
        <p:spPr>
          <a:xfrm>
            <a:off x="0" y="1"/>
            <a:ext cx="12192000" cy="2235588"/>
          </a:xfrm>
          <a:prstGeom prst="rect">
            <a:avLst/>
          </a:prstGeom>
          <a:solidFill>
            <a:srgbClr val="1B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FC6DCE-2F51-0146-A8BC-FF3F39A29D3B}"/>
              </a:ext>
            </a:extLst>
          </p:cNvPr>
          <p:cNvSpPr txBox="1"/>
          <p:nvPr/>
        </p:nvSpPr>
        <p:spPr>
          <a:xfrm>
            <a:off x="1608221" y="148299"/>
            <a:ext cx="8975558" cy="1938992"/>
          </a:xfrm>
          <a:prstGeom prst="rect">
            <a:avLst/>
          </a:prstGeom>
          <a:noFill/>
        </p:spPr>
        <p:txBody>
          <a:bodyPr wrap="square" rtlCol="0">
            <a:spAutoFit/>
          </a:bodyPr>
          <a:lstStyle/>
          <a:p>
            <a:pPr algn="ctr"/>
            <a:r>
              <a:rPr lang="en-US" sz="6000" b="1" dirty="0">
                <a:solidFill>
                  <a:schemeClr val="bg1">
                    <a:lumMod val="95000"/>
                  </a:schemeClr>
                </a:solidFill>
                <a:latin typeface="Georgia" panose="02040502050405020303" pitchFamily="18" charset="0"/>
              </a:rPr>
              <a:t>Why is Social Security a Hot Topic?</a:t>
            </a:r>
          </a:p>
        </p:txBody>
      </p:sp>
      <p:sp>
        <p:nvSpPr>
          <p:cNvPr id="6" name="TextBox 5">
            <a:extLst>
              <a:ext uri="{FF2B5EF4-FFF2-40B4-BE49-F238E27FC236}">
                <a16:creationId xmlns:a16="http://schemas.microsoft.com/office/drawing/2014/main" id="{A1EC5C1D-A728-804D-82D9-48BDDC258309}"/>
              </a:ext>
            </a:extLst>
          </p:cNvPr>
          <p:cNvSpPr txBox="1"/>
          <p:nvPr/>
        </p:nvSpPr>
        <p:spPr>
          <a:xfrm>
            <a:off x="398471" y="2534753"/>
            <a:ext cx="11646568" cy="4031873"/>
          </a:xfrm>
          <a:prstGeom prst="rect">
            <a:avLst/>
          </a:prstGeom>
          <a:noFill/>
        </p:spPr>
        <p:txBody>
          <a:bodyPr wrap="square" rtlCol="0">
            <a:spAutoFit/>
          </a:bodyPr>
          <a:lstStyle/>
          <a:p>
            <a:pPr marL="91440" indent="-342900">
              <a:spcBef>
                <a:spcPts val="1800"/>
              </a:spcBef>
              <a:buClr>
                <a:srgbClr val="1B449C"/>
              </a:buClr>
              <a:buFont typeface="Wingdings" panose="05000000000000000000" pitchFamily="2" charset="2"/>
              <a:buChar char="Ø"/>
            </a:pPr>
            <a:r>
              <a:rPr lang="en-US" sz="2300" dirty="0">
                <a:solidFill>
                  <a:srgbClr val="000000"/>
                </a:solidFill>
                <a:latin typeface="Arial" panose="020B0604020202020204" pitchFamily="34" charset="0"/>
                <a:cs typeface="Arial" panose="020B0604020202020204" pitchFamily="34" charset="0"/>
              </a:rPr>
              <a:t>The Great “Baby Boomer” Migration </a:t>
            </a:r>
          </a:p>
          <a:p>
            <a:pPr marL="91440" indent="-342900">
              <a:spcBef>
                <a:spcPts val="1800"/>
              </a:spcBef>
              <a:buClr>
                <a:srgbClr val="1B449C"/>
              </a:buClr>
              <a:buFont typeface="Wingdings" panose="05000000000000000000" pitchFamily="2" charset="2"/>
              <a:buChar char="Ø"/>
            </a:pPr>
            <a:r>
              <a:rPr lang="en-US" sz="2300" dirty="0">
                <a:solidFill>
                  <a:srgbClr val="000000"/>
                </a:solidFill>
                <a:latin typeface="Arial" panose="020B0604020202020204" pitchFamily="34" charset="0"/>
                <a:cs typeface="Arial" panose="020B0604020202020204" pitchFamily="34" charset="0"/>
              </a:rPr>
              <a:t>Began in 2011 and will continue through 2030</a:t>
            </a:r>
            <a:r>
              <a:rPr lang="en-US" sz="2300" baseline="30000" dirty="0">
                <a:latin typeface="Arial" panose="020B0604020202020204" pitchFamily="34" charset="0"/>
                <a:ea typeface="+mn-lt"/>
                <a:cs typeface="Arial" panose="020B0604020202020204" pitchFamily="34" charset="0"/>
              </a:rPr>
              <a:t>1</a:t>
            </a:r>
            <a:endParaRPr lang="en-US" sz="2300" dirty="0">
              <a:solidFill>
                <a:srgbClr val="000000"/>
              </a:solidFill>
              <a:latin typeface="Arial" panose="020B0604020202020204" pitchFamily="34" charset="0"/>
              <a:cs typeface="Arial" panose="020B0604020202020204" pitchFamily="34" charset="0"/>
            </a:endParaRPr>
          </a:p>
          <a:p>
            <a:pPr marL="91440" indent="-342900">
              <a:spcBef>
                <a:spcPts val="1800"/>
              </a:spcBef>
              <a:buClr>
                <a:srgbClr val="1B449C"/>
              </a:buClr>
              <a:buFont typeface="Wingdings" panose="05000000000000000000" pitchFamily="2" charset="2"/>
              <a:buChar char="Ø"/>
            </a:pPr>
            <a:r>
              <a:rPr lang="en-US" sz="2300" dirty="0">
                <a:solidFill>
                  <a:srgbClr val="000000"/>
                </a:solidFill>
                <a:latin typeface="Arial" panose="020B0604020202020204" pitchFamily="34" charset="0"/>
                <a:cs typeface="Arial" panose="020B0604020202020204" pitchFamily="34" charset="0"/>
              </a:rPr>
              <a:t>Through 2023, </a:t>
            </a:r>
            <a:r>
              <a:rPr lang="en-US" sz="2300" b="1" dirty="0">
                <a:solidFill>
                  <a:srgbClr val="000000"/>
                </a:solidFill>
                <a:latin typeface="Arial" panose="020B0604020202020204" pitchFamily="34" charset="0"/>
                <a:cs typeface="Arial" panose="020B0604020202020204" pitchFamily="34" charset="0"/>
              </a:rPr>
              <a:t>10,000</a:t>
            </a:r>
            <a:r>
              <a:rPr lang="en-US" sz="2300" dirty="0">
                <a:solidFill>
                  <a:srgbClr val="000000"/>
                </a:solidFill>
                <a:latin typeface="Arial" panose="020B0604020202020204" pitchFamily="34" charset="0"/>
                <a:cs typeface="Arial" panose="020B0604020202020204" pitchFamily="34" charset="0"/>
              </a:rPr>
              <a:t> Boomers turned 65</a:t>
            </a:r>
            <a:r>
              <a:rPr lang="en-US" sz="2300" baseline="30000" dirty="0">
                <a:latin typeface="Arial" panose="020B0604020202020204" pitchFamily="34" charset="0"/>
                <a:ea typeface="+mn-lt"/>
                <a:cs typeface="Arial" panose="020B0604020202020204" pitchFamily="34" charset="0"/>
              </a:rPr>
              <a:t>1</a:t>
            </a:r>
            <a:endParaRPr lang="en-US" sz="2300" baseline="30000" dirty="0">
              <a:solidFill>
                <a:srgbClr val="000000"/>
              </a:solidFill>
              <a:latin typeface="Arial" panose="020B0604020202020204" pitchFamily="34" charset="0"/>
              <a:ea typeface="+mn-lt"/>
              <a:cs typeface="Arial" panose="020B0604020202020204" pitchFamily="34" charset="0"/>
            </a:endParaRPr>
          </a:p>
          <a:p>
            <a:pPr marL="91440" indent="-342900">
              <a:spcBef>
                <a:spcPts val="1800"/>
              </a:spcBef>
              <a:buClr>
                <a:srgbClr val="1B449C"/>
              </a:buClr>
              <a:buFont typeface="Wingdings" panose="05000000000000000000" pitchFamily="2" charset="2"/>
              <a:buChar char="Ø"/>
            </a:pPr>
            <a:r>
              <a:rPr lang="en-US" sz="2300" dirty="0">
                <a:solidFill>
                  <a:srgbClr val="000000"/>
                </a:solidFill>
                <a:latin typeface="Arial" panose="020B0604020202020204" pitchFamily="34" charset="0"/>
                <a:cs typeface="Arial" panose="020B0604020202020204" pitchFamily="34" charset="0"/>
              </a:rPr>
              <a:t>From 2024 through 2027, 11,200 Boomers will turn 65 every day, dubbed "Peak 65”</a:t>
            </a:r>
            <a:r>
              <a:rPr lang="en-US" sz="2300" baseline="30000" dirty="0">
                <a:solidFill>
                  <a:srgbClr val="000000"/>
                </a:solidFill>
                <a:latin typeface="Arial" panose="020B0604020202020204" pitchFamily="34" charset="0"/>
                <a:cs typeface="Arial" panose="020B0604020202020204" pitchFamily="34" charset="0"/>
              </a:rPr>
              <a:t>2</a:t>
            </a:r>
          </a:p>
          <a:p>
            <a:pPr marL="1005840" lvl="2" indent="-342900">
              <a:spcBef>
                <a:spcPts val="1800"/>
              </a:spcBef>
              <a:buClr>
                <a:srgbClr val="1B449C"/>
              </a:buClr>
              <a:buFont typeface="Courier New" panose="02070309020205020404" pitchFamily="49" charset="0"/>
              <a:buChar char="o"/>
            </a:pPr>
            <a:r>
              <a:rPr lang="en-US" sz="2300" dirty="0">
                <a:solidFill>
                  <a:srgbClr val="000000"/>
                </a:solidFill>
                <a:latin typeface="Arial" panose="020B0604020202020204" pitchFamily="34" charset="0"/>
                <a:cs typeface="Arial" panose="020B0604020202020204" pitchFamily="34" charset="0"/>
              </a:rPr>
              <a:t>   * 78,400 per week</a:t>
            </a:r>
            <a:r>
              <a:rPr lang="en-US" sz="2300" baseline="30000" dirty="0">
                <a:solidFill>
                  <a:srgbClr val="000000"/>
                </a:solidFill>
                <a:latin typeface="Arial" panose="020B0604020202020204" pitchFamily="34" charset="0"/>
                <a:cs typeface="Arial" panose="020B0604020202020204" pitchFamily="34" charset="0"/>
              </a:rPr>
              <a:t>2</a:t>
            </a:r>
          </a:p>
          <a:p>
            <a:pPr marL="1005840" lvl="2" indent="-342900">
              <a:spcBef>
                <a:spcPts val="1800"/>
              </a:spcBef>
              <a:buClr>
                <a:srgbClr val="1B449C"/>
              </a:buClr>
              <a:buFont typeface="Courier New" panose="02070309020205020404" pitchFamily="49" charset="0"/>
              <a:buChar char="o"/>
            </a:pPr>
            <a:r>
              <a:rPr lang="en-US" sz="2300" dirty="0">
                <a:solidFill>
                  <a:srgbClr val="000000"/>
                </a:solidFill>
                <a:latin typeface="Arial" panose="020B0604020202020204" pitchFamily="34" charset="0"/>
                <a:cs typeface="Arial" panose="020B0604020202020204" pitchFamily="34" charset="0"/>
              </a:rPr>
              <a:t>   * 313,600 per month</a:t>
            </a:r>
            <a:r>
              <a:rPr lang="en-US" sz="2300" baseline="30000" dirty="0">
                <a:solidFill>
                  <a:srgbClr val="000000"/>
                </a:solidFill>
                <a:latin typeface="Arial" panose="020B0604020202020204" pitchFamily="34" charset="0"/>
                <a:cs typeface="Arial" panose="020B0604020202020204" pitchFamily="34" charset="0"/>
              </a:rPr>
              <a:t>2</a:t>
            </a:r>
          </a:p>
          <a:p>
            <a:pPr marL="1005840" lvl="2" indent="-342900">
              <a:spcBef>
                <a:spcPts val="1800"/>
              </a:spcBef>
              <a:buClr>
                <a:srgbClr val="1B449C"/>
              </a:buClr>
              <a:buFont typeface="Courier New" panose="02070309020205020404" pitchFamily="49" charset="0"/>
              <a:buChar char="o"/>
            </a:pPr>
            <a:r>
              <a:rPr lang="en-US" sz="2300" dirty="0">
                <a:solidFill>
                  <a:srgbClr val="000000"/>
                </a:solidFill>
                <a:latin typeface="Arial" panose="020B0604020202020204" pitchFamily="34" charset="0"/>
                <a:cs typeface="Arial" panose="020B0604020202020204" pitchFamily="34" charset="0"/>
              </a:rPr>
              <a:t>   * 4.1 million per year</a:t>
            </a:r>
            <a:r>
              <a:rPr lang="en-US" sz="2300" baseline="30000" dirty="0">
                <a:solidFill>
                  <a:srgbClr val="000000"/>
                </a:solidFill>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E088FBB4-36F4-BD4E-90E8-B198B61FE149}"/>
              </a:ext>
            </a:extLst>
          </p:cNvPr>
          <p:cNvSpPr txBox="1"/>
          <p:nvPr/>
        </p:nvSpPr>
        <p:spPr>
          <a:xfrm>
            <a:off x="5747658" y="6248036"/>
            <a:ext cx="6444342" cy="461665"/>
          </a:xfrm>
          <a:prstGeom prst="rect">
            <a:avLst/>
          </a:prstGeom>
          <a:noFill/>
        </p:spPr>
        <p:txBody>
          <a:bodyPr wrap="square" rtlCol="0">
            <a:spAutoFit/>
          </a:bodyPr>
          <a:lstStyle/>
          <a:p>
            <a:pPr algn="ctr"/>
            <a:r>
              <a:rPr lang="en-US" sz="1200" baseline="30000" dirty="0">
                <a:latin typeface="Arial" panose="020B0604020202020204" pitchFamily="34" charset="0"/>
                <a:ea typeface="+mn-lt"/>
                <a:cs typeface="Arial" panose="020B0604020202020204" pitchFamily="34" charset="0"/>
              </a:rPr>
              <a:t>1</a:t>
            </a:r>
            <a:r>
              <a:rPr lang="en-US" sz="1200" dirty="0">
                <a:latin typeface="Arial" panose="020B0604020202020204" pitchFamily="34" charset="0"/>
                <a:ea typeface="+mn-lt"/>
                <a:cs typeface="Arial" panose="020B0604020202020204" pitchFamily="34" charset="0"/>
              </a:rPr>
              <a:t>https://www.seniorliving.org/life/baby-boomers/</a:t>
            </a:r>
          </a:p>
          <a:p>
            <a:pPr algn="ctr"/>
            <a:r>
              <a:rPr lang="en-US" sz="1200" baseline="30000" dirty="0">
                <a:solidFill>
                  <a:srgbClr val="000000"/>
                </a:solidFill>
                <a:effectLst/>
                <a:latin typeface="Helvetica" pitchFamily="2" charset="0"/>
              </a:rPr>
              <a:t>2</a:t>
            </a:r>
            <a:r>
              <a:rPr lang="en-US" sz="1200" dirty="0">
                <a:solidFill>
                  <a:srgbClr val="000000"/>
                </a:solidFill>
                <a:effectLst/>
                <a:latin typeface="Helvetica" pitchFamily="2" charset="0"/>
              </a:rPr>
              <a:t>https://</a:t>
            </a:r>
            <a:r>
              <a:rPr lang="en-US" sz="1200" dirty="0" err="1">
                <a:solidFill>
                  <a:srgbClr val="000000"/>
                </a:solidFill>
                <a:effectLst/>
                <a:latin typeface="Helvetica" pitchFamily="2" charset="0"/>
              </a:rPr>
              <a:t>www.protectedincome.org</a:t>
            </a:r>
            <a:r>
              <a:rPr lang="en-US" sz="1200" dirty="0">
                <a:solidFill>
                  <a:srgbClr val="000000"/>
                </a:solidFill>
                <a:effectLst/>
                <a:latin typeface="Helvetica" pitchFamily="2" charset="0"/>
              </a:rPr>
              <a:t>/peak65/</a:t>
            </a:r>
          </a:p>
        </p:txBody>
      </p:sp>
    </p:spTree>
    <p:extLst>
      <p:ext uri="{BB962C8B-B14F-4D97-AF65-F5344CB8AC3E}">
        <p14:creationId xmlns:p14="http://schemas.microsoft.com/office/powerpoint/2010/main" val="24136963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opic xmlns="ebb1f391-9422-45a6-8b2b-c76960c1f57f" xsi:nil="true"/>
    <Date xmlns="ebb1f391-9422-45a6-8b2b-c76960c1f57f" xsi:nil="true"/>
    <lcf76f155ced4ddcb4097134ff3c332f xmlns="ebb1f391-9422-45a6-8b2b-c76960c1f57f">
      <Terms xmlns="http://schemas.microsoft.com/office/infopath/2007/PartnerControls"/>
    </lcf76f155ced4ddcb4097134ff3c332f>
    <TaxCatchAll xmlns="f94b80cc-c5c4-4037-9081-c4378695dff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1C22B3739CA044A9D92C30AE6B1FBD" ma:contentTypeVersion="20" ma:contentTypeDescription="Create a new document." ma:contentTypeScope="" ma:versionID="6a12be880352752ced6fb2710c777153">
  <xsd:schema xmlns:xsd="http://www.w3.org/2001/XMLSchema" xmlns:xs="http://www.w3.org/2001/XMLSchema" xmlns:p="http://schemas.microsoft.com/office/2006/metadata/properties" xmlns:ns2="ebb1f391-9422-45a6-8b2b-c76960c1f57f" xmlns:ns3="f94b80cc-c5c4-4037-9081-c4378695dff3" targetNamespace="http://schemas.microsoft.com/office/2006/metadata/properties" ma:root="true" ma:fieldsID="08cbcc26004a7c0c078d7139fb127aa8" ns2:_="" ns3:_="">
    <xsd:import namespace="ebb1f391-9422-45a6-8b2b-c76960c1f57f"/>
    <xsd:import namespace="f94b80cc-c5c4-4037-9081-c4378695dff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Topic" minOccurs="0"/>
                <xsd:element ref="ns2:MediaLengthInSeconds" minOccurs="0"/>
                <xsd:element ref="ns2:lcf76f155ced4ddcb4097134ff3c332f" minOccurs="0"/>
                <xsd:element ref="ns3:TaxCatchAll" minOccurs="0"/>
                <xsd:element ref="ns2: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1f391-9422-45a6-8b2b-c76960c1f5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opic" ma:index="20" nillable="true" ma:displayName="Topic" ma:format="Dropdown" ma:internalName="Topic">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a24f88d-29b5-43f9-8c87-bde22e20fb31"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Time" ma:internalName="Date">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4b80cc-c5c4-4037-9081-c4378695df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7874467-4aef-4caa-8234-15b1c0d858ec}" ma:internalName="TaxCatchAll" ma:showField="CatchAllData" ma:web="f94b80cc-c5c4-4037-9081-c4378695df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1F52D4-4401-4AB9-B6F3-6CDE5C02720B}">
  <ds:schemaRefs>
    <ds:schemaRef ds:uri="ebb1f391-9422-45a6-8b2b-c76960c1f57f"/>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f94b80cc-c5c4-4037-9081-c4378695dff3"/>
    <ds:schemaRef ds:uri="http://purl.org/dc/term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4BF131A1-F82D-45C1-A45D-A6B3DE5BBA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b1f391-9422-45a6-8b2b-c76960c1f57f"/>
    <ds:schemaRef ds:uri="f94b80cc-c5c4-4037-9081-c4378695df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7D41C7-DEB3-4ED4-A16A-EE8299D69D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4614</TotalTime>
  <Words>12491</Words>
  <Application>Microsoft Office PowerPoint</Application>
  <PresentationFormat>Widescreen</PresentationFormat>
  <Paragraphs>692</Paragraphs>
  <Slides>46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Aptos</vt:lpstr>
      <vt:lpstr>Arial</vt:lpstr>
      <vt:lpstr>Calibri</vt:lpstr>
      <vt:lpstr>Calibri-Light</vt:lpstr>
      <vt:lpstr>Courier New</vt:lpstr>
      <vt:lpstr>Georgia</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Qualify?</vt:lpstr>
      <vt:lpstr>PowerPoint Presentation</vt:lpstr>
      <vt:lpstr>Spousal Benefits</vt:lpstr>
      <vt:lpstr>Ex-Spousal Benefits</vt:lpstr>
      <vt:lpstr>Survivor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Sebastinelli, Joey</dc:creator>
  <cp:lastModifiedBy>Heather Schreiber</cp:lastModifiedBy>
  <cp:revision>170</cp:revision>
  <cp:lastPrinted>2024-08-01T22:17:30Z</cp:lastPrinted>
  <dcterms:created xsi:type="dcterms:W3CDTF">2021-07-09T13:40:51Z</dcterms:created>
  <dcterms:modified xsi:type="dcterms:W3CDTF">2025-02-05T22:49:35Z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0x010100B81C22B3739CA044A9D92C30AE6B1FBD</vt:lpwstr>
  </property>
  <property fmtid="{D5CDD505-2E9C-101B-9397-08002B2CF9AE}" pid="3" name="MediaServiceImageTags">
    <vt:lpwstr/>
  </property>
</Properties>
</file>