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70" r:id="rId12"/>
    <p:sldId id="266" r:id="rId13"/>
    <p:sldId id="267" r:id="rId14"/>
    <p:sldId id="268"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4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p:restoredTop sz="77322"/>
  </p:normalViewPr>
  <p:slideViewPr>
    <p:cSldViewPr snapToGrid="0" snapToObjects="1">
      <p:cViewPr varScale="1">
        <p:scale>
          <a:sx n="88" d="100"/>
          <a:sy n="88" d="100"/>
        </p:scale>
        <p:origin x="16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46038385826775E-2"/>
          <c:y val="2.1808684682044499E-2"/>
          <c:w val="0.93635396161417328"/>
          <c:h val="0.76748654235442038"/>
        </c:manualLayout>
      </c:layout>
      <c:barChart>
        <c:barDir val="col"/>
        <c:grouping val="clustered"/>
        <c:varyColors val="0"/>
        <c:ser>
          <c:idx val="0"/>
          <c:order val="0"/>
          <c:tx>
            <c:strRef>
              <c:f>Sheet1!$B$1</c:f>
              <c:strCache>
                <c:ptCount val="1"/>
                <c:pt idx="0">
                  <c:v>Low earners</c:v>
                </c:pt>
              </c:strCache>
            </c:strRef>
          </c:tx>
          <c:spPr>
            <a:solidFill>
              <a:schemeClr val="accent1"/>
            </a:solidFill>
            <a:ln>
              <a:noFill/>
            </a:ln>
            <a:effectLst/>
          </c:spPr>
          <c:invertIfNegative val="0"/>
          <c:cat>
            <c:strRef>
              <c:f>Sheet1!$A$2</c:f>
              <c:strCache>
                <c:ptCount val="1"/>
                <c:pt idx="0">
                  <c:v>Percent of average wages that Social Secuirty retirement benefits replaces</c:v>
                </c:pt>
              </c:strCache>
            </c:strRef>
          </c:cat>
          <c:val>
            <c:numRef>
              <c:f>Sheet1!$B$2</c:f>
              <c:numCache>
                <c:formatCode>General</c:formatCode>
                <c:ptCount val="1"/>
                <c:pt idx="0">
                  <c:v>75</c:v>
                </c:pt>
              </c:numCache>
            </c:numRef>
          </c:val>
          <c:extLst>
            <c:ext xmlns:c16="http://schemas.microsoft.com/office/drawing/2014/chart" uri="{C3380CC4-5D6E-409C-BE32-E72D297353CC}">
              <c16:uniqueId val="{00000000-5219-40FC-9F29-888E72BE1A2F}"/>
            </c:ext>
          </c:extLst>
        </c:ser>
        <c:ser>
          <c:idx val="1"/>
          <c:order val="1"/>
          <c:tx>
            <c:strRef>
              <c:f>Sheet1!$C$1</c:f>
              <c:strCache>
                <c:ptCount val="1"/>
                <c:pt idx="0">
                  <c:v>Medium earners</c:v>
                </c:pt>
              </c:strCache>
            </c:strRef>
          </c:tx>
          <c:spPr>
            <a:solidFill>
              <a:schemeClr val="accent2"/>
            </a:solidFill>
            <a:ln>
              <a:noFill/>
            </a:ln>
            <a:effectLst/>
          </c:spPr>
          <c:invertIfNegative val="0"/>
          <c:cat>
            <c:strRef>
              <c:f>Sheet1!$A$2</c:f>
              <c:strCache>
                <c:ptCount val="1"/>
                <c:pt idx="0">
                  <c:v>Percent of average wages that Social Secuirty retirement benefits replaces</c:v>
                </c:pt>
              </c:strCache>
            </c:strRef>
          </c:cat>
          <c:val>
            <c:numRef>
              <c:f>Sheet1!$C$2</c:f>
              <c:numCache>
                <c:formatCode>General</c:formatCode>
                <c:ptCount val="1"/>
                <c:pt idx="0">
                  <c:v>40</c:v>
                </c:pt>
              </c:numCache>
            </c:numRef>
          </c:val>
          <c:extLst>
            <c:ext xmlns:c16="http://schemas.microsoft.com/office/drawing/2014/chart" uri="{C3380CC4-5D6E-409C-BE32-E72D297353CC}">
              <c16:uniqueId val="{00000001-5219-40FC-9F29-888E72BE1A2F}"/>
            </c:ext>
          </c:extLst>
        </c:ser>
        <c:ser>
          <c:idx val="2"/>
          <c:order val="2"/>
          <c:tx>
            <c:strRef>
              <c:f>Sheet1!$D$1</c:f>
              <c:strCache>
                <c:ptCount val="1"/>
                <c:pt idx="0">
                  <c:v>High earners</c:v>
                </c:pt>
              </c:strCache>
            </c:strRef>
          </c:tx>
          <c:spPr>
            <a:solidFill>
              <a:schemeClr val="accent3"/>
            </a:solidFill>
            <a:ln>
              <a:noFill/>
            </a:ln>
            <a:effectLst/>
          </c:spPr>
          <c:invertIfNegative val="0"/>
          <c:cat>
            <c:strRef>
              <c:f>Sheet1!$A$2</c:f>
              <c:strCache>
                <c:ptCount val="1"/>
                <c:pt idx="0">
                  <c:v>Percent of average wages that Social Secuirty retirement benefits replaces</c:v>
                </c:pt>
              </c:strCache>
            </c:strRef>
          </c:cat>
          <c:val>
            <c:numRef>
              <c:f>Sheet1!$D$2</c:f>
              <c:numCache>
                <c:formatCode>General</c:formatCode>
                <c:ptCount val="1"/>
                <c:pt idx="0">
                  <c:v>28</c:v>
                </c:pt>
              </c:numCache>
            </c:numRef>
          </c:val>
          <c:extLst>
            <c:ext xmlns:c16="http://schemas.microsoft.com/office/drawing/2014/chart" uri="{C3380CC4-5D6E-409C-BE32-E72D297353CC}">
              <c16:uniqueId val="{00000002-5219-40FC-9F29-888E72BE1A2F}"/>
            </c:ext>
          </c:extLst>
        </c:ser>
        <c:dLbls>
          <c:showLegendKey val="0"/>
          <c:showVal val="0"/>
          <c:showCatName val="0"/>
          <c:showSerName val="0"/>
          <c:showPercent val="0"/>
          <c:showBubbleSize val="0"/>
        </c:dLbls>
        <c:gapWidth val="219"/>
        <c:overlap val="-27"/>
        <c:axId val="602749424"/>
        <c:axId val="602749752"/>
      </c:barChart>
      <c:catAx>
        <c:axId val="60274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602749752"/>
        <c:crosses val="autoZero"/>
        <c:auto val="1"/>
        <c:lblAlgn val="ctr"/>
        <c:lblOffset val="100"/>
        <c:noMultiLvlLbl val="0"/>
      </c:catAx>
      <c:valAx>
        <c:axId val="602749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60274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Column3</c:v>
                </c:pt>
              </c:strCache>
            </c:strRef>
          </c:tx>
          <c:spPr>
            <a:solidFill>
              <a:srgbClr val="1B449C"/>
            </a:solidFill>
            <a:ln>
              <a:noFill/>
            </a:ln>
            <a:effectLst/>
          </c:spPr>
          <c:invertIfNegative val="0"/>
          <c:cat>
            <c:strRef>
              <c:f>Sheet1!$A$2:$A$4</c:f>
              <c:strCache>
                <c:ptCount val="3"/>
                <c:pt idx="0">
                  <c:v>Couples Age 65</c:v>
                </c:pt>
                <c:pt idx="1">
                  <c:v>Female Age 65</c:v>
                </c:pt>
                <c:pt idx="2">
                  <c:v>Male Age 65</c:v>
                </c:pt>
              </c:strCache>
            </c:strRef>
          </c:cat>
          <c:val>
            <c:numRef>
              <c:f>Sheet1!$B$2:$B$4</c:f>
              <c:numCache>
                <c:formatCode>General</c:formatCode>
                <c:ptCount val="3"/>
                <c:pt idx="0">
                  <c:v>96</c:v>
                </c:pt>
                <c:pt idx="1">
                  <c:v>94</c:v>
                </c:pt>
                <c:pt idx="2">
                  <c:v>93</c:v>
                </c:pt>
              </c:numCache>
            </c:numRef>
          </c:val>
          <c:extLst>
            <c:ext xmlns:c16="http://schemas.microsoft.com/office/drawing/2014/chart" uri="{C3380CC4-5D6E-409C-BE32-E72D297353CC}">
              <c16:uniqueId val="{00000000-AC8C-8D47-9287-03C54D73CEF4}"/>
            </c:ext>
          </c:extLst>
        </c:ser>
        <c:ser>
          <c:idx val="1"/>
          <c:order val="1"/>
          <c:tx>
            <c:strRef>
              <c:f>Sheet1!$C$1</c:f>
              <c:strCache>
                <c:ptCount val="1"/>
                <c:pt idx="0">
                  <c:v>Column2</c:v>
                </c:pt>
              </c:strCache>
            </c:strRef>
          </c:tx>
          <c:spPr>
            <a:solidFill>
              <a:schemeClr val="bg1">
                <a:lumMod val="65000"/>
              </a:schemeClr>
            </a:solidFill>
            <a:ln>
              <a:noFill/>
            </a:ln>
            <a:effectLst/>
          </c:spPr>
          <c:invertIfNegative val="0"/>
          <c:cat>
            <c:strRef>
              <c:f>Sheet1!$A$2:$A$4</c:f>
              <c:strCache>
                <c:ptCount val="3"/>
                <c:pt idx="0">
                  <c:v>Couples Age 65</c:v>
                </c:pt>
                <c:pt idx="1">
                  <c:v>Female Age 65</c:v>
                </c:pt>
                <c:pt idx="2">
                  <c:v>Male Age 65</c:v>
                </c:pt>
              </c:strCache>
            </c:strRef>
          </c:cat>
          <c:val>
            <c:numRef>
              <c:f>Sheet1!$C$2:$C$4</c:f>
              <c:numCache>
                <c:formatCode>General</c:formatCode>
                <c:ptCount val="3"/>
                <c:pt idx="0">
                  <c:v>93</c:v>
                </c:pt>
                <c:pt idx="1">
                  <c:v>86.4</c:v>
                </c:pt>
                <c:pt idx="2">
                  <c:v>84.3</c:v>
                </c:pt>
              </c:numCache>
            </c:numRef>
          </c:val>
          <c:extLst>
            <c:ext xmlns:c16="http://schemas.microsoft.com/office/drawing/2014/chart" uri="{C3380CC4-5D6E-409C-BE32-E72D297353CC}">
              <c16:uniqueId val="{00000001-AC8C-8D47-9287-03C54D73CEF4}"/>
            </c:ext>
          </c:extLst>
        </c:ser>
        <c:dLbls>
          <c:showLegendKey val="0"/>
          <c:showVal val="0"/>
          <c:showCatName val="0"/>
          <c:showSerName val="0"/>
          <c:showPercent val="0"/>
          <c:showBubbleSize val="0"/>
        </c:dLbls>
        <c:gapWidth val="182"/>
        <c:axId val="654513696"/>
        <c:axId val="654543776"/>
      </c:barChart>
      <c:catAx>
        <c:axId val="654513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54543776"/>
        <c:crosses val="autoZero"/>
        <c:auto val="1"/>
        <c:lblAlgn val="ctr"/>
        <c:lblOffset val="100"/>
        <c:noMultiLvlLbl val="0"/>
      </c:catAx>
      <c:valAx>
        <c:axId val="654543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54513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375D"/>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1-01F1-0C49-B151-2443F4F570CF}"/>
              </c:ext>
            </c:extLst>
          </c:dPt>
          <c:dPt>
            <c:idx val="1"/>
            <c:bubble3D val="0"/>
            <c:spPr>
              <a:solidFill>
                <a:schemeClr val="bg1">
                  <a:lumMod val="50000"/>
                </a:schemeClr>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3-01F1-0C49-B151-2443F4F570CF}"/>
              </c:ext>
            </c:extLst>
          </c:dPt>
          <c:dPt>
            <c:idx val="2"/>
            <c:bubble3D val="0"/>
            <c:spPr>
              <a:solidFill>
                <a:schemeClr val="bg1">
                  <a:lumMod val="65000"/>
                </a:schemeClr>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5-01F1-0C49-B151-2443F4F570CF}"/>
              </c:ext>
            </c:extLst>
          </c:dPt>
          <c:dPt>
            <c:idx val="3"/>
            <c:bubble3D val="0"/>
            <c:spPr>
              <a:solidFill>
                <a:schemeClr val="bg1">
                  <a:lumMod val="8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1F1-0C49-B151-2443F4F570CF}"/>
              </c:ext>
            </c:extLst>
          </c:dPt>
          <c:dPt>
            <c:idx val="4"/>
            <c:bubble3D val="0"/>
            <c:spPr>
              <a:solidFill>
                <a:schemeClr val="bg1">
                  <a:lumMod val="75000"/>
                </a:schemeClr>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9-01F1-0C49-B151-2443F4F570CF}"/>
              </c:ext>
            </c:extLst>
          </c:dPt>
          <c:dPt>
            <c:idx val="5"/>
            <c:bubble3D val="0"/>
            <c:spPr>
              <a:solidFill>
                <a:schemeClr val="bg1">
                  <a:lumMod val="85000"/>
                </a:schemeClr>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B-01F1-0C49-B151-2443F4F570CF}"/>
              </c:ext>
            </c:extLst>
          </c:dPt>
          <c:dPt>
            <c:idx val="6"/>
            <c:bubble3D val="0"/>
            <c:spPr>
              <a:solidFill>
                <a:srgbClr val="1B449C"/>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D-01F1-0C49-B151-2443F4F570CF}"/>
              </c:ext>
            </c:extLst>
          </c:dPt>
          <c:dPt>
            <c:idx val="7"/>
            <c:bubble3D val="0"/>
            <c:spPr>
              <a:solidFill>
                <a:schemeClr val="tx2">
                  <a:lumMod val="60000"/>
                  <a:lumOff val="40000"/>
                </a:schemeClr>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F-01F1-0C49-B151-2443F4F570CF}"/>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01F1-0C49-B151-2443F4F570CF}"/>
              </c:ext>
            </c:extLst>
          </c:dPt>
          <c:dLbls>
            <c:dLbl>
              <c:idx val="0"/>
              <c:tx>
                <c:rich>
                  <a:bodyPr rot="0" spcFirstLastPara="1" vertOverflow="ellipsis" vert="horz" wrap="square" lIns="38100" tIns="19050" rIns="38100" bIns="19050" anchor="ctr" anchorCtr="1">
                    <a:spAutoFit/>
                  </a:bodyPr>
                  <a:lstStyle/>
                  <a:p>
                    <a:pPr>
                      <a:defRPr sz="1400" b="1" i="0" u="none" strike="noStrike" kern="1200" spc="0" baseline="0">
                        <a:solidFill>
                          <a:srgbClr val="00375D"/>
                        </a:solidFill>
                        <a:latin typeface="Arial" panose="020B0604020202020204" pitchFamily="34" charset="0"/>
                        <a:ea typeface="+mn-ea"/>
                        <a:cs typeface="Arial" panose="020B0604020202020204" pitchFamily="34" charset="0"/>
                      </a:defRPr>
                    </a:pPr>
                    <a:fld id="{4BF5A6F4-4AE8-E444-BF99-95F6A933AEF3}" type="CATEGORYNAME">
                      <a:rPr lang="en-US" sz="1400" smtClean="0">
                        <a:solidFill>
                          <a:schemeClr val="tx1"/>
                        </a:solidFill>
                        <a:latin typeface="Arial" panose="020B0604020202020204" pitchFamily="34" charset="0"/>
                        <a:cs typeface="Arial" panose="020B0604020202020204" pitchFamily="34" charset="0"/>
                      </a:rPr>
                      <a:pPr>
                        <a:defRPr sz="1400">
                          <a:solidFill>
                            <a:srgbClr val="00375D"/>
                          </a:solidFill>
                          <a:latin typeface="Arial" panose="020B0604020202020204" pitchFamily="34" charset="0"/>
                          <a:cs typeface="Arial" panose="020B0604020202020204" pitchFamily="34"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00375D"/>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1F1-0C49-B151-2443F4F570CF}"/>
                </c:ext>
              </c:extLst>
            </c:dLbl>
            <c:dLbl>
              <c:idx val="1"/>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Bonds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01F1-0C49-B151-2443F4F570CF}"/>
                </c:ext>
              </c:extLst>
            </c:dLbl>
            <c:dLbl>
              <c:idx val="2"/>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Mutual</a:t>
                    </a:r>
                    <a:r>
                      <a:rPr lang="en-US" sz="1400" baseline="0">
                        <a:solidFill>
                          <a:schemeClr val="tx1"/>
                        </a:solidFill>
                        <a:latin typeface="Arial" panose="020B0604020202020204" pitchFamily="34" charset="0"/>
                        <a:cs typeface="Arial" panose="020B0604020202020204" pitchFamily="34" charset="0"/>
                      </a:rPr>
                      <a:t> Funds</a:t>
                    </a:r>
                    <a:endParaRPr lang="en-US" sz="1400">
                      <a:solidFill>
                        <a:schemeClr val="tx1"/>
                      </a:solidFill>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01F1-0C49-B151-2443F4F570CF}"/>
                </c:ext>
              </c:extLst>
            </c:dLbl>
            <c:dLbl>
              <c:idx val="3"/>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Annuities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01F1-0C49-B151-2443F4F570CF}"/>
                </c:ext>
              </c:extLst>
            </c:dLbl>
            <c:dLbl>
              <c:idx val="4"/>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Life Insurance</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01F1-0C49-B151-2443F4F570CF}"/>
                </c:ext>
              </c:extLst>
            </c:dLbl>
            <c:dLbl>
              <c:idx val="5"/>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fld id="{22B3BC24-A9E3-F14F-A2BA-E982479C5A97}" type="CATEGORYNAME">
                      <a:rPr lang="en-US" sz="1400">
                        <a:solidFill>
                          <a:schemeClr val="tx1"/>
                        </a:solidFill>
                        <a:latin typeface="Arial" panose="020B0604020202020204" pitchFamily="34" charset="0"/>
                        <a:cs typeface="Arial" panose="020B0604020202020204" pitchFamily="34" charset="0"/>
                      </a:rPr>
                      <a:pPr>
                        <a:defRPr sz="1400">
                          <a:solidFill>
                            <a:schemeClr val="accent1"/>
                          </a:solidFill>
                          <a:latin typeface="Arial" panose="020B0604020202020204" pitchFamily="34" charset="0"/>
                          <a:cs typeface="Arial" panose="020B0604020202020204" pitchFamily="34" charset="0"/>
                        </a:defRPr>
                      </a:pPr>
                      <a:t>[CATEGORY NAME]</a:t>
                    </a:fld>
                    <a:r>
                      <a:rPr lang="en-US" sz="1400" baseline="0">
                        <a:solidFill>
                          <a:schemeClr val="tx1"/>
                        </a:solidFill>
                        <a:latin typeface="Arial" panose="020B0604020202020204" pitchFamily="34" charset="0"/>
                        <a:cs typeface="Arial" panose="020B0604020202020204" pitchFamily="34" charset="0"/>
                      </a:rPr>
                      <a:t>
Real Estate</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01F1-0C49-B151-2443F4F570CF}"/>
                </c:ext>
              </c:extLst>
            </c:dLbl>
            <c:dLbl>
              <c:idx val="6"/>
              <c:tx>
                <c:rich>
                  <a:bodyPr rot="0" spcFirstLastPara="1" vertOverflow="ellipsis" vert="horz" wrap="square" lIns="38100" tIns="19050" rIns="38100" bIns="19050" anchor="ctr" anchorCtr="1">
                    <a:spAutoFit/>
                  </a:bodyPr>
                  <a:lstStyle/>
                  <a:p>
                    <a:pPr>
                      <a:defRPr sz="1400" b="1" i="0" u="none" strike="noStrike" kern="1200" spc="0" baseline="0">
                        <a:solidFill>
                          <a:srgbClr val="6BBDB9"/>
                        </a:solidFill>
                        <a:latin typeface="Arial" panose="020B0604020202020204" pitchFamily="34" charset="0"/>
                        <a:ea typeface="+mn-ea"/>
                        <a:cs typeface="Arial" panose="020B0604020202020204" pitchFamily="34" charset="0"/>
                      </a:defRPr>
                    </a:pPr>
                    <a:fld id="{F306F58D-3BF3-0C45-91CA-8DAD1332F982}" type="CATEGORYNAME">
                      <a:rPr lang="en-US" sz="1400">
                        <a:solidFill>
                          <a:schemeClr val="tx1"/>
                        </a:solidFill>
                        <a:latin typeface="Arial" panose="020B0604020202020204" pitchFamily="34" charset="0"/>
                        <a:cs typeface="Arial" panose="020B0604020202020204" pitchFamily="34" charset="0"/>
                      </a:rPr>
                      <a:pPr>
                        <a:defRPr sz="1400">
                          <a:solidFill>
                            <a:srgbClr val="6BBDB9"/>
                          </a:solidFill>
                          <a:latin typeface="Arial" panose="020B0604020202020204" pitchFamily="34" charset="0"/>
                          <a:cs typeface="Arial" panose="020B0604020202020204" pitchFamily="34" charset="0"/>
                        </a:defRPr>
                      </a:pPr>
                      <a:t>[CATEGORY NAME]</a:t>
                    </a:fld>
                    <a:r>
                      <a:rPr lang="en-US" sz="1400" baseline="0">
                        <a:solidFill>
                          <a:schemeClr val="tx1"/>
                        </a:solidFill>
                        <a:latin typeface="Arial" panose="020B0604020202020204" pitchFamily="34" charset="0"/>
                        <a:cs typeface="Arial" panose="020B0604020202020204" pitchFamily="34" charset="0"/>
                      </a:rPr>
                      <a:t>
Stocks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6BBDB9"/>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01F1-0C49-B151-2443F4F570CF}"/>
                </c:ext>
              </c:extLst>
            </c:dLbl>
            <c:dLbl>
              <c:idx val="7"/>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IRAs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F-01F1-0C49-B151-2443F4F570CF}"/>
                </c:ext>
              </c:extLst>
            </c:dLbl>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1-01F1-0C49-B151-2443F4F570C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5"/>
                <c:pt idx="0">
                  <c:v>$</c:v>
                </c:pt>
                <c:pt idx="1">
                  <c:v>2nd Qtr</c:v>
                </c:pt>
                <c:pt idx="2">
                  <c:v>3rd Qtr</c:v>
                </c:pt>
                <c:pt idx="4">
                  <c:v>4th Qtr</c:v>
                </c:pt>
              </c:strCache>
            </c:strRef>
          </c:cat>
          <c:val>
            <c:numRef>
              <c:f>Sheet1!$B$2:$B$10</c:f>
              <c:numCache>
                <c:formatCode>General</c:formatCode>
                <c:ptCount val="9"/>
                <c:pt idx="0">
                  <c:v>0.25</c:v>
                </c:pt>
                <c:pt idx="1">
                  <c:v>0.05</c:v>
                </c:pt>
                <c:pt idx="2">
                  <c:v>0.05</c:v>
                </c:pt>
                <c:pt idx="4">
                  <c:v>0.1</c:v>
                </c:pt>
                <c:pt idx="5">
                  <c:v>0.05</c:v>
                </c:pt>
                <c:pt idx="6">
                  <c:v>0.1</c:v>
                </c:pt>
                <c:pt idx="7">
                  <c:v>0.05</c:v>
                </c:pt>
              </c:numCache>
            </c:numRef>
          </c:val>
          <c:extLst>
            <c:ext xmlns:c16="http://schemas.microsoft.com/office/drawing/2014/chart" uri="{C3380CC4-5D6E-409C-BE32-E72D297353CC}">
              <c16:uniqueId val="{00000012-01F1-0C49-B151-2443F4F570CF}"/>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C3F40E-165F-724F-88C3-BF349FEFE9CE}" type="doc">
      <dgm:prSet loTypeId="urn:microsoft.com/office/officeart/2005/8/layout/pyramid1" loCatId="" qsTypeId="urn:microsoft.com/office/officeart/2005/8/quickstyle/simple1" qsCatId="simple" csTypeId="urn:microsoft.com/office/officeart/2005/8/colors/accent1_2" csCatId="accent1" phldr="1"/>
      <dgm:spPr/>
    </dgm:pt>
    <dgm:pt modelId="{0297C44A-678E-2244-B1CF-65075D2056EA}">
      <dgm:prSet phldrT="[Text]" custT="1"/>
      <dgm:spPr>
        <a:solidFill>
          <a:srgbClr val="1B449C"/>
        </a:solidFill>
        <a:ln>
          <a:solidFill>
            <a:srgbClr val="F9F2E8"/>
          </a:solidFill>
        </a:ln>
      </dgm:spPr>
      <dgm:t>
        <a:bodyPr/>
        <a:lstStyle/>
        <a:p>
          <a:r>
            <a:rPr lang="en-US" sz="1600">
              <a:solidFill>
                <a:schemeClr val="bg1"/>
              </a:solidFill>
              <a:latin typeface="Arial" panose="020B0604020202020204" pitchFamily="34" charset="0"/>
              <a:cs typeface="Arial" panose="020B0604020202020204" pitchFamily="34" charset="0"/>
            </a:rPr>
            <a:t>Investments</a:t>
          </a:r>
        </a:p>
      </dgm:t>
    </dgm:pt>
    <dgm:pt modelId="{D4A22D3B-66ED-C94E-AFAB-93F477807C79}" type="parTrans" cxnId="{3C05803D-2318-AB4A-80F0-D26FD0B6B4A5}">
      <dgm:prSet/>
      <dgm:spPr/>
      <dgm:t>
        <a:bodyPr/>
        <a:lstStyle/>
        <a:p>
          <a:endParaRPr lang="en-US" sz="1600">
            <a:latin typeface="Arial" panose="020B0604020202020204" pitchFamily="34" charset="0"/>
            <a:cs typeface="Arial" panose="020B0604020202020204" pitchFamily="34" charset="0"/>
          </a:endParaRPr>
        </a:p>
      </dgm:t>
    </dgm:pt>
    <dgm:pt modelId="{79F4218D-4B2E-3C4E-B8FA-6597A76FF2A9}" type="sibTrans" cxnId="{3C05803D-2318-AB4A-80F0-D26FD0B6B4A5}">
      <dgm:prSet/>
      <dgm:spPr/>
      <dgm:t>
        <a:bodyPr/>
        <a:lstStyle/>
        <a:p>
          <a:endParaRPr lang="en-US" sz="1600">
            <a:latin typeface="Arial" panose="020B0604020202020204" pitchFamily="34" charset="0"/>
            <a:cs typeface="Arial" panose="020B0604020202020204" pitchFamily="34" charset="0"/>
          </a:endParaRPr>
        </a:p>
      </dgm:t>
    </dgm:pt>
    <dgm:pt modelId="{BBE9E761-4BFF-434C-8B15-7DBD5D6E9F52}">
      <dgm:prSet phldrT="[Text]" custT="1"/>
      <dgm:spPr>
        <a:solidFill>
          <a:srgbClr val="1B449C"/>
        </a:solidFill>
        <a:ln>
          <a:solidFill>
            <a:srgbClr val="F9F2E8"/>
          </a:solidFill>
        </a:ln>
      </dgm:spPr>
      <dgm:t>
        <a:bodyPr/>
        <a:lstStyle/>
        <a:p>
          <a:r>
            <a:rPr lang="en-US" sz="1600">
              <a:solidFill>
                <a:schemeClr val="bg1"/>
              </a:solidFill>
              <a:latin typeface="Arial" panose="020B0604020202020204" pitchFamily="34" charset="0"/>
              <a:cs typeface="Arial" panose="020B0604020202020204" pitchFamily="34" charset="0"/>
            </a:rPr>
            <a:t>Insurance</a:t>
          </a:r>
        </a:p>
      </dgm:t>
    </dgm:pt>
    <dgm:pt modelId="{30E672A7-066E-3D48-B974-0A0E252D2C3D}" type="parTrans" cxnId="{B7F3623C-5CF4-4F42-89AC-FC469F7B549D}">
      <dgm:prSet/>
      <dgm:spPr/>
      <dgm:t>
        <a:bodyPr/>
        <a:lstStyle/>
        <a:p>
          <a:endParaRPr lang="en-US" sz="1600">
            <a:latin typeface="Arial" panose="020B0604020202020204" pitchFamily="34" charset="0"/>
            <a:cs typeface="Arial" panose="020B0604020202020204" pitchFamily="34" charset="0"/>
          </a:endParaRPr>
        </a:p>
      </dgm:t>
    </dgm:pt>
    <dgm:pt modelId="{3310324C-34E3-8841-B7E7-12B0E17B317E}" type="sibTrans" cxnId="{B7F3623C-5CF4-4F42-89AC-FC469F7B549D}">
      <dgm:prSet/>
      <dgm:spPr/>
      <dgm:t>
        <a:bodyPr/>
        <a:lstStyle/>
        <a:p>
          <a:endParaRPr lang="en-US" sz="1600">
            <a:latin typeface="Arial" panose="020B0604020202020204" pitchFamily="34" charset="0"/>
            <a:cs typeface="Arial" panose="020B0604020202020204" pitchFamily="34" charset="0"/>
          </a:endParaRPr>
        </a:p>
      </dgm:t>
    </dgm:pt>
    <dgm:pt modelId="{BB5A9142-B241-A748-A619-E97E3AB34B42}">
      <dgm:prSet phldrT="[Text]" custT="1"/>
      <dgm:spPr>
        <a:solidFill>
          <a:srgbClr val="1B449C"/>
        </a:solidFill>
        <a:ln>
          <a:solidFill>
            <a:srgbClr val="F9F2E8"/>
          </a:solidFill>
        </a:ln>
      </dgm:spPr>
      <dgm:t>
        <a:bodyPr/>
        <a:lstStyle/>
        <a:p>
          <a:r>
            <a:rPr lang="en-US" sz="1600">
              <a:solidFill>
                <a:schemeClr val="bg1"/>
              </a:solidFill>
              <a:latin typeface="Arial" panose="020B0604020202020204" pitchFamily="34" charset="0"/>
              <a:cs typeface="Arial" panose="020B0604020202020204" pitchFamily="34" charset="0"/>
            </a:rPr>
            <a:t>Pensions, IRA, Savings</a:t>
          </a:r>
        </a:p>
      </dgm:t>
    </dgm:pt>
    <dgm:pt modelId="{D33A0F5C-78D7-C040-B942-AE5B9C9355BF}" type="parTrans" cxnId="{C355DE3F-877C-2E41-8701-574ADAE478B7}">
      <dgm:prSet/>
      <dgm:spPr/>
      <dgm:t>
        <a:bodyPr/>
        <a:lstStyle/>
        <a:p>
          <a:endParaRPr lang="en-US" sz="1600">
            <a:latin typeface="Arial" panose="020B0604020202020204" pitchFamily="34" charset="0"/>
            <a:cs typeface="Arial" panose="020B0604020202020204" pitchFamily="34" charset="0"/>
          </a:endParaRPr>
        </a:p>
      </dgm:t>
    </dgm:pt>
    <dgm:pt modelId="{6DC5A51B-2543-AB47-B568-A9548EE099F4}" type="sibTrans" cxnId="{C355DE3F-877C-2E41-8701-574ADAE478B7}">
      <dgm:prSet/>
      <dgm:spPr/>
      <dgm:t>
        <a:bodyPr/>
        <a:lstStyle/>
        <a:p>
          <a:endParaRPr lang="en-US" sz="1600">
            <a:latin typeface="Arial" panose="020B0604020202020204" pitchFamily="34" charset="0"/>
            <a:cs typeface="Arial" panose="020B0604020202020204" pitchFamily="34" charset="0"/>
          </a:endParaRPr>
        </a:p>
      </dgm:t>
    </dgm:pt>
    <dgm:pt modelId="{C216431F-D9B3-DE4F-9030-1BB4EF2CCB1E}">
      <dgm:prSet phldrT="[Text]" custT="1"/>
      <dgm:spPr>
        <a:solidFill>
          <a:srgbClr val="1B449C"/>
        </a:solidFill>
        <a:ln>
          <a:solidFill>
            <a:srgbClr val="F9F2E8"/>
          </a:solidFill>
        </a:ln>
      </dgm:spPr>
      <dgm:t>
        <a:bodyPr/>
        <a:lstStyle/>
        <a:p>
          <a:r>
            <a:rPr lang="en-US" sz="1600">
              <a:solidFill>
                <a:schemeClr val="bg1"/>
              </a:solidFill>
              <a:latin typeface="Arial" panose="020B0604020202020204" pitchFamily="34" charset="0"/>
              <a:cs typeface="Arial" panose="020B0604020202020204" pitchFamily="34" charset="0"/>
            </a:rPr>
            <a:t>Social Security</a:t>
          </a:r>
        </a:p>
      </dgm:t>
    </dgm:pt>
    <dgm:pt modelId="{04DF58A1-D1C3-3643-8F54-308B0DF3C206}" type="parTrans" cxnId="{25AED80B-054E-8047-9A6F-F938D4B394E0}">
      <dgm:prSet/>
      <dgm:spPr/>
      <dgm:t>
        <a:bodyPr/>
        <a:lstStyle/>
        <a:p>
          <a:endParaRPr lang="en-US" sz="1600">
            <a:latin typeface="Arial" panose="020B0604020202020204" pitchFamily="34" charset="0"/>
            <a:cs typeface="Arial" panose="020B0604020202020204" pitchFamily="34" charset="0"/>
          </a:endParaRPr>
        </a:p>
      </dgm:t>
    </dgm:pt>
    <dgm:pt modelId="{B6BADA00-3A5F-C144-8978-3B0AFC6CBABA}" type="sibTrans" cxnId="{25AED80B-054E-8047-9A6F-F938D4B394E0}">
      <dgm:prSet/>
      <dgm:spPr/>
      <dgm:t>
        <a:bodyPr/>
        <a:lstStyle/>
        <a:p>
          <a:endParaRPr lang="en-US" sz="1600">
            <a:latin typeface="Arial" panose="020B0604020202020204" pitchFamily="34" charset="0"/>
            <a:cs typeface="Arial" panose="020B0604020202020204" pitchFamily="34" charset="0"/>
          </a:endParaRPr>
        </a:p>
      </dgm:t>
    </dgm:pt>
    <dgm:pt modelId="{8B536FF5-16FF-0245-834B-9658EDC4D31A}">
      <dgm:prSet phldrT="[Text]" custT="1"/>
      <dgm:spPr>
        <a:solidFill>
          <a:srgbClr val="1B449C"/>
        </a:solidFill>
        <a:ln>
          <a:solidFill>
            <a:srgbClr val="F9F2E8"/>
          </a:solidFill>
        </a:ln>
      </dgm:spPr>
      <dgm:t>
        <a:bodyPr/>
        <a:lstStyle/>
        <a:p>
          <a:br>
            <a:rPr lang="en-US" sz="1600" dirty="0">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Other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Income</a:t>
          </a:r>
        </a:p>
      </dgm:t>
    </dgm:pt>
    <dgm:pt modelId="{DA160557-58FF-444A-B8D2-93D76CA9938E}" type="sibTrans" cxnId="{9CA033D6-FC13-5547-A71E-13FA5C9EB91A}">
      <dgm:prSet/>
      <dgm:spPr/>
      <dgm:t>
        <a:bodyPr/>
        <a:lstStyle/>
        <a:p>
          <a:endParaRPr lang="en-US" sz="1600">
            <a:latin typeface="Arial" panose="020B0604020202020204" pitchFamily="34" charset="0"/>
            <a:cs typeface="Arial" panose="020B0604020202020204" pitchFamily="34" charset="0"/>
          </a:endParaRPr>
        </a:p>
      </dgm:t>
    </dgm:pt>
    <dgm:pt modelId="{527062D4-4109-B843-B12F-B6EFC4437128}" type="parTrans" cxnId="{9CA033D6-FC13-5547-A71E-13FA5C9EB91A}">
      <dgm:prSet/>
      <dgm:spPr/>
      <dgm:t>
        <a:bodyPr/>
        <a:lstStyle/>
        <a:p>
          <a:endParaRPr lang="en-US" sz="1600">
            <a:latin typeface="Arial" panose="020B0604020202020204" pitchFamily="34" charset="0"/>
            <a:cs typeface="Arial" panose="020B0604020202020204" pitchFamily="34" charset="0"/>
          </a:endParaRPr>
        </a:p>
      </dgm:t>
    </dgm:pt>
    <dgm:pt modelId="{740CE103-1359-FA4B-A097-97B3A9B1FD9C}" type="pres">
      <dgm:prSet presAssocID="{16C3F40E-165F-724F-88C3-BF349FEFE9CE}" presName="Name0" presStyleCnt="0">
        <dgm:presLayoutVars>
          <dgm:dir/>
          <dgm:animLvl val="lvl"/>
          <dgm:resizeHandles val="exact"/>
        </dgm:presLayoutVars>
      </dgm:prSet>
      <dgm:spPr/>
    </dgm:pt>
    <dgm:pt modelId="{A0309309-6A6F-0E40-9E07-65D17105D585}" type="pres">
      <dgm:prSet presAssocID="{8B536FF5-16FF-0245-834B-9658EDC4D31A}" presName="Name8" presStyleCnt="0"/>
      <dgm:spPr/>
    </dgm:pt>
    <dgm:pt modelId="{D83D0083-2363-4148-B057-5465D66341A5}" type="pres">
      <dgm:prSet presAssocID="{8B536FF5-16FF-0245-834B-9658EDC4D31A}" presName="level" presStyleLbl="node1" presStyleIdx="0" presStyleCnt="5">
        <dgm:presLayoutVars>
          <dgm:chMax val="1"/>
          <dgm:bulletEnabled val="1"/>
        </dgm:presLayoutVars>
      </dgm:prSet>
      <dgm:spPr/>
    </dgm:pt>
    <dgm:pt modelId="{62D766BB-3D08-5849-9C79-99388838D7B7}" type="pres">
      <dgm:prSet presAssocID="{8B536FF5-16FF-0245-834B-9658EDC4D31A}" presName="levelTx" presStyleLbl="revTx" presStyleIdx="0" presStyleCnt="0">
        <dgm:presLayoutVars>
          <dgm:chMax val="1"/>
          <dgm:bulletEnabled val="1"/>
        </dgm:presLayoutVars>
      </dgm:prSet>
      <dgm:spPr/>
    </dgm:pt>
    <dgm:pt modelId="{576FEA7D-98CF-1D45-92CE-57899D920275}" type="pres">
      <dgm:prSet presAssocID="{0297C44A-678E-2244-B1CF-65075D2056EA}" presName="Name8" presStyleCnt="0"/>
      <dgm:spPr/>
    </dgm:pt>
    <dgm:pt modelId="{0E90543D-9F93-1845-AAA4-AEEE8745C34C}" type="pres">
      <dgm:prSet presAssocID="{0297C44A-678E-2244-B1CF-65075D2056EA}" presName="level" presStyleLbl="node1" presStyleIdx="1" presStyleCnt="5">
        <dgm:presLayoutVars>
          <dgm:chMax val="1"/>
          <dgm:bulletEnabled val="1"/>
        </dgm:presLayoutVars>
      </dgm:prSet>
      <dgm:spPr/>
    </dgm:pt>
    <dgm:pt modelId="{A7C076DD-9FEF-6C46-8972-D17D92F48076}" type="pres">
      <dgm:prSet presAssocID="{0297C44A-678E-2244-B1CF-65075D2056EA}" presName="levelTx" presStyleLbl="revTx" presStyleIdx="0" presStyleCnt="0">
        <dgm:presLayoutVars>
          <dgm:chMax val="1"/>
          <dgm:bulletEnabled val="1"/>
        </dgm:presLayoutVars>
      </dgm:prSet>
      <dgm:spPr/>
    </dgm:pt>
    <dgm:pt modelId="{3E962FCB-DE6B-A94C-AEE3-DE6BF5215D98}" type="pres">
      <dgm:prSet presAssocID="{BBE9E761-4BFF-434C-8B15-7DBD5D6E9F52}" presName="Name8" presStyleCnt="0"/>
      <dgm:spPr/>
    </dgm:pt>
    <dgm:pt modelId="{7801E9DF-AACC-6447-BBC8-F211398C3CF3}" type="pres">
      <dgm:prSet presAssocID="{BBE9E761-4BFF-434C-8B15-7DBD5D6E9F52}" presName="level" presStyleLbl="node1" presStyleIdx="2" presStyleCnt="5">
        <dgm:presLayoutVars>
          <dgm:chMax val="1"/>
          <dgm:bulletEnabled val="1"/>
        </dgm:presLayoutVars>
      </dgm:prSet>
      <dgm:spPr/>
    </dgm:pt>
    <dgm:pt modelId="{FDA5DE2F-49F4-5046-BE91-3098C35D74CA}" type="pres">
      <dgm:prSet presAssocID="{BBE9E761-4BFF-434C-8B15-7DBD5D6E9F52}" presName="levelTx" presStyleLbl="revTx" presStyleIdx="0" presStyleCnt="0">
        <dgm:presLayoutVars>
          <dgm:chMax val="1"/>
          <dgm:bulletEnabled val="1"/>
        </dgm:presLayoutVars>
      </dgm:prSet>
      <dgm:spPr/>
    </dgm:pt>
    <dgm:pt modelId="{0BF16C1E-1EC4-834D-AB79-FF53461C8FED}" type="pres">
      <dgm:prSet presAssocID="{BB5A9142-B241-A748-A619-E97E3AB34B42}" presName="Name8" presStyleCnt="0"/>
      <dgm:spPr/>
    </dgm:pt>
    <dgm:pt modelId="{86AC66D3-D519-054C-9A09-29ADBFB48057}" type="pres">
      <dgm:prSet presAssocID="{BB5A9142-B241-A748-A619-E97E3AB34B42}" presName="level" presStyleLbl="node1" presStyleIdx="3" presStyleCnt="5">
        <dgm:presLayoutVars>
          <dgm:chMax val="1"/>
          <dgm:bulletEnabled val="1"/>
        </dgm:presLayoutVars>
      </dgm:prSet>
      <dgm:spPr/>
    </dgm:pt>
    <dgm:pt modelId="{B2397878-F89C-8F45-B574-7BA193C2CBF8}" type="pres">
      <dgm:prSet presAssocID="{BB5A9142-B241-A748-A619-E97E3AB34B42}" presName="levelTx" presStyleLbl="revTx" presStyleIdx="0" presStyleCnt="0">
        <dgm:presLayoutVars>
          <dgm:chMax val="1"/>
          <dgm:bulletEnabled val="1"/>
        </dgm:presLayoutVars>
      </dgm:prSet>
      <dgm:spPr/>
    </dgm:pt>
    <dgm:pt modelId="{414DA251-B7B3-204C-9D30-BA03B1494270}" type="pres">
      <dgm:prSet presAssocID="{C216431F-D9B3-DE4F-9030-1BB4EF2CCB1E}" presName="Name8" presStyleCnt="0"/>
      <dgm:spPr/>
    </dgm:pt>
    <dgm:pt modelId="{2F72B8D1-7139-6644-B6B9-73A5A404FD68}" type="pres">
      <dgm:prSet presAssocID="{C216431F-D9B3-DE4F-9030-1BB4EF2CCB1E}" presName="level" presStyleLbl="node1" presStyleIdx="4" presStyleCnt="5">
        <dgm:presLayoutVars>
          <dgm:chMax val="1"/>
          <dgm:bulletEnabled val="1"/>
        </dgm:presLayoutVars>
      </dgm:prSet>
      <dgm:spPr/>
    </dgm:pt>
    <dgm:pt modelId="{DC3F0608-EFA6-E547-9314-811062680E87}" type="pres">
      <dgm:prSet presAssocID="{C216431F-D9B3-DE4F-9030-1BB4EF2CCB1E}" presName="levelTx" presStyleLbl="revTx" presStyleIdx="0" presStyleCnt="0">
        <dgm:presLayoutVars>
          <dgm:chMax val="1"/>
          <dgm:bulletEnabled val="1"/>
        </dgm:presLayoutVars>
      </dgm:prSet>
      <dgm:spPr/>
    </dgm:pt>
  </dgm:ptLst>
  <dgm:cxnLst>
    <dgm:cxn modelId="{FAAFF809-3C24-B349-A5DB-B5948438BBDD}" type="presOf" srcId="{BB5A9142-B241-A748-A619-E97E3AB34B42}" destId="{86AC66D3-D519-054C-9A09-29ADBFB48057}" srcOrd="0" destOrd="0" presId="urn:microsoft.com/office/officeart/2005/8/layout/pyramid1"/>
    <dgm:cxn modelId="{25AED80B-054E-8047-9A6F-F938D4B394E0}" srcId="{16C3F40E-165F-724F-88C3-BF349FEFE9CE}" destId="{C216431F-D9B3-DE4F-9030-1BB4EF2CCB1E}" srcOrd="4" destOrd="0" parTransId="{04DF58A1-D1C3-3643-8F54-308B0DF3C206}" sibTransId="{B6BADA00-3A5F-C144-8978-3B0AFC6CBABA}"/>
    <dgm:cxn modelId="{0B0CB70C-F69D-FE45-8F35-BD1AC44E2873}" type="presOf" srcId="{BB5A9142-B241-A748-A619-E97E3AB34B42}" destId="{B2397878-F89C-8F45-B574-7BA193C2CBF8}" srcOrd="1" destOrd="0" presId="urn:microsoft.com/office/officeart/2005/8/layout/pyramid1"/>
    <dgm:cxn modelId="{9716511C-9F1B-0648-A4BC-3661E476EA0F}" type="presOf" srcId="{BBE9E761-4BFF-434C-8B15-7DBD5D6E9F52}" destId="{FDA5DE2F-49F4-5046-BE91-3098C35D74CA}" srcOrd="1" destOrd="0" presId="urn:microsoft.com/office/officeart/2005/8/layout/pyramid1"/>
    <dgm:cxn modelId="{B7F3623C-5CF4-4F42-89AC-FC469F7B549D}" srcId="{16C3F40E-165F-724F-88C3-BF349FEFE9CE}" destId="{BBE9E761-4BFF-434C-8B15-7DBD5D6E9F52}" srcOrd="2" destOrd="0" parTransId="{30E672A7-066E-3D48-B974-0A0E252D2C3D}" sibTransId="{3310324C-34E3-8841-B7E7-12B0E17B317E}"/>
    <dgm:cxn modelId="{3C05803D-2318-AB4A-80F0-D26FD0B6B4A5}" srcId="{16C3F40E-165F-724F-88C3-BF349FEFE9CE}" destId="{0297C44A-678E-2244-B1CF-65075D2056EA}" srcOrd="1" destOrd="0" parTransId="{D4A22D3B-66ED-C94E-AFAB-93F477807C79}" sibTransId="{79F4218D-4B2E-3C4E-B8FA-6597A76FF2A9}"/>
    <dgm:cxn modelId="{C355DE3F-877C-2E41-8701-574ADAE478B7}" srcId="{16C3F40E-165F-724F-88C3-BF349FEFE9CE}" destId="{BB5A9142-B241-A748-A619-E97E3AB34B42}" srcOrd="3" destOrd="0" parTransId="{D33A0F5C-78D7-C040-B942-AE5B9C9355BF}" sibTransId="{6DC5A51B-2543-AB47-B568-A9548EE099F4}"/>
    <dgm:cxn modelId="{1CD49253-1529-E64E-B6BD-14A905E58251}" type="presOf" srcId="{8B536FF5-16FF-0245-834B-9658EDC4D31A}" destId="{D83D0083-2363-4148-B057-5465D66341A5}" srcOrd="0" destOrd="0" presId="urn:microsoft.com/office/officeart/2005/8/layout/pyramid1"/>
    <dgm:cxn modelId="{F8BF837F-808B-4D48-AD59-D9315C1D9690}" type="presOf" srcId="{C216431F-D9B3-DE4F-9030-1BB4EF2CCB1E}" destId="{DC3F0608-EFA6-E547-9314-811062680E87}" srcOrd="1" destOrd="0" presId="urn:microsoft.com/office/officeart/2005/8/layout/pyramid1"/>
    <dgm:cxn modelId="{C2911091-837B-4145-A79F-D0B9A31A8083}" type="presOf" srcId="{0297C44A-678E-2244-B1CF-65075D2056EA}" destId="{0E90543D-9F93-1845-AAA4-AEEE8745C34C}" srcOrd="0" destOrd="0" presId="urn:microsoft.com/office/officeart/2005/8/layout/pyramid1"/>
    <dgm:cxn modelId="{F0473095-FD6D-8749-AA17-98EF47D42A9E}" type="presOf" srcId="{BBE9E761-4BFF-434C-8B15-7DBD5D6E9F52}" destId="{7801E9DF-AACC-6447-BBC8-F211398C3CF3}" srcOrd="0" destOrd="0" presId="urn:microsoft.com/office/officeart/2005/8/layout/pyramid1"/>
    <dgm:cxn modelId="{6B8F5B98-FC81-9F4C-9DB2-CCAC36C2D6DD}" type="presOf" srcId="{C216431F-D9B3-DE4F-9030-1BB4EF2CCB1E}" destId="{2F72B8D1-7139-6644-B6B9-73A5A404FD68}" srcOrd="0" destOrd="0" presId="urn:microsoft.com/office/officeart/2005/8/layout/pyramid1"/>
    <dgm:cxn modelId="{DCDCE2A2-EB98-444D-A35C-91FF0D1D4802}" type="presOf" srcId="{0297C44A-678E-2244-B1CF-65075D2056EA}" destId="{A7C076DD-9FEF-6C46-8972-D17D92F48076}" srcOrd="1" destOrd="0" presId="urn:microsoft.com/office/officeart/2005/8/layout/pyramid1"/>
    <dgm:cxn modelId="{A7381DB2-5298-9647-A45E-3E8F80ABB5B0}" type="presOf" srcId="{16C3F40E-165F-724F-88C3-BF349FEFE9CE}" destId="{740CE103-1359-FA4B-A097-97B3A9B1FD9C}" srcOrd="0" destOrd="0" presId="urn:microsoft.com/office/officeart/2005/8/layout/pyramid1"/>
    <dgm:cxn modelId="{9CA033D6-FC13-5547-A71E-13FA5C9EB91A}" srcId="{16C3F40E-165F-724F-88C3-BF349FEFE9CE}" destId="{8B536FF5-16FF-0245-834B-9658EDC4D31A}" srcOrd="0" destOrd="0" parTransId="{527062D4-4109-B843-B12F-B6EFC4437128}" sibTransId="{DA160557-58FF-444A-B8D2-93D76CA9938E}"/>
    <dgm:cxn modelId="{2D3C00DE-5F22-1242-B242-4CFDF50CBD4C}" type="presOf" srcId="{8B536FF5-16FF-0245-834B-9658EDC4D31A}" destId="{62D766BB-3D08-5849-9C79-99388838D7B7}" srcOrd="1" destOrd="0" presId="urn:microsoft.com/office/officeart/2005/8/layout/pyramid1"/>
    <dgm:cxn modelId="{4B6079F7-0F56-BF4C-BDA2-4358AF556FAA}" type="presParOf" srcId="{740CE103-1359-FA4B-A097-97B3A9B1FD9C}" destId="{A0309309-6A6F-0E40-9E07-65D17105D585}" srcOrd="0" destOrd="0" presId="urn:microsoft.com/office/officeart/2005/8/layout/pyramid1"/>
    <dgm:cxn modelId="{DA5F25C4-DB47-3845-B5E1-C9FBEA977DAC}" type="presParOf" srcId="{A0309309-6A6F-0E40-9E07-65D17105D585}" destId="{D83D0083-2363-4148-B057-5465D66341A5}" srcOrd="0" destOrd="0" presId="urn:microsoft.com/office/officeart/2005/8/layout/pyramid1"/>
    <dgm:cxn modelId="{5F01063C-8A90-9A45-A4B5-A23C4FC35E43}" type="presParOf" srcId="{A0309309-6A6F-0E40-9E07-65D17105D585}" destId="{62D766BB-3D08-5849-9C79-99388838D7B7}" srcOrd="1" destOrd="0" presId="urn:microsoft.com/office/officeart/2005/8/layout/pyramid1"/>
    <dgm:cxn modelId="{EB7A330F-087A-164F-98E6-835EBEF5F55A}" type="presParOf" srcId="{740CE103-1359-FA4B-A097-97B3A9B1FD9C}" destId="{576FEA7D-98CF-1D45-92CE-57899D920275}" srcOrd="1" destOrd="0" presId="urn:microsoft.com/office/officeart/2005/8/layout/pyramid1"/>
    <dgm:cxn modelId="{C4637F82-0CD6-1D43-ABC8-6B0C0DA90AD2}" type="presParOf" srcId="{576FEA7D-98CF-1D45-92CE-57899D920275}" destId="{0E90543D-9F93-1845-AAA4-AEEE8745C34C}" srcOrd="0" destOrd="0" presId="urn:microsoft.com/office/officeart/2005/8/layout/pyramid1"/>
    <dgm:cxn modelId="{BFAD9677-96E9-8548-A619-9375EA2ED3A3}" type="presParOf" srcId="{576FEA7D-98CF-1D45-92CE-57899D920275}" destId="{A7C076DD-9FEF-6C46-8972-D17D92F48076}" srcOrd="1" destOrd="0" presId="urn:microsoft.com/office/officeart/2005/8/layout/pyramid1"/>
    <dgm:cxn modelId="{97ED6639-2F12-CB44-B37B-C386E508645E}" type="presParOf" srcId="{740CE103-1359-FA4B-A097-97B3A9B1FD9C}" destId="{3E962FCB-DE6B-A94C-AEE3-DE6BF5215D98}" srcOrd="2" destOrd="0" presId="urn:microsoft.com/office/officeart/2005/8/layout/pyramid1"/>
    <dgm:cxn modelId="{3F0AFB38-02D0-DF44-A937-78CA7F87F4A4}" type="presParOf" srcId="{3E962FCB-DE6B-A94C-AEE3-DE6BF5215D98}" destId="{7801E9DF-AACC-6447-BBC8-F211398C3CF3}" srcOrd="0" destOrd="0" presId="urn:microsoft.com/office/officeart/2005/8/layout/pyramid1"/>
    <dgm:cxn modelId="{3D67B4B7-4890-AA47-B410-3AD1471B0548}" type="presParOf" srcId="{3E962FCB-DE6B-A94C-AEE3-DE6BF5215D98}" destId="{FDA5DE2F-49F4-5046-BE91-3098C35D74CA}" srcOrd="1" destOrd="0" presId="urn:microsoft.com/office/officeart/2005/8/layout/pyramid1"/>
    <dgm:cxn modelId="{65DC1D74-423B-F74C-939D-04F040EEC147}" type="presParOf" srcId="{740CE103-1359-FA4B-A097-97B3A9B1FD9C}" destId="{0BF16C1E-1EC4-834D-AB79-FF53461C8FED}" srcOrd="3" destOrd="0" presId="urn:microsoft.com/office/officeart/2005/8/layout/pyramid1"/>
    <dgm:cxn modelId="{DBD5CC81-8C9E-FB4D-ACA0-6E05C7E01EF4}" type="presParOf" srcId="{0BF16C1E-1EC4-834D-AB79-FF53461C8FED}" destId="{86AC66D3-D519-054C-9A09-29ADBFB48057}" srcOrd="0" destOrd="0" presId="urn:microsoft.com/office/officeart/2005/8/layout/pyramid1"/>
    <dgm:cxn modelId="{4ABA6F5F-5C38-624C-AEDC-4A50C22E8112}" type="presParOf" srcId="{0BF16C1E-1EC4-834D-AB79-FF53461C8FED}" destId="{B2397878-F89C-8F45-B574-7BA193C2CBF8}" srcOrd="1" destOrd="0" presId="urn:microsoft.com/office/officeart/2005/8/layout/pyramid1"/>
    <dgm:cxn modelId="{63AD64C8-876A-9E44-9960-3FA0BE7EB38F}" type="presParOf" srcId="{740CE103-1359-FA4B-A097-97B3A9B1FD9C}" destId="{414DA251-B7B3-204C-9D30-BA03B1494270}" srcOrd="4" destOrd="0" presId="urn:microsoft.com/office/officeart/2005/8/layout/pyramid1"/>
    <dgm:cxn modelId="{08759AB0-754C-CA47-A61E-A50FFB4E4756}" type="presParOf" srcId="{414DA251-B7B3-204C-9D30-BA03B1494270}" destId="{2F72B8D1-7139-6644-B6B9-73A5A404FD68}" srcOrd="0" destOrd="0" presId="urn:microsoft.com/office/officeart/2005/8/layout/pyramid1"/>
    <dgm:cxn modelId="{72FDC635-4532-F949-A0D8-49B82FB0BD21}" type="presParOf" srcId="{414DA251-B7B3-204C-9D30-BA03B1494270}" destId="{DC3F0608-EFA6-E547-9314-811062680E87}"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D0083-2363-4148-B057-5465D66341A5}">
      <dsp:nvSpPr>
        <dsp:cNvPr id="0" name=""/>
        <dsp:cNvSpPr/>
      </dsp:nvSpPr>
      <dsp:spPr>
        <a:xfrm>
          <a:off x="2896749" y="0"/>
          <a:ext cx="1448374" cy="793157"/>
        </a:xfrm>
        <a:prstGeom prst="trapezoid">
          <a:avLst>
            <a:gd name="adj" fmla="val 91304"/>
          </a:avLst>
        </a:prstGeom>
        <a:solidFill>
          <a:srgbClr val="1B449C"/>
        </a:solidFill>
        <a:ln w="12700" cap="flat" cmpd="sng" algn="ctr">
          <a:solidFill>
            <a:srgbClr val="F9F2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br>
            <a:rPr lang="en-US" sz="1600" kern="1200" dirty="0">
              <a:latin typeface="Arial" panose="020B0604020202020204" pitchFamily="34" charset="0"/>
              <a:cs typeface="Arial" panose="020B0604020202020204" pitchFamily="34" charset="0"/>
            </a:rPr>
          </a:br>
          <a:r>
            <a:rPr lang="en-US" sz="1600" kern="1200" dirty="0">
              <a:solidFill>
                <a:schemeClr val="bg1"/>
              </a:solidFill>
              <a:latin typeface="Arial" panose="020B0604020202020204" pitchFamily="34" charset="0"/>
              <a:cs typeface="Arial" panose="020B0604020202020204" pitchFamily="34" charset="0"/>
            </a:rPr>
            <a:t>Other </a:t>
          </a:r>
          <a:br>
            <a:rPr lang="en-US" sz="1600" kern="1200" dirty="0">
              <a:solidFill>
                <a:schemeClr val="bg1"/>
              </a:solidFill>
              <a:latin typeface="Arial" panose="020B0604020202020204" pitchFamily="34" charset="0"/>
              <a:cs typeface="Arial" panose="020B0604020202020204" pitchFamily="34" charset="0"/>
            </a:rPr>
          </a:br>
          <a:r>
            <a:rPr lang="en-US" sz="1600" kern="1200" dirty="0">
              <a:solidFill>
                <a:schemeClr val="bg1"/>
              </a:solidFill>
              <a:latin typeface="Arial" panose="020B0604020202020204" pitchFamily="34" charset="0"/>
              <a:cs typeface="Arial" panose="020B0604020202020204" pitchFamily="34" charset="0"/>
            </a:rPr>
            <a:t>Income</a:t>
          </a:r>
        </a:p>
      </dsp:txBody>
      <dsp:txXfrm>
        <a:off x="2896749" y="0"/>
        <a:ext cx="1448374" cy="793157"/>
      </dsp:txXfrm>
    </dsp:sp>
    <dsp:sp modelId="{0E90543D-9F93-1845-AAA4-AEEE8745C34C}">
      <dsp:nvSpPr>
        <dsp:cNvPr id="0" name=""/>
        <dsp:cNvSpPr/>
      </dsp:nvSpPr>
      <dsp:spPr>
        <a:xfrm>
          <a:off x="2172562" y="793157"/>
          <a:ext cx="2896749" cy="793157"/>
        </a:xfrm>
        <a:prstGeom prst="trapezoid">
          <a:avLst>
            <a:gd name="adj" fmla="val 91304"/>
          </a:avLst>
        </a:prstGeom>
        <a:solidFill>
          <a:srgbClr val="1B449C"/>
        </a:solidFill>
        <a:ln w="12700" cap="flat" cmpd="sng" algn="ctr">
          <a:solidFill>
            <a:srgbClr val="F9F2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Investments</a:t>
          </a:r>
        </a:p>
      </dsp:txBody>
      <dsp:txXfrm>
        <a:off x="2679493" y="793157"/>
        <a:ext cx="1882887" cy="793157"/>
      </dsp:txXfrm>
    </dsp:sp>
    <dsp:sp modelId="{7801E9DF-AACC-6447-BBC8-F211398C3CF3}">
      <dsp:nvSpPr>
        <dsp:cNvPr id="0" name=""/>
        <dsp:cNvSpPr/>
      </dsp:nvSpPr>
      <dsp:spPr>
        <a:xfrm>
          <a:off x="1448374" y="1586315"/>
          <a:ext cx="4345124" cy="793157"/>
        </a:xfrm>
        <a:prstGeom prst="trapezoid">
          <a:avLst>
            <a:gd name="adj" fmla="val 91304"/>
          </a:avLst>
        </a:prstGeom>
        <a:solidFill>
          <a:srgbClr val="1B449C"/>
        </a:solidFill>
        <a:ln w="12700" cap="flat" cmpd="sng" algn="ctr">
          <a:solidFill>
            <a:srgbClr val="F9F2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Insurance</a:t>
          </a:r>
        </a:p>
      </dsp:txBody>
      <dsp:txXfrm>
        <a:off x="2208771" y="1586315"/>
        <a:ext cx="2824330" cy="793157"/>
      </dsp:txXfrm>
    </dsp:sp>
    <dsp:sp modelId="{86AC66D3-D519-054C-9A09-29ADBFB48057}">
      <dsp:nvSpPr>
        <dsp:cNvPr id="0" name=""/>
        <dsp:cNvSpPr/>
      </dsp:nvSpPr>
      <dsp:spPr>
        <a:xfrm>
          <a:off x="724187" y="2379472"/>
          <a:ext cx="5793499" cy="793157"/>
        </a:xfrm>
        <a:prstGeom prst="trapezoid">
          <a:avLst>
            <a:gd name="adj" fmla="val 91304"/>
          </a:avLst>
        </a:prstGeom>
        <a:solidFill>
          <a:srgbClr val="1B449C"/>
        </a:solidFill>
        <a:ln w="12700" cap="flat" cmpd="sng" algn="ctr">
          <a:solidFill>
            <a:srgbClr val="F9F2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Pensions, IRA, Savings</a:t>
          </a:r>
        </a:p>
      </dsp:txBody>
      <dsp:txXfrm>
        <a:off x="1738049" y="2379472"/>
        <a:ext cx="3765774" cy="793157"/>
      </dsp:txXfrm>
    </dsp:sp>
    <dsp:sp modelId="{2F72B8D1-7139-6644-B6B9-73A5A404FD68}">
      <dsp:nvSpPr>
        <dsp:cNvPr id="0" name=""/>
        <dsp:cNvSpPr/>
      </dsp:nvSpPr>
      <dsp:spPr>
        <a:xfrm>
          <a:off x="0" y="3172630"/>
          <a:ext cx="7241874" cy="793157"/>
        </a:xfrm>
        <a:prstGeom prst="trapezoid">
          <a:avLst>
            <a:gd name="adj" fmla="val 91304"/>
          </a:avLst>
        </a:prstGeom>
        <a:solidFill>
          <a:srgbClr val="1B449C"/>
        </a:solidFill>
        <a:ln w="12700" cap="flat" cmpd="sng" algn="ctr">
          <a:solidFill>
            <a:srgbClr val="F9F2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Social Security</a:t>
          </a:r>
        </a:p>
      </dsp:txBody>
      <dsp:txXfrm>
        <a:off x="1267327" y="3172630"/>
        <a:ext cx="4707218" cy="79315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0.47366</cdr:x>
      <cdr:y>0.47848</cdr:y>
    </cdr:from>
    <cdr:to>
      <cdr:x>0.57277</cdr:x>
      <cdr:y>0.59299</cdr:y>
    </cdr:to>
    <cdr:sp macro="" textlink="">
      <cdr:nvSpPr>
        <cdr:cNvPr id="2" name="TextBox 1">
          <a:extLst xmlns:a="http://schemas.openxmlformats.org/drawingml/2006/main">
            <a:ext uri="{FF2B5EF4-FFF2-40B4-BE49-F238E27FC236}">
              <a16:creationId xmlns:a16="http://schemas.microsoft.com/office/drawing/2014/main" id="{6955FF42-3D4F-4504-BFD7-52045E9694BB}"/>
            </a:ext>
          </a:extLst>
        </cdr:cNvPr>
        <cdr:cNvSpPr txBox="1"/>
      </cdr:nvSpPr>
      <cdr:spPr>
        <a:xfrm xmlns:a="http://schemas.openxmlformats.org/drawingml/2006/main">
          <a:off x="3849916" y="2592720"/>
          <a:ext cx="805543" cy="6204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a:solidFill>
                <a:schemeClr val="bg1"/>
              </a:solidFill>
            </a:rPr>
            <a:t>40%</a:t>
          </a:r>
        </a:p>
      </cdr:txBody>
    </cdr:sp>
  </cdr:relSizeAnchor>
  <cdr:relSizeAnchor xmlns:cdr="http://schemas.openxmlformats.org/drawingml/2006/chartDrawing">
    <cdr:from>
      <cdr:x>0.68527</cdr:x>
      <cdr:y>0.58294</cdr:y>
    </cdr:from>
    <cdr:to>
      <cdr:x>0.79107</cdr:x>
      <cdr:y>0.67937</cdr:y>
    </cdr:to>
    <cdr:sp macro="" textlink="">
      <cdr:nvSpPr>
        <cdr:cNvPr id="3" name="TextBox 2">
          <a:extLst xmlns:a="http://schemas.openxmlformats.org/drawingml/2006/main">
            <a:ext uri="{FF2B5EF4-FFF2-40B4-BE49-F238E27FC236}">
              <a16:creationId xmlns:a16="http://schemas.microsoft.com/office/drawing/2014/main" id="{35B6C8CC-ABF0-4E6C-B5FA-FB2256EFF0AE}"/>
            </a:ext>
          </a:extLst>
        </cdr:cNvPr>
        <cdr:cNvSpPr txBox="1"/>
      </cdr:nvSpPr>
      <cdr:spPr>
        <a:xfrm xmlns:a="http://schemas.openxmlformats.org/drawingml/2006/main">
          <a:off x="5569859" y="3158777"/>
          <a:ext cx="859971" cy="5225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a:solidFill>
                <a:schemeClr val="bg1"/>
              </a:solidFill>
            </a:rPr>
            <a:t>28%</a:t>
          </a:r>
        </a:p>
        <a:p xmlns:a="http://schemas.openxmlformats.org/drawingml/2006/main">
          <a:pPr algn="ctr"/>
          <a:endParaRPr lang="en-US" sz="1800" dirty="0">
            <a:solidFill>
              <a:schemeClr val="bg1"/>
            </a:solidFill>
          </a:endParaRPr>
        </a:p>
        <a:p xmlns:a="http://schemas.openxmlformats.org/drawingml/2006/main">
          <a:pPr algn="ctr"/>
          <a:endParaRPr lang="en-US" sz="18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5F6C98-E0A9-D148-9A35-93C8BCF5BD42}" type="datetimeFigureOut">
              <a:rPr lang="en-US" smtClean="0"/>
              <a:t>8/26/2021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9757D9-CDF7-7744-ACFC-C9315F28A7A7}" type="slidenum">
              <a:rPr lang="en-US" smtClean="0"/>
              <a:t>‹#›</a:t>
            </a:fld>
            <a:endParaRPr lang="en-US"/>
          </a:p>
        </p:txBody>
      </p:sp>
    </p:spTree>
    <p:extLst>
      <p:ext uri="{BB962C8B-B14F-4D97-AF65-F5344CB8AC3E}">
        <p14:creationId xmlns:p14="http://schemas.microsoft.com/office/powerpoint/2010/main" val="3307561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our presentation on Social Security and retirement income strategies. We’re excited to see you. You should have been given some materials as you entered. I also have pencils (or pens) available if you need them.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we start the main part of our presentation, let me take a minute or two to tell you what we hope to accomplish over the course of the next hour or so.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Social Security, for most of you, will play an integral role in your retirement income strategy so we will spend a good bit of our time focusing on critical components of your own claiming age decision.  Everyone’s situation is unique so some things will resonate with you while others may not be as important.  But it my goal tonight to give you information that you can use to make decisions about your own retirement income strategy that makes the most sense for you.</a:t>
            </a:r>
          </a:p>
        </p:txBody>
      </p:sp>
      <p:sp>
        <p:nvSpPr>
          <p:cNvPr id="4" name="Slide Number Placeholder 3"/>
          <p:cNvSpPr>
            <a:spLocks noGrp="1"/>
          </p:cNvSpPr>
          <p:nvPr>
            <p:ph type="sldNum" sz="quarter" idx="5"/>
          </p:nvPr>
        </p:nvSpPr>
        <p:spPr/>
        <p:txBody>
          <a:bodyPr/>
          <a:lstStyle/>
          <a:p>
            <a:fld id="{0E9757D9-CDF7-7744-ACFC-C9315F28A7A7}" type="slidenum">
              <a:rPr lang="en-US" smtClean="0"/>
              <a:t>1</a:t>
            </a:fld>
            <a:endParaRPr lang="en-US"/>
          </a:p>
        </p:txBody>
      </p:sp>
    </p:spTree>
    <p:extLst>
      <p:ext uri="{BB962C8B-B14F-4D97-AF65-F5344CB8AC3E}">
        <p14:creationId xmlns:p14="http://schemas.microsoft.com/office/powerpoint/2010/main" val="27062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75D"/>
                </a:solidFill>
                <a:latin typeface="Helvetica" pitchFamily="2" charset="0"/>
              </a:rPr>
              <a:t>(Add a picture of you, your office, your family and a photo of your office. Give a brief bio of yourself and ‘WHY’ you do what you do. Include insurance license number on slide if in AR TX CA.)</a:t>
            </a:r>
          </a:p>
        </p:txBody>
      </p:sp>
      <p:sp>
        <p:nvSpPr>
          <p:cNvPr id="4" name="Slide Number Placeholder 3"/>
          <p:cNvSpPr>
            <a:spLocks noGrp="1"/>
          </p:cNvSpPr>
          <p:nvPr>
            <p:ph type="sldNum" sz="quarter" idx="5"/>
          </p:nvPr>
        </p:nvSpPr>
        <p:spPr/>
        <p:txBody>
          <a:bodyPr/>
          <a:lstStyle/>
          <a:p>
            <a:fld id="{0E9757D9-CDF7-7744-ACFC-C9315F28A7A7}" type="slidenum">
              <a:rPr lang="en-US" smtClean="0"/>
              <a:t>10</a:t>
            </a:fld>
            <a:endParaRPr lang="en-US"/>
          </a:p>
        </p:txBody>
      </p:sp>
    </p:spTree>
    <p:extLst>
      <p:ext uri="{BB962C8B-B14F-4D97-AF65-F5344CB8AC3E}">
        <p14:creationId xmlns:p14="http://schemas.microsoft.com/office/powerpoint/2010/main" val="1127337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when you arrived here tonight, you received this evaluation sheet. If you will, please pull this out of the folder and complete the top portion with your contact information. As we move through the seminar, check off the items that concern you the most.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the end of the seminar, if you like what you hear and are interested in getting help with your retirement strategy, you’ll have a chance to schedule a one-on-one complimentary meeting where we can put into practice some of what you’ll learn tonight. Sound fair? Great. Let’s get into it.</a:t>
            </a:r>
          </a:p>
        </p:txBody>
      </p:sp>
      <p:sp>
        <p:nvSpPr>
          <p:cNvPr id="4" name="Slide Number Placeholder 3"/>
          <p:cNvSpPr>
            <a:spLocks noGrp="1"/>
          </p:cNvSpPr>
          <p:nvPr>
            <p:ph type="sldNum" sz="quarter" idx="5"/>
          </p:nvPr>
        </p:nvSpPr>
        <p:spPr/>
        <p:txBody>
          <a:bodyPr/>
          <a:lstStyle/>
          <a:p>
            <a:fld id="{0E9757D9-CDF7-7744-ACFC-C9315F28A7A7}" type="slidenum">
              <a:rPr lang="en-US" smtClean="0"/>
              <a:t>11</a:t>
            </a:fld>
            <a:endParaRPr lang="en-US"/>
          </a:p>
        </p:txBody>
      </p:sp>
    </p:spTree>
    <p:extLst>
      <p:ext uri="{BB962C8B-B14F-4D97-AF65-F5344CB8AC3E}">
        <p14:creationId xmlns:p14="http://schemas.microsoft.com/office/powerpoint/2010/main" val="331784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 me begin by saying that I am an experienced licensed financial professional with a focus on pre-retirement and retirement income preparation by coordinating Social Security and retirement benefits.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hold the NSSA or other designations, discuss them here)</a:t>
            </a:r>
          </a:p>
        </p:txBody>
      </p:sp>
      <p:sp>
        <p:nvSpPr>
          <p:cNvPr id="4" name="Slide Number Placeholder 3"/>
          <p:cNvSpPr>
            <a:spLocks noGrp="1"/>
          </p:cNvSpPr>
          <p:nvPr>
            <p:ph type="sldNum" sz="quarter" idx="5"/>
          </p:nvPr>
        </p:nvSpPr>
        <p:spPr/>
        <p:txBody>
          <a:bodyPr/>
          <a:lstStyle/>
          <a:p>
            <a:fld id="{0E9757D9-CDF7-7744-ACFC-C9315F28A7A7}" type="slidenum">
              <a:rPr lang="en-US" smtClean="0"/>
              <a:t>12</a:t>
            </a:fld>
            <a:endParaRPr lang="en-US"/>
          </a:p>
        </p:txBody>
      </p:sp>
    </p:spTree>
    <p:extLst>
      <p:ext uri="{BB962C8B-B14F-4D97-AF65-F5344CB8AC3E}">
        <p14:creationId xmlns:p14="http://schemas.microsoft.com/office/powerpoint/2010/main" val="111517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happens when you retire? Well, for one, your priorities might change from when you were working. After all, you want to avoid one of the retiree’s biggest concerns: running out of money during your lifetime.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you may already have been making changes in your life in anticipation of retirement, when you actually get there, it may be necessary to change course by modifying your habits and attitudes about how you invest and spend money. Instead of focusing on accumulation for your portfolio, you are focusing on withdrawing assets in the most efficient way.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accumulate assets, you focus on reaching a specific goal: the growth of your portfolio. As long as you reach or exceed your goal, you’re happy. But when you focus on living off your assets, you are looking primarily for stability to generate a steady income stream and maintain principal. Try to avoid volatility. Depending on how you have allocated your portfolio, a market downturn could not only negatively affect your portfolio, but your retirement lifestyle as well. So during this stage of life, you may want to consider different vehicles for your money.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even more important than before that you generate income and make the most of your hard-earned money…that you tap into your savings and retirement vehicles in an efficient way.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of course, it’s critical to help protect your assets by preparing for the unexpected. By coordinating your retirement benefits, you can help ensure the retirement you’ve envisioned.</a:t>
            </a:r>
          </a:p>
        </p:txBody>
      </p:sp>
      <p:sp>
        <p:nvSpPr>
          <p:cNvPr id="4" name="Slide Number Placeholder 3"/>
          <p:cNvSpPr>
            <a:spLocks noGrp="1"/>
          </p:cNvSpPr>
          <p:nvPr>
            <p:ph type="sldNum" sz="quarter" idx="5"/>
          </p:nvPr>
        </p:nvSpPr>
        <p:spPr/>
        <p:txBody>
          <a:bodyPr/>
          <a:lstStyle/>
          <a:p>
            <a:fld id="{0E9757D9-CDF7-7744-ACFC-C9315F28A7A7}" type="slidenum">
              <a:rPr lang="en-US" smtClean="0"/>
              <a:t>13</a:t>
            </a:fld>
            <a:endParaRPr lang="en-US"/>
          </a:p>
        </p:txBody>
      </p:sp>
    </p:spTree>
    <p:extLst>
      <p:ext uri="{BB962C8B-B14F-4D97-AF65-F5344CB8AC3E}">
        <p14:creationId xmlns:p14="http://schemas.microsoft.com/office/powerpoint/2010/main" val="807561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Social Security is the foundation of a sound retirement income strategy.  For most of us, Social Security is the only source of guaranteed income in retirement. Unless you are fortunate to have a pension from your employer, most Americans self fund their retirement through IRAs, 401(k)s and savings.</a:t>
            </a:r>
          </a:p>
        </p:txBody>
      </p:sp>
      <p:sp>
        <p:nvSpPr>
          <p:cNvPr id="4" name="Slide Number Placeholder 3"/>
          <p:cNvSpPr>
            <a:spLocks noGrp="1"/>
          </p:cNvSpPr>
          <p:nvPr>
            <p:ph type="sldNum" sz="quarter" idx="5"/>
          </p:nvPr>
        </p:nvSpPr>
        <p:spPr/>
        <p:txBody>
          <a:bodyPr/>
          <a:lstStyle/>
          <a:p>
            <a:fld id="{0E9757D9-CDF7-7744-ACFC-C9315F28A7A7}" type="slidenum">
              <a:rPr lang="en-US" smtClean="0"/>
              <a:t>14</a:t>
            </a:fld>
            <a:endParaRPr lang="en-US"/>
          </a:p>
        </p:txBody>
      </p:sp>
    </p:spTree>
    <p:extLst>
      <p:ext uri="{BB962C8B-B14F-4D97-AF65-F5344CB8AC3E}">
        <p14:creationId xmlns:p14="http://schemas.microsoft.com/office/powerpoint/2010/main" val="3087505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thing I want to say before we get into Social Security is that I guarantee there is at least one person in this room tonight that is leaving money on the table by Social Security.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set the record straight.  We’ve been a little conditioned with marketing that suggests that Social Security won’t be there, that we need to save more, that the system is going to collapse, etc.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typical client is a middle-income couple who is transitioning to retirement. For my clients, Social Security tends to make up 40 to 50 percent of their retirement income. So for my clients, Social Security is really important.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we don’t hear enough about is how unique Social Security really is in a retirement income strategy. For most of my clients, Social Security is the only income stream that is inflation adjusted, lasts as long as you do, and is backed by a government promise.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Think about that – can you think of another retirement income stream that has not just one or two, but all of those characteristics?</a:t>
            </a:r>
          </a:p>
        </p:txBody>
      </p:sp>
      <p:sp>
        <p:nvSpPr>
          <p:cNvPr id="4" name="Slide Number Placeholder 3"/>
          <p:cNvSpPr>
            <a:spLocks noGrp="1"/>
          </p:cNvSpPr>
          <p:nvPr>
            <p:ph type="sldNum" sz="quarter" idx="5"/>
          </p:nvPr>
        </p:nvSpPr>
        <p:spPr/>
        <p:txBody>
          <a:bodyPr/>
          <a:lstStyle/>
          <a:p>
            <a:fld id="{0E9757D9-CDF7-7744-ACFC-C9315F28A7A7}" type="slidenum">
              <a:rPr lang="en-US" smtClean="0"/>
              <a:t>15</a:t>
            </a:fld>
            <a:endParaRPr lang="en-US"/>
          </a:p>
        </p:txBody>
      </p:sp>
    </p:spTree>
    <p:extLst>
      <p:ext uri="{BB962C8B-B14F-4D97-AF65-F5344CB8AC3E}">
        <p14:creationId xmlns:p14="http://schemas.microsoft.com/office/powerpoint/2010/main" val="1348004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16</a:t>
            </a:fld>
            <a:endParaRPr lang="en-US"/>
          </a:p>
        </p:txBody>
      </p:sp>
    </p:spTree>
    <p:extLst>
      <p:ext uri="{BB962C8B-B14F-4D97-AF65-F5344CB8AC3E}">
        <p14:creationId xmlns:p14="http://schemas.microsoft.com/office/powerpoint/2010/main" val="3391346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all of these risks are real, longevity risk, or outliving your income, seems to be at the top of everyone’s list. If you are like most of the 75 million Baby Boomers fast approaching retirement age, plus 35 million Americans who are already older than 65, you are facing the most important issue of your life: Will you have enough resources to live comfortably during retirement?</a:t>
            </a:r>
          </a:p>
          <a:p>
            <a:endParaRPr lang="en-US" dirty="0"/>
          </a:p>
          <a:p>
            <a:r>
              <a:rPr lang="en-US" dirty="0"/>
              <a:t>Because life can be wonderfully long and life expectancies continue to increase, there's a good possibility that you could spend many years living in retirement. Thanks to medical advances, better nutrition, and increased awareness of health issues, people are living longer than ever before. By the year 2025, life expectancies at birth are expected to be 77.0 years for males and 81.2 years for females according, to the Social Security Administration.</a:t>
            </a:r>
          </a:p>
          <a:p>
            <a:endParaRPr lang="en-US" dirty="0"/>
          </a:p>
          <a:p>
            <a:r>
              <a:rPr lang="en-US" dirty="0"/>
              <a:t>This fact may be a key risk in regards to your plans for retirement. The longer you live, the more money you will need. Life expectancy is something that you need to consider when planning for your retirement.</a:t>
            </a:r>
          </a:p>
          <a:p>
            <a:r>
              <a:rPr lang="en-US" dirty="0"/>
              <a:t>Consider your time horizon... carefully.</a:t>
            </a:r>
          </a:p>
          <a:p>
            <a:endParaRPr lang="en-US" dirty="0"/>
          </a:p>
          <a:p>
            <a:r>
              <a:rPr lang="en-US" dirty="0"/>
              <a:t>A common issue when planning for retirement is that the amount of time believed to be spent in retirement is often underestimated. The truth is, that you have a good chance of spending 20 or more years in retirement if you retire at age 65.</a:t>
            </a:r>
          </a:p>
          <a:p>
            <a:r>
              <a:rPr lang="en-US" dirty="0"/>
              <a:t>Keep in mind, every year, there are improvements in all facets of medical and longevity programs and we need to be prepared to meet those new numbers.</a:t>
            </a:r>
          </a:p>
          <a:p>
            <a:endParaRPr lang="en-US" dirty="0"/>
          </a:p>
          <a:p>
            <a:r>
              <a:rPr lang="en-US" dirty="0"/>
              <a:t>This chart illustrates the probability that an American retiring at age 65 will live to a certain age. </a:t>
            </a:r>
          </a:p>
          <a:p>
            <a:r>
              <a:rPr lang="en-US" dirty="0"/>
              <a:t>As you can see, a single male age 65 has a life expectancy of 84y/o.</a:t>
            </a:r>
          </a:p>
          <a:p>
            <a:r>
              <a:rPr lang="en-US" dirty="0"/>
              <a:t>For a female, those numbers are even higher. At age 65, a female has life expectancy of 86y/o.</a:t>
            </a:r>
          </a:p>
          <a:p>
            <a:r>
              <a:rPr lang="en-US" dirty="0"/>
              <a:t>And for a married couple, life expectancy is over age 90.</a:t>
            </a:r>
          </a:p>
          <a:p>
            <a:r>
              <a:rPr lang="en-US" dirty="0"/>
              <a:t>Our job is to plan for a long life and help ensure you don’t run out of money.</a:t>
            </a:r>
          </a:p>
          <a:p>
            <a:endParaRPr lang="en-US" dirty="0"/>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likelihood of one of the two in a couple living longer is higher than when looking at the life expectancy of them individually.</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E9757D9-CDF7-7744-ACFC-C9315F28A7A7}" type="slidenum">
              <a:rPr lang="en-US" smtClean="0"/>
              <a:t>17</a:t>
            </a:fld>
            <a:endParaRPr lang="en-US"/>
          </a:p>
        </p:txBody>
      </p:sp>
    </p:spTree>
    <p:extLst>
      <p:ext uri="{BB962C8B-B14F-4D97-AF65-F5344CB8AC3E}">
        <p14:creationId xmlns:p14="http://schemas.microsoft.com/office/powerpoint/2010/main" val="2310913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your benefits determined? It can seem complicated, but you must apply the actuarial reduction, or delayed retirement credits. If you elect early, you get a smaller benefit. If you elect late, you get delayed monthly retirement credits of up to eight percent per year. (Ending at age 70)</a:t>
            </a:r>
          </a:p>
          <a:p>
            <a:endParaRPr lang="en-US" dirty="0"/>
          </a:p>
          <a:p>
            <a:r>
              <a:rPr lang="en-US" dirty="0"/>
              <a:t>Use a hypothetical example of $2000– PIA</a:t>
            </a:r>
          </a:p>
          <a:p>
            <a:r>
              <a:rPr lang="en-US" dirty="0"/>
              <a:t>At age 62 = $1400</a:t>
            </a:r>
          </a:p>
          <a:p>
            <a:r>
              <a:rPr lang="en-US" dirty="0"/>
              <a:t>At age 70 = $2480</a:t>
            </a:r>
          </a:p>
          <a:p>
            <a:endParaRPr lang="en-US" dirty="0"/>
          </a:p>
          <a:p>
            <a:r>
              <a:rPr lang="en-US" dirty="0"/>
              <a:t>Difference of $1080/month</a:t>
            </a:r>
          </a:p>
        </p:txBody>
      </p:sp>
      <p:sp>
        <p:nvSpPr>
          <p:cNvPr id="4" name="Slide Number Placeholder 3"/>
          <p:cNvSpPr>
            <a:spLocks noGrp="1"/>
          </p:cNvSpPr>
          <p:nvPr>
            <p:ph type="sldNum" sz="quarter" idx="5"/>
          </p:nvPr>
        </p:nvSpPr>
        <p:spPr/>
        <p:txBody>
          <a:bodyPr/>
          <a:lstStyle/>
          <a:p>
            <a:fld id="{0E9757D9-CDF7-7744-ACFC-C9315F28A7A7}" type="slidenum">
              <a:rPr lang="en-US" smtClean="0"/>
              <a:t>18</a:t>
            </a:fld>
            <a:endParaRPr lang="en-US"/>
          </a:p>
        </p:txBody>
      </p:sp>
    </p:spTree>
    <p:extLst>
      <p:ext uri="{BB962C8B-B14F-4D97-AF65-F5344CB8AC3E}">
        <p14:creationId xmlns:p14="http://schemas.microsoft.com/office/powerpoint/2010/main" val="2405236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many people here have heard about the BPBA of 2015?  Well, I can tell you that these rule changes affect everyone in this room tonight. I’m going to show you exactly how you were affected by these rule changes over the next few slides.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19</a:t>
            </a:fld>
            <a:endParaRPr lang="en-US"/>
          </a:p>
        </p:txBody>
      </p:sp>
    </p:spTree>
    <p:extLst>
      <p:ext uri="{BB962C8B-B14F-4D97-AF65-F5344CB8AC3E}">
        <p14:creationId xmlns:p14="http://schemas.microsoft.com/office/powerpoint/2010/main" val="1360908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2</a:t>
            </a:fld>
            <a:endParaRPr lang="en-US"/>
          </a:p>
        </p:txBody>
      </p:sp>
    </p:spTree>
    <p:extLst>
      <p:ext uri="{BB962C8B-B14F-4D97-AF65-F5344CB8AC3E}">
        <p14:creationId xmlns:p14="http://schemas.microsoft.com/office/powerpoint/2010/main" val="1027265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Grandfathered meaning you are still able to file and suspend to make benefits available to a dependent, such as your spouse, while you build delayed retirement credits on your own record.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clarify: Prior to the law change (April 30, 2016, an individual who was at least 66 (FRA or older) could elect to file and suspend to allow a dependent spouse or child to claim on their record. Anyone who was grandfathered into that strategy would have turned age 70 by April 29, 2020. So that strategy is no longer an option.</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800" dirty="0">
                <a:effectLst/>
                <a:latin typeface="Calibri" panose="020F0502020204030204" pitchFamily="34" charset="0"/>
                <a:ea typeface="Calibri" panose="020F0502020204030204" pitchFamily="34" charset="0"/>
                <a:cs typeface="Times New Roman" panose="02020603050405020304" pitchFamily="18" charset="0"/>
              </a:rPr>
              <a:t>“Second Change: Voluntary Suspension of Benefits (also called File and Suspend)</a:t>
            </a:r>
          </a:p>
          <a:p>
            <a:endParaRPr lang="en-US" dirty="0"/>
          </a:p>
        </p:txBody>
      </p:sp>
      <p:sp>
        <p:nvSpPr>
          <p:cNvPr id="4" name="Slide Number Placeholder 3"/>
          <p:cNvSpPr>
            <a:spLocks noGrp="1"/>
          </p:cNvSpPr>
          <p:nvPr>
            <p:ph type="sldNum" sz="quarter" idx="5"/>
          </p:nvPr>
        </p:nvSpPr>
        <p:spPr/>
        <p:txBody>
          <a:bodyPr/>
          <a:lstStyle/>
          <a:p>
            <a:fld id="{0E9757D9-CDF7-7744-ACFC-C9315F28A7A7}" type="slidenum">
              <a:rPr lang="en-US" smtClean="0"/>
              <a:t>20</a:t>
            </a:fld>
            <a:endParaRPr lang="en-US"/>
          </a:p>
        </p:txBody>
      </p:sp>
    </p:spTree>
    <p:extLst>
      <p:ext uri="{BB962C8B-B14F-4D97-AF65-F5344CB8AC3E}">
        <p14:creationId xmlns:p14="http://schemas.microsoft.com/office/powerpoint/2010/main" val="429964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Grandfathered meaning you are still able to file and suspend to make benefits available to a dependent, such as your spouse, while you build delayed retirement credits on your own record.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dirty="0">
                <a:effectLst/>
                <a:latin typeface="Calibri" panose="020F0502020204030204" pitchFamily="34" charset="0"/>
                <a:ea typeface="Calibri" panose="020F0502020204030204" pitchFamily="34" charset="0"/>
                <a:cs typeface="Times New Roman" panose="02020603050405020304" pitchFamily="18" charset="0"/>
              </a:rPr>
              <a:t>“Second Change: Voluntary Suspension of Benefits (also called File and Suspend)</a:t>
            </a:r>
          </a:p>
          <a:p>
            <a:endParaRPr lang="en-US" dirty="0"/>
          </a:p>
        </p:txBody>
      </p:sp>
      <p:sp>
        <p:nvSpPr>
          <p:cNvPr id="4" name="Slide Number Placeholder 3"/>
          <p:cNvSpPr>
            <a:spLocks noGrp="1"/>
          </p:cNvSpPr>
          <p:nvPr>
            <p:ph type="sldNum" sz="quarter" idx="5"/>
          </p:nvPr>
        </p:nvSpPr>
        <p:spPr/>
        <p:txBody>
          <a:bodyPr/>
          <a:lstStyle/>
          <a:p>
            <a:fld id="{0E9757D9-CDF7-7744-ACFC-C9315F28A7A7}" type="slidenum">
              <a:rPr lang="en-US" smtClean="0"/>
              <a:t>21</a:t>
            </a:fld>
            <a:endParaRPr lang="en-US"/>
          </a:p>
        </p:txBody>
      </p:sp>
    </p:spTree>
    <p:extLst>
      <p:ext uri="{BB962C8B-B14F-4D97-AF65-F5344CB8AC3E}">
        <p14:creationId xmlns:p14="http://schemas.microsoft.com/office/powerpoint/2010/main" val="3006059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(Read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group unfortunately may benefit the least the regarding the rule changes. If you are in group 3, a restricted application is no longer available.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for people turned 62 on or after January 2, 2016 (i.e. born on or after January 2, 1954)</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dirty="0">
                <a:effectLst/>
                <a:latin typeface="Calibri" panose="020F0502020204030204" pitchFamily="34" charset="0"/>
                <a:ea typeface="Calibri" panose="020F0502020204030204" pitchFamily="34" charset="0"/>
                <a:cs typeface="Times New Roman" panose="02020603050405020304" pitchFamily="18" charset="0"/>
              </a:rPr>
              <a:t>“Second Change: Voluntary Suspension of Benefits (also called File and Suspend)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9757D9-CDF7-7744-ACFC-C9315F28A7A7}" type="slidenum">
              <a:rPr lang="en-US" smtClean="0"/>
              <a:t>22</a:t>
            </a:fld>
            <a:endParaRPr lang="en-US"/>
          </a:p>
        </p:txBody>
      </p:sp>
    </p:spTree>
    <p:extLst>
      <p:ext uri="{BB962C8B-B14F-4D97-AF65-F5344CB8AC3E}">
        <p14:creationId xmlns:p14="http://schemas.microsoft.com/office/powerpoint/2010/main" val="1215195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a typical case with Paul and Linda</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23</a:t>
            </a:fld>
            <a:endParaRPr lang="en-US"/>
          </a:p>
        </p:txBody>
      </p:sp>
    </p:spTree>
    <p:extLst>
      <p:ext uri="{BB962C8B-B14F-4D97-AF65-F5344CB8AC3E}">
        <p14:creationId xmlns:p14="http://schemas.microsoft.com/office/powerpoint/2010/main" val="1929890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 will need to file for both her own benefit and the spousal excess amount. Her total amount when filing at 62 is a combination of her reduced benefit for early election, $652, and her spousal amount reduced at a higher rate for early election, $202.</a:t>
            </a:r>
          </a:p>
        </p:txBody>
      </p:sp>
      <p:sp>
        <p:nvSpPr>
          <p:cNvPr id="4" name="Slide Number Placeholder 3"/>
          <p:cNvSpPr>
            <a:spLocks noGrp="1"/>
          </p:cNvSpPr>
          <p:nvPr>
            <p:ph type="sldNum" sz="quarter" idx="5"/>
          </p:nvPr>
        </p:nvSpPr>
        <p:spPr/>
        <p:txBody>
          <a:bodyPr/>
          <a:lstStyle/>
          <a:p>
            <a:fld id="{0E9757D9-CDF7-7744-ACFC-C9315F28A7A7}" type="slidenum">
              <a:rPr lang="en-US" smtClean="0"/>
              <a:t>24</a:t>
            </a:fld>
            <a:endParaRPr lang="en-US"/>
          </a:p>
        </p:txBody>
      </p:sp>
    </p:spTree>
    <p:extLst>
      <p:ext uri="{BB962C8B-B14F-4D97-AF65-F5344CB8AC3E}">
        <p14:creationId xmlns:p14="http://schemas.microsoft.com/office/powerpoint/2010/main" val="1796802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 If they both file at age 70. This is the benefit.</a:t>
            </a:r>
          </a:p>
        </p:txBody>
      </p:sp>
      <p:sp>
        <p:nvSpPr>
          <p:cNvPr id="4" name="Slide Number Placeholder 3"/>
          <p:cNvSpPr>
            <a:spLocks noGrp="1"/>
          </p:cNvSpPr>
          <p:nvPr>
            <p:ph type="sldNum" sz="quarter" idx="5"/>
          </p:nvPr>
        </p:nvSpPr>
        <p:spPr/>
        <p:txBody>
          <a:bodyPr/>
          <a:lstStyle/>
          <a:p>
            <a:fld id="{0E9757D9-CDF7-7744-ACFC-C9315F28A7A7}" type="slidenum">
              <a:rPr lang="en-US" smtClean="0"/>
              <a:t>25</a:t>
            </a:fld>
            <a:endParaRPr lang="en-US"/>
          </a:p>
        </p:txBody>
      </p:sp>
    </p:spTree>
    <p:extLst>
      <p:ext uri="{BB962C8B-B14F-4D97-AF65-F5344CB8AC3E}">
        <p14:creationId xmlns:p14="http://schemas.microsoft.com/office/powerpoint/2010/main" val="2347692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 The spousal amount will get added in once Paul files at 70. Linda will be 68 at the time and the spousal amount will be added to the benefit she is already receiving.</a:t>
            </a:r>
          </a:p>
        </p:txBody>
      </p:sp>
      <p:sp>
        <p:nvSpPr>
          <p:cNvPr id="4" name="Slide Number Placeholder 3"/>
          <p:cNvSpPr>
            <a:spLocks noGrp="1"/>
          </p:cNvSpPr>
          <p:nvPr>
            <p:ph type="sldNum" sz="quarter" idx="5"/>
          </p:nvPr>
        </p:nvSpPr>
        <p:spPr/>
        <p:txBody>
          <a:bodyPr/>
          <a:lstStyle/>
          <a:p>
            <a:fld id="{0E9757D9-CDF7-7744-ACFC-C9315F28A7A7}" type="slidenum">
              <a:rPr lang="en-US" smtClean="0"/>
              <a:t>26</a:t>
            </a:fld>
            <a:endParaRPr lang="en-US"/>
          </a:p>
        </p:txBody>
      </p:sp>
    </p:spTree>
    <p:extLst>
      <p:ext uri="{BB962C8B-B14F-4D97-AF65-F5344CB8AC3E}">
        <p14:creationId xmlns:p14="http://schemas.microsoft.com/office/powerpoint/2010/main" val="3526743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Based on the Social Security analysis we ran using our Social Security software, this couple has 3 options with 3 very different outcomes. Which one makes the most sense? It all depends on how much income is needed and when. Everyone's situation is different and unique to them. Just because the SPLIT option provides the most income, doesn't mean it's necessarily the right option for this particular couple. Which is why it's important to coordinate your Social Security and retirement income benefits.</a:t>
            </a:r>
            <a:endParaRPr lang="en-US" dirty="0"/>
          </a:p>
        </p:txBody>
      </p:sp>
      <p:sp>
        <p:nvSpPr>
          <p:cNvPr id="4" name="Slide Number Placeholder 3"/>
          <p:cNvSpPr>
            <a:spLocks noGrp="1"/>
          </p:cNvSpPr>
          <p:nvPr>
            <p:ph type="sldNum" sz="quarter" idx="5"/>
          </p:nvPr>
        </p:nvSpPr>
        <p:spPr/>
        <p:txBody>
          <a:bodyPr/>
          <a:lstStyle/>
          <a:p>
            <a:fld id="{0E9757D9-CDF7-7744-ACFC-C9315F28A7A7}" type="slidenum">
              <a:rPr lang="en-US" smtClean="0"/>
              <a:t>27</a:t>
            </a:fld>
            <a:endParaRPr lang="en-US"/>
          </a:p>
        </p:txBody>
      </p:sp>
    </p:spTree>
    <p:extLst>
      <p:ext uri="{BB962C8B-B14F-4D97-AF65-F5344CB8AC3E}">
        <p14:creationId xmlns:p14="http://schemas.microsoft.com/office/powerpoint/2010/main" val="2059822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another hypothetical case.</a:t>
            </a:r>
          </a:p>
        </p:txBody>
      </p:sp>
      <p:sp>
        <p:nvSpPr>
          <p:cNvPr id="4" name="Slide Number Placeholder 3"/>
          <p:cNvSpPr>
            <a:spLocks noGrp="1"/>
          </p:cNvSpPr>
          <p:nvPr>
            <p:ph type="sldNum" sz="quarter" idx="5"/>
          </p:nvPr>
        </p:nvSpPr>
        <p:spPr/>
        <p:txBody>
          <a:bodyPr/>
          <a:lstStyle/>
          <a:p>
            <a:fld id="{0E9757D9-CDF7-7744-ACFC-C9315F28A7A7}" type="slidenum">
              <a:rPr lang="en-US" smtClean="0"/>
              <a:t>28</a:t>
            </a:fld>
            <a:endParaRPr lang="en-US"/>
          </a:p>
        </p:txBody>
      </p:sp>
    </p:spTree>
    <p:extLst>
      <p:ext uri="{BB962C8B-B14F-4D97-AF65-F5344CB8AC3E}">
        <p14:creationId xmlns:p14="http://schemas.microsoft.com/office/powerpoint/2010/main" val="2697848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another hypothetical example of Jack and Emily to illustrate the benefit to overall income when the restricted application strategy is an option.</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29</a:t>
            </a:fld>
            <a:endParaRPr lang="en-US"/>
          </a:p>
        </p:txBody>
      </p:sp>
    </p:spTree>
    <p:extLst>
      <p:ext uri="{BB962C8B-B14F-4D97-AF65-F5344CB8AC3E}">
        <p14:creationId xmlns:p14="http://schemas.microsoft.com/office/powerpoint/2010/main" val="376787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and ask audience to guess)</a:t>
            </a:r>
          </a:p>
        </p:txBody>
      </p:sp>
      <p:sp>
        <p:nvSpPr>
          <p:cNvPr id="4" name="Slide Number Placeholder 3"/>
          <p:cNvSpPr>
            <a:spLocks noGrp="1"/>
          </p:cNvSpPr>
          <p:nvPr>
            <p:ph type="sldNum" sz="quarter" idx="5"/>
          </p:nvPr>
        </p:nvSpPr>
        <p:spPr/>
        <p:txBody>
          <a:bodyPr/>
          <a:lstStyle/>
          <a:p>
            <a:fld id="{0E9757D9-CDF7-7744-ACFC-C9315F28A7A7}" type="slidenum">
              <a:rPr lang="en-US" smtClean="0"/>
              <a:t>3</a:t>
            </a:fld>
            <a:endParaRPr lang="en-US"/>
          </a:p>
        </p:txBody>
      </p:sp>
    </p:spTree>
    <p:extLst>
      <p:ext uri="{BB962C8B-B14F-4D97-AF65-F5344CB8AC3E}">
        <p14:creationId xmlns:p14="http://schemas.microsoft.com/office/powerpoint/2010/main" val="2595955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you see here is a side by side comparison of Jack and Emily taking advantage of the restricted application strategy on the left.  What you see is that Emily files for benefits now so that Jack can file restricted for 50% of Emily’s FRA benefit.  On the right side, they both simply file for their own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to call out a few important differentiators in these strategies.  First, you will see that on the left, by the time that Jack and Emily are 70/67, they can expect roughly $67,000 in annual retirement benefits compared to $60,000 on the right.  And once Jack passes away at age 84, the restricted strategy on the right allows for Emily to inherit the maximum survivor benefit of roughly $61,000 while, had Jack filed for his own benefit at age 66, her survivor benefit would be roughly $54,000, for a difference of 7K  per year.  All told, the cumulative difference in lifetime income benefits for both Jack and Emily is $80,022 by using the restricted application strategy.</a:t>
            </a:r>
          </a:p>
        </p:txBody>
      </p:sp>
      <p:sp>
        <p:nvSpPr>
          <p:cNvPr id="4" name="Slide Number Placeholder 3"/>
          <p:cNvSpPr>
            <a:spLocks noGrp="1"/>
          </p:cNvSpPr>
          <p:nvPr>
            <p:ph type="sldNum" sz="quarter" idx="5"/>
          </p:nvPr>
        </p:nvSpPr>
        <p:spPr/>
        <p:txBody>
          <a:bodyPr/>
          <a:lstStyle/>
          <a:p>
            <a:fld id="{0E9757D9-CDF7-7744-ACFC-C9315F28A7A7}" type="slidenum">
              <a:rPr lang="en-US" smtClean="0"/>
              <a:t>30</a:t>
            </a:fld>
            <a:endParaRPr lang="en-US"/>
          </a:p>
        </p:txBody>
      </p:sp>
    </p:spTree>
    <p:extLst>
      <p:ext uri="{BB962C8B-B14F-4D97-AF65-F5344CB8AC3E}">
        <p14:creationId xmlns:p14="http://schemas.microsoft.com/office/powerpoint/2010/main" val="3188565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ledger from a cash flow perspective.  As you can see, there are pros and cons to both strategies.</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31</a:t>
            </a:fld>
            <a:endParaRPr lang="en-US"/>
          </a:p>
        </p:txBody>
      </p:sp>
    </p:spTree>
    <p:extLst>
      <p:ext uri="{BB962C8B-B14F-4D97-AF65-F5344CB8AC3E}">
        <p14:creationId xmlns:p14="http://schemas.microsoft.com/office/powerpoint/2010/main" val="4256880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32</a:t>
            </a:fld>
            <a:endParaRPr lang="en-US"/>
          </a:p>
        </p:txBody>
      </p:sp>
    </p:spTree>
    <p:extLst>
      <p:ext uri="{BB962C8B-B14F-4D97-AF65-F5344CB8AC3E}">
        <p14:creationId xmlns:p14="http://schemas.microsoft.com/office/powerpoint/2010/main" val="31751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33</a:t>
            </a:fld>
            <a:endParaRPr lang="en-US"/>
          </a:p>
        </p:txBody>
      </p:sp>
    </p:spTree>
    <p:extLst>
      <p:ext uri="{BB962C8B-B14F-4D97-AF65-F5344CB8AC3E}">
        <p14:creationId xmlns:p14="http://schemas.microsoft.com/office/powerpoint/2010/main" val="1078420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taken a look at some hypothetical examples to show the importance of considering many factors when filing, particularly as it relates to leveraging the higher income benefit when working with married couples and the benefit of using the restricted application strategy when available. Let’s look at some common mistakes that are made that can impact the overall benefits received.</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34</a:t>
            </a:fld>
            <a:endParaRPr lang="en-US"/>
          </a:p>
        </p:txBody>
      </p:sp>
    </p:spTree>
    <p:extLst>
      <p:ext uri="{BB962C8B-B14F-4D97-AF65-F5344CB8AC3E}">
        <p14:creationId xmlns:p14="http://schemas.microsoft.com/office/powerpoint/2010/main" val="826456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key consideration in the claiming decision is the earnings test. The Senior Citizens Freedom to Work Act made several important changes to the earnings test. The most important change is that it now only applies to people who are under full retirement age. This is true whether you’re single, married, divorced or a widow.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you are under FRA, you can earn up to $18,960. </a:t>
            </a:r>
            <a:r>
              <a:rPr lang="en-US" sz="1200" kern="1200" dirty="0">
                <a:solidFill>
                  <a:schemeClr val="tx1"/>
                </a:solidFill>
                <a:latin typeface="+mn-lt"/>
                <a:ea typeface="+mn-ea"/>
                <a:cs typeface="+mn-cs"/>
              </a:rPr>
              <a:t>But once you exceed this threshold, $1</a:t>
            </a:r>
            <a:r>
              <a:rPr lang="en-US" dirty="0"/>
              <a:t> will be withheld from your Social Security check for every $2 above the limit.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year you turn FRA, that number increases to $50,520 and $1 of benefits is withheld for every $3 of earnings above this threshold. </a:t>
            </a:r>
            <a:r>
              <a:rPr lang="en-US" sz="1200" kern="1200" dirty="0">
                <a:solidFill>
                  <a:schemeClr val="tx1"/>
                </a:solidFill>
                <a:latin typeface="+mn-lt"/>
                <a:ea typeface="+mn-ea"/>
                <a:cs typeface="+mn-cs"/>
              </a:rPr>
              <a:t>Once you reach the month of your full retirement, the earned income limitations no longer apply.  Also, if benefits were previously withheld due to your excess income, your benefit will be recalculated at your FRA to account for the withheld benefit amount.</a:t>
            </a:r>
          </a:p>
        </p:txBody>
      </p:sp>
      <p:sp>
        <p:nvSpPr>
          <p:cNvPr id="4" name="Slide Number Placeholder 3"/>
          <p:cNvSpPr>
            <a:spLocks noGrp="1"/>
          </p:cNvSpPr>
          <p:nvPr>
            <p:ph type="sldNum" sz="quarter" idx="5"/>
          </p:nvPr>
        </p:nvSpPr>
        <p:spPr/>
        <p:txBody>
          <a:bodyPr/>
          <a:lstStyle/>
          <a:p>
            <a:fld id="{0E9757D9-CDF7-7744-ACFC-C9315F28A7A7}" type="slidenum">
              <a:rPr lang="en-US" smtClean="0"/>
              <a:t>35</a:t>
            </a:fld>
            <a:endParaRPr lang="en-US"/>
          </a:p>
        </p:txBody>
      </p:sp>
    </p:spTree>
    <p:extLst>
      <p:ext uri="{BB962C8B-B14F-4D97-AF65-F5344CB8AC3E}">
        <p14:creationId xmlns:p14="http://schemas.microsoft.com/office/powerpoint/2010/main" val="3502392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topic that is sometimes confused with the earned income limitation is the topic of taxation of social security benefits. I am sure you have all heard the expression “There are two certainties in life—death and taxes”. The dreaded “T” word evokes memories of frantically trying to make sense of numerous tax receipts. Even Albert Einstein said, “The hardest thing in the world to understand is income tax.” If one of the world’s greatest genius had problems understanding taxes, it’s no wonder the average taxpayer does as well.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Unlike the earned income rules that only apply to the earnings of the person claiming the benefit AND only until an individual reaches their full retirement age, taxation of benefits can potentially affect benefits at any time.  And all forms of taxable income (and even nontaxable interest) within the household come into play when making the determination.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forms of income that could trigger a portion of the benefit to be subject to income taxes are:</a:t>
            </a:r>
          </a:p>
          <a:p>
            <a:r>
              <a:rPr lang="en-US" sz="1200" kern="1200" dirty="0">
                <a:solidFill>
                  <a:schemeClr val="tx1"/>
                </a:solidFill>
                <a:effectLst/>
                <a:latin typeface="+mn-lt"/>
                <a:ea typeface="+mn-ea"/>
                <a:cs typeface="+mn-cs"/>
              </a:rPr>
              <a:t>(Read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last one seems a bit odd, doesn’t it?  Since municipal bond interest is federally tax free right?  Well, for purposes of determining taxation of benefits, any municipal bond interest is included in the calculation of “combined income” as we will see next.</a:t>
            </a:r>
          </a:p>
        </p:txBody>
      </p:sp>
      <p:sp>
        <p:nvSpPr>
          <p:cNvPr id="4" name="Slide Number Placeholder 3"/>
          <p:cNvSpPr>
            <a:spLocks noGrp="1"/>
          </p:cNvSpPr>
          <p:nvPr>
            <p:ph type="sldNum" sz="quarter" idx="5"/>
          </p:nvPr>
        </p:nvSpPr>
        <p:spPr/>
        <p:txBody>
          <a:bodyPr/>
          <a:lstStyle/>
          <a:p>
            <a:fld id="{0E9757D9-CDF7-7744-ACFC-C9315F28A7A7}" type="slidenum">
              <a:rPr lang="en-US" smtClean="0"/>
              <a:t>36</a:t>
            </a:fld>
            <a:endParaRPr lang="en-US"/>
          </a:p>
        </p:txBody>
      </p:sp>
    </p:spTree>
    <p:extLst>
      <p:ext uri="{BB962C8B-B14F-4D97-AF65-F5344CB8AC3E}">
        <p14:creationId xmlns:p14="http://schemas.microsoft.com/office/powerpoint/2010/main" val="701318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E9757D9-CDF7-7744-ACFC-C9315F28A7A7}" type="slidenum">
              <a:rPr lang="en-US" smtClean="0"/>
              <a:t>37</a:t>
            </a:fld>
            <a:endParaRPr lang="en-US"/>
          </a:p>
        </p:txBody>
      </p:sp>
    </p:spTree>
    <p:extLst>
      <p:ext uri="{BB962C8B-B14F-4D97-AF65-F5344CB8AC3E}">
        <p14:creationId xmlns:p14="http://schemas.microsoft.com/office/powerpoint/2010/main" val="3438487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Once you’ve determined combined income, Step 2 is to compare that income to your tax filing status and the income thresholds reflected here. For example, for a married couple, if your combined income is less than $32,000, none of your social security benefits will be taxable. If you fall between $2,000 and $32,000, as much as 50% of your benefits may be taxable and combined income over $44,000 may cause as much as 85% of your benefits to be subject to taxes.  Notice that the thresholds are lower if you are single.</a:t>
            </a:r>
            <a:endParaRPr lang="en-US" dirty="0"/>
          </a:p>
        </p:txBody>
      </p:sp>
      <p:sp>
        <p:nvSpPr>
          <p:cNvPr id="4" name="Slide Number Placeholder 3"/>
          <p:cNvSpPr>
            <a:spLocks noGrp="1"/>
          </p:cNvSpPr>
          <p:nvPr>
            <p:ph type="sldNum" sz="quarter" idx="5"/>
          </p:nvPr>
        </p:nvSpPr>
        <p:spPr/>
        <p:txBody>
          <a:bodyPr/>
          <a:lstStyle/>
          <a:p>
            <a:fld id="{0E9757D9-CDF7-7744-ACFC-C9315F28A7A7}" type="slidenum">
              <a:rPr lang="en-US" smtClean="0"/>
              <a:t>38</a:t>
            </a:fld>
            <a:endParaRPr lang="en-US"/>
          </a:p>
        </p:txBody>
      </p:sp>
    </p:spTree>
    <p:extLst>
      <p:ext uri="{BB962C8B-B14F-4D97-AF65-F5344CB8AC3E}">
        <p14:creationId xmlns:p14="http://schemas.microsoft.com/office/powerpoint/2010/main" val="757028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we are on the topic of taxes, let me ask you this – you don’t have to answer out loud, but do get an answer in your head. Suppose you were at the top of the 12 percent Ordinary Income tax bracket and you earned one more dollar so that you were now in the 22 percent bracket.  What is the impact on your tax bill?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 it a. a lot, or b. a little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think b, congratulations – you got it right.  Only about half the population answers this question correctly.  It’s one of the most common misunderstandings out there surrounding tax.  Once you exceed a bracket, only the dollars that exceed the bracket are taxed at the new higher rate.</a:t>
            </a:r>
          </a:p>
        </p:txBody>
      </p:sp>
      <p:sp>
        <p:nvSpPr>
          <p:cNvPr id="4" name="Slide Number Placeholder 3"/>
          <p:cNvSpPr>
            <a:spLocks noGrp="1"/>
          </p:cNvSpPr>
          <p:nvPr>
            <p:ph type="sldNum" sz="quarter" idx="5"/>
          </p:nvPr>
        </p:nvSpPr>
        <p:spPr/>
        <p:txBody>
          <a:bodyPr/>
          <a:lstStyle/>
          <a:p>
            <a:fld id="{0E9757D9-CDF7-7744-ACFC-C9315F28A7A7}" type="slidenum">
              <a:rPr lang="en-US" smtClean="0"/>
              <a:t>39</a:t>
            </a:fld>
            <a:endParaRPr lang="en-US"/>
          </a:p>
        </p:txBody>
      </p:sp>
    </p:spTree>
    <p:extLst>
      <p:ext uri="{BB962C8B-B14F-4D97-AF65-F5344CB8AC3E}">
        <p14:creationId xmlns:p14="http://schemas.microsoft.com/office/powerpoint/2010/main" val="1512465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4</a:t>
            </a:fld>
            <a:endParaRPr lang="en-US"/>
          </a:p>
        </p:txBody>
      </p:sp>
    </p:spTree>
    <p:extLst>
      <p:ext uri="{BB962C8B-B14F-4D97-AF65-F5344CB8AC3E}">
        <p14:creationId xmlns:p14="http://schemas.microsoft.com/office/powerpoint/2010/main" val="2678180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ever filled out paper tax forms? </a:t>
            </a:r>
          </a:p>
          <a:p>
            <a:endParaRPr lang="en-US" dirty="0"/>
          </a:p>
          <a:p>
            <a:r>
              <a:rPr lang="en-US" dirty="0"/>
              <a:t>Hypothetical example: You may remember seeing something like this- showing the base plus the excess that falls into the higher bracket. Notice the 12% bracket. That’s the second line on the chart above. An individual who falls into the 12% bracket would pay $3,037, which represents the 10% bracket times all the income to the top of the 10% bracket, plus the income in the 12% bracket times 12% (minus the standard deduction of $12,550).</a:t>
            </a:r>
          </a:p>
          <a:p>
            <a:endParaRPr lang="en-US" dirty="0"/>
          </a:p>
          <a:p>
            <a:r>
              <a:rPr lang="en-US" dirty="0"/>
              <a:t>Calculations behind the numbers:</a:t>
            </a:r>
          </a:p>
          <a:p>
            <a:r>
              <a:rPr lang="en-US" dirty="0"/>
              <a:t>Taxpayer A has total income of $39,475</a:t>
            </a:r>
          </a:p>
          <a:p>
            <a:r>
              <a:rPr lang="en-US" dirty="0"/>
              <a:t>Subtract 2021 standard deduction of $12,550 = $26,925</a:t>
            </a:r>
          </a:p>
          <a:p>
            <a:r>
              <a:rPr lang="en-US" dirty="0"/>
              <a:t>10% Bracket $9,700 x 10% = $970</a:t>
            </a:r>
          </a:p>
          <a:p>
            <a:r>
              <a:rPr lang="en-US" dirty="0"/>
              <a:t>12% Bracket $26,925 - $9,701 = $17,224 x 12% - $2,067</a:t>
            </a:r>
          </a:p>
          <a:p>
            <a:endParaRPr lang="en-US" dirty="0"/>
          </a:p>
          <a:p>
            <a:r>
              <a:rPr lang="en-US" dirty="0"/>
              <a:t>Total tax = $970 + $2,067 = $3037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dirty="0"/>
              <a:t>Source-</a:t>
            </a:r>
            <a:r>
              <a:rPr lang="en-US" sz="1800" b="0" dirty="0">
                <a:effectLst/>
                <a:latin typeface="Calibri" panose="020F0502020204030204" pitchFamily="34" charset="0"/>
                <a:ea typeface="Calibri" panose="020F0502020204030204" pitchFamily="34" charset="0"/>
                <a:cs typeface="Times New Roman" panose="02020603050405020304" pitchFamily="18" charset="0"/>
              </a:rPr>
              <a:t>You have to click on single or MFJ drop down arrow to get the info.)</a:t>
            </a:r>
          </a:p>
          <a:p>
            <a:endParaRPr lang="en-US" dirty="0"/>
          </a:p>
        </p:txBody>
      </p:sp>
      <p:sp>
        <p:nvSpPr>
          <p:cNvPr id="4" name="Slide Number Placeholder 3"/>
          <p:cNvSpPr>
            <a:spLocks noGrp="1"/>
          </p:cNvSpPr>
          <p:nvPr>
            <p:ph type="sldNum" sz="quarter" idx="5"/>
          </p:nvPr>
        </p:nvSpPr>
        <p:spPr/>
        <p:txBody>
          <a:bodyPr/>
          <a:lstStyle/>
          <a:p>
            <a:fld id="{0E9757D9-CDF7-7744-ACFC-C9315F28A7A7}" type="slidenum">
              <a:rPr lang="en-US" smtClean="0"/>
              <a:t>40</a:t>
            </a:fld>
            <a:endParaRPr lang="en-US"/>
          </a:p>
        </p:txBody>
      </p:sp>
    </p:spTree>
    <p:extLst>
      <p:ext uri="{BB962C8B-B14F-4D97-AF65-F5344CB8AC3E}">
        <p14:creationId xmlns:p14="http://schemas.microsoft.com/office/powerpoint/2010/main" val="605740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probably seen a more complete version of the bracket system, which looks more like this – with a base amount, then the rate for the amount above. When people filled out paper forms, this representation makes it much easier to realize that only thin income that falls into a given bracket is taxed at that rate.</a:t>
            </a:r>
          </a:p>
        </p:txBody>
      </p:sp>
      <p:sp>
        <p:nvSpPr>
          <p:cNvPr id="4" name="Slide Number Placeholder 3"/>
          <p:cNvSpPr>
            <a:spLocks noGrp="1"/>
          </p:cNvSpPr>
          <p:nvPr>
            <p:ph type="sldNum" sz="quarter" idx="5"/>
          </p:nvPr>
        </p:nvSpPr>
        <p:spPr/>
        <p:txBody>
          <a:bodyPr/>
          <a:lstStyle/>
          <a:p>
            <a:fld id="{0E9757D9-CDF7-7744-ACFC-C9315F28A7A7}" type="slidenum">
              <a:rPr lang="en-US" smtClean="0"/>
              <a:t>41</a:t>
            </a:fld>
            <a:endParaRPr lang="en-US"/>
          </a:p>
        </p:txBody>
      </p:sp>
    </p:spTree>
    <p:extLst>
      <p:ext uri="{BB962C8B-B14F-4D97-AF65-F5344CB8AC3E}">
        <p14:creationId xmlns:p14="http://schemas.microsoft.com/office/powerpoint/2010/main" val="4161470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IRA vs. Roth IRA</a:t>
            </a:r>
          </a:p>
          <a:p>
            <a:endParaRPr lang="en-US" dirty="0"/>
          </a:p>
          <a:p>
            <a:r>
              <a:rPr lang="en-US" dirty="0"/>
              <a:t>Lets take a few minutes to discuss IRAs.</a:t>
            </a:r>
          </a:p>
          <a:p>
            <a:endParaRPr lang="en-US" dirty="0"/>
          </a:p>
          <a:p>
            <a:r>
              <a:rPr lang="en-US" dirty="0"/>
              <a:t>First off, there are 2 types of IRAs—Traditional IRAs and Roth IRAs—Each possessing their own set of contribution, as well as distribution, rules.</a:t>
            </a:r>
          </a:p>
          <a:p>
            <a:endParaRPr lang="en-US" dirty="0"/>
          </a:p>
          <a:p>
            <a:r>
              <a:rPr lang="en-US" dirty="0"/>
              <a:t>Traditional IRA- A traditional IRA, or individual retirement account, where contributions are made with PRE-TAX dollars, offers certain tax benefits. Subject to certain limitations, contributions may be tax deductible and while your money is inside the IRA, it grows tax-deferred. Ultimately, when you start taking money out of your IRA, the amount you take out is generally added to your taxable income.</a:t>
            </a:r>
          </a:p>
          <a:p>
            <a:endParaRPr lang="en-US" dirty="0"/>
          </a:p>
          <a:p>
            <a:r>
              <a:rPr lang="en-US" dirty="0"/>
              <a:t>Roth IRA- Roth contributions are made with after tax contributions, subject to their own income limitations. </a:t>
            </a:r>
          </a:p>
          <a:p>
            <a:r>
              <a:rPr lang="en-US" dirty="0"/>
              <a:t>In Roth IRAs, if you hold the account for at least 5 years and meet a qualifying distribution event (age 59 ½, death, disability or first time home purchase), distribution of gain is tax-free.  The ordering rules for withdrawals area also unique to Roth IRAs in that first contributions, then conversions, and then earnings are withdrawn.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F3E"/>
                </a:solidFill>
                <a:effectLst/>
                <a:latin typeface="Open Sans" panose="020B0606030504020204" pitchFamily="34" charset="0"/>
              </a:rPr>
              <a:t>If you're interested in these types of accounts, make sure that the financial professional you're working with is appropriately licensed.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9757D9-CDF7-7744-ACFC-C9315F28A7A7}" type="slidenum">
              <a:rPr lang="en-US" smtClean="0"/>
              <a:t>42</a:t>
            </a:fld>
            <a:endParaRPr lang="en-US"/>
          </a:p>
        </p:txBody>
      </p:sp>
    </p:spTree>
    <p:extLst>
      <p:ext uri="{BB962C8B-B14F-4D97-AF65-F5344CB8AC3E}">
        <p14:creationId xmlns:p14="http://schemas.microsoft.com/office/powerpoint/2010/main" val="22852268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sufficient retirement savings to last throughout your retirement years and still enjoy the hobbies and plans you have envisioned? Will you have enough assets left over to leave to family members or your favorite charitable organizations? </a:t>
            </a:r>
          </a:p>
          <a:p>
            <a:endParaRPr lang="en-US" dirty="0"/>
          </a:p>
          <a:p>
            <a:r>
              <a:rPr lang="en-US" dirty="0"/>
              <a:t>The quality of your retirement lifestyle may depend a great deal on the financial decisions you make when you retire. Some of these decisions can be very complex and may involve some issues you have failed to take into consideration. </a:t>
            </a:r>
          </a:p>
          <a:p>
            <a:endParaRPr lang="en-US" dirty="0"/>
          </a:p>
          <a:p>
            <a:r>
              <a:rPr lang="en-US" dirty="0"/>
              <a:t>We’re not here to address every retirement funding issue. We are here to help you avoid making retirement distribution mistakes, as well as to help you evaluate alternatives that could help your assets last throughout your retirement years.</a:t>
            </a:r>
          </a:p>
        </p:txBody>
      </p:sp>
      <p:sp>
        <p:nvSpPr>
          <p:cNvPr id="4" name="Slide Number Placeholder 3"/>
          <p:cNvSpPr>
            <a:spLocks noGrp="1"/>
          </p:cNvSpPr>
          <p:nvPr>
            <p:ph type="sldNum" sz="quarter" idx="5"/>
          </p:nvPr>
        </p:nvSpPr>
        <p:spPr/>
        <p:txBody>
          <a:bodyPr/>
          <a:lstStyle/>
          <a:p>
            <a:fld id="{0E9757D9-CDF7-7744-ACFC-C9315F28A7A7}" type="slidenum">
              <a:rPr lang="en-US" smtClean="0"/>
              <a:t>43</a:t>
            </a:fld>
            <a:endParaRPr lang="en-US"/>
          </a:p>
        </p:txBody>
      </p:sp>
    </p:spTree>
    <p:extLst>
      <p:ext uri="{BB962C8B-B14F-4D97-AF65-F5344CB8AC3E}">
        <p14:creationId xmlns:p14="http://schemas.microsoft.com/office/powerpoint/2010/main" val="1936764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size up your current situation, you need to answer some questions. How do you intend to spend your retirement?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 you know where you will live? Do you envision taking a major trip each year? If you will have a lot of leisure time, what hobbies and activities do you plan to enjoy?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will you support your desired lifestyle?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haven’t accumulated the funds you would like to have for retirement, can you postpone retirement and work longer, or would you consider working part-time during retirement or starting a new career? If you haven’t yet retired, is there time to make up the difference through a more aggressive retirement investment strategy? Will you have to reduce your standard of living in order to make ends meet? </a:t>
            </a:r>
          </a:p>
          <a:p>
            <a:endParaRPr lang="en-US" sz="1200" kern="1200" dirty="0">
              <a:solidFill>
                <a:schemeClr val="tx1"/>
              </a:solidFill>
              <a:effectLst/>
              <a:latin typeface="+mn-lt"/>
              <a:ea typeface="+mn-ea"/>
              <a:cs typeface="+mn-cs"/>
            </a:endParaRPr>
          </a:p>
          <a:p>
            <a:pPr marL="0" indent="0">
              <a:buClr>
                <a:srgbClr val="DE7C00"/>
              </a:buClr>
              <a:buFont typeface="Arial" panose="020B0604020202020204" pitchFamily="34" charset="0"/>
              <a:buNone/>
            </a:pPr>
            <a:r>
              <a:rPr lang="en-US" sz="1200" dirty="0">
                <a:solidFill>
                  <a:schemeClr val="bg1"/>
                </a:solidFill>
                <a:latin typeface="Helvetica" pitchFamily="2" charset="0"/>
              </a:rPr>
              <a:t>Will the choices you made in the past enable you to live the lifestyle you envisioned?</a:t>
            </a:r>
          </a:p>
          <a:p>
            <a:pPr marL="457200" indent="-457200">
              <a:buClr>
                <a:srgbClr val="DE7C00"/>
              </a:buClr>
              <a:buFont typeface="Arial" panose="020B0604020202020204" pitchFamily="34" charset="0"/>
              <a:buChar char="•"/>
            </a:pPr>
            <a:endParaRPr lang="en-US" sz="1200" dirty="0">
              <a:solidFill>
                <a:schemeClr val="bg1"/>
              </a:solidFill>
              <a:latin typeface="Helvetica" pitchFamily="2" charset="0"/>
            </a:endParaRPr>
          </a:p>
          <a:p>
            <a:pPr marL="0" indent="0">
              <a:buClr>
                <a:srgbClr val="DE7C00"/>
              </a:buClr>
              <a:buFont typeface="Arial" panose="020B0604020202020204" pitchFamily="34" charset="0"/>
              <a:buNone/>
            </a:pPr>
            <a:r>
              <a:rPr lang="en-US" sz="1200" dirty="0">
                <a:solidFill>
                  <a:schemeClr val="bg1"/>
                </a:solidFill>
                <a:latin typeface="Helvetica" pitchFamily="2" charset="0"/>
              </a:rPr>
              <a:t>Remember, the choices you make in retirement can play a significant role in how you spend your retirement years.</a:t>
            </a:r>
          </a:p>
        </p:txBody>
      </p:sp>
      <p:sp>
        <p:nvSpPr>
          <p:cNvPr id="4" name="Slide Number Placeholder 3"/>
          <p:cNvSpPr>
            <a:spLocks noGrp="1"/>
          </p:cNvSpPr>
          <p:nvPr>
            <p:ph type="sldNum" sz="quarter" idx="5"/>
          </p:nvPr>
        </p:nvSpPr>
        <p:spPr/>
        <p:txBody>
          <a:bodyPr/>
          <a:lstStyle/>
          <a:p>
            <a:fld id="{0E9757D9-CDF7-7744-ACFC-C9315F28A7A7}" type="slidenum">
              <a:rPr lang="en-US" smtClean="0"/>
              <a:t>44</a:t>
            </a:fld>
            <a:endParaRPr lang="en-US"/>
          </a:p>
        </p:txBody>
      </p:sp>
    </p:spTree>
    <p:extLst>
      <p:ext uri="{BB962C8B-B14F-4D97-AF65-F5344CB8AC3E}">
        <p14:creationId xmlns:p14="http://schemas.microsoft.com/office/powerpoint/2010/main" val="28197427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We’ve considered a few factors that can affect your retirement. Another major factor will be the income sources you will have.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course, some retirees are still lucky enough to have a pension to depend on, but times are changing. Traditional pensions are gradually becoming a benefit of the past. They are being replaced by defined contribution plans, which generally require plan participants to be responsible for their own retirement savings and investments. Because time is limited, we’ll focus on the three primary sources of income that most people will depend on in retirement:</a:t>
            </a:r>
          </a:p>
          <a:p>
            <a:r>
              <a:rPr lang="en-US" sz="1200" kern="1200" dirty="0">
                <a:solidFill>
                  <a:schemeClr val="tx1"/>
                </a:solidFill>
                <a:effectLst/>
                <a:latin typeface="+mn-lt"/>
                <a:ea typeface="+mn-ea"/>
                <a:cs typeface="+mn-cs"/>
              </a:rPr>
              <a:t>• Personal savings and investments (including retirement plans)</a:t>
            </a:r>
          </a:p>
          <a:p>
            <a:r>
              <a:rPr lang="en-US" sz="1200" kern="1200" dirty="0">
                <a:solidFill>
                  <a:schemeClr val="tx1"/>
                </a:solidFill>
                <a:effectLst/>
                <a:latin typeface="+mn-lt"/>
                <a:ea typeface="+mn-ea"/>
                <a:cs typeface="+mn-cs"/>
              </a:rPr>
              <a:t>• Social Security</a:t>
            </a:r>
          </a:p>
          <a:p>
            <a:r>
              <a:rPr lang="en-US" sz="1200" kern="1200" dirty="0">
                <a:solidFill>
                  <a:schemeClr val="tx1"/>
                </a:solidFill>
                <a:effectLst/>
                <a:latin typeface="+mn-lt"/>
                <a:ea typeface="+mn-ea"/>
                <a:cs typeface="+mn-cs"/>
              </a:rPr>
              <a:t>• Continued employment earnings</a:t>
            </a:r>
          </a:p>
        </p:txBody>
      </p:sp>
      <p:sp>
        <p:nvSpPr>
          <p:cNvPr id="4" name="Slide Number Placeholder 3"/>
          <p:cNvSpPr>
            <a:spLocks noGrp="1"/>
          </p:cNvSpPr>
          <p:nvPr>
            <p:ph type="sldNum" sz="quarter" idx="5"/>
          </p:nvPr>
        </p:nvSpPr>
        <p:spPr/>
        <p:txBody>
          <a:bodyPr/>
          <a:lstStyle/>
          <a:p>
            <a:fld id="{0E9757D9-CDF7-7744-ACFC-C9315F28A7A7}" type="slidenum">
              <a:rPr lang="en-US" smtClean="0"/>
              <a:t>45</a:t>
            </a:fld>
            <a:endParaRPr lang="en-US"/>
          </a:p>
        </p:txBody>
      </p:sp>
    </p:spTree>
    <p:extLst>
      <p:ext uri="{BB962C8B-B14F-4D97-AF65-F5344CB8AC3E}">
        <p14:creationId xmlns:p14="http://schemas.microsoft.com/office/powerpoint/2010/main" val="2307549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46</a:t>
            </a:fld>
            <a:endParaRPr lang="en-US"/>
          </a:p>
        </p:txBody>
      </p:sp>
    </p:spTree>
    <p:extLst>
      <p:ext uri="{BB962C8B-B14F-4D97-AF65-F5344CB8AC3E}">
        <p14:creationId xmlns:p14="http://schemas.microsoft.com/office/powerpoint/2010/main" val="26782877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everyone’s situation is unique, what drives you to determine how to draw down your retirement savings may be different for someone exactly your age.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47</a:t>
            </a:fld>
            <a:endParaRPr lang="en-US"/>
          </a:p>
        </p:txBody>
      </p:sp>
    </p:spTree>
    <p:extLst>
      <p:ext uri="{BB962C8B-B14F-4D97-AF65-F5344CB8AC3E}">
        <p14:creationId xmlns:p14="http://schemas.microsoft.com/office/powerpoint/2010/main" val="5639396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probably understand the concept of asset allocation, a systematic approach to diversification that determines an efficient mix of assets for an investor based on his or her individual needs.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Asset allocation involves strategically dividing a portfolio into different asset classes — typically, stocks, bonds, and cash alternatives — to seek the highest potential return for your risk profile. It utilizes sophisticated statistical analysis to determine how different asset classes perform in relation to one another, and its goal is to achieve an appropriate balance of growth potential.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you need to remember is that when you retire (and even as you are approaching retirement), customizing an appropriate asset allocation for your portfolio to provide income in retirement (or to protect against major loses) may be very different than it was when you were working and accumulating assets. Of course, it will take into account a number of factors, including: your investment objectives, your time frame and your risk tolerance.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Asset allocation and diversification do not guarantee a profit or protect against investment loss. They are methods used to help manage investment risk.</a:t>
            </a:r>
          </a:p>
        </p:txBody>
      </p:sp>
      <p:sp>
        <p:nvSpPr>
          <p:cNvPr id="4" name="Slide Number Placeholder 3"/>
          <p:cNvSpPr>
            <a:spLocks noGrp="1"/>
          </p:cNvSpPr>
          <p:nvPr>
            <p:ph type="sldNum" sz="quarter" idx="5"/>
          </p:nvPr>
        </p:nvSpPr>
        <p:spPr/>
        <p:txBody>
          <a:bodyPr/>
          <a:lstStyle/>
          <a:p>
            <a:fld id="{0E9757D9-CDF7-7744-ACFC-C9315F28A7A7}" type="slidenum">
              <a:rPr lang="en-US" smtClean="0"/>
              <a:t>48</a:t>
            </a:fld>
            <a:endParaRPr lang="en-US"/>
          </a:p>
        </p:txBody>
      </p:sp>
    </p:spTree>
    <p:extLst>
      <p:ext uri="{BB962C8B-B14F-4D97-AF65-F5344CB8AC3E}">
        <p14:creationId xmlns:p14="http://schemas.microsoft.com/office/powerpoint/2010/main" val="764333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look at the Sequence of Returns.</a:t>
            </a:r>
          </a:p>
        </p:txBody>
      </p:sp>
      <p:sp>
        <p:nvSpPr>
          <p:cNvPr id="4" name="Slide Number Placeholder 3"/>
          <p:cNvSpPr>
            <a:spLocks noGrp="1"/>
          </p:cNvSpPr>
          <p:nvPr>
            <p:ph type="sldNum" sz="quarter" idx="5"/>
          </p:nvPr>
        </p:nvSpPr>
        <p:spPr/>
        <p:txBody>
          <a:bodyPr/>
          <a:lstStyle/>
          <a:p>
            <a:fld id="{0E9757D9-CDF7-7744-ACFC-C9315F28A7A7}" type="slidenum">
              <a:rPr lang="en-US" smtClean="0"/>
              <a:t>49</a:t>
            </a:fld>
            <a:endParaRPr lang="en-US"/>
          </a:p>
        </p:txBody>
      </p:sp>
    </p:spTree>
    <p:extLst>
      <p:ext uri="{BB962C8B-B14F-4D97-AF65-F5344CB8AC3E}">
        <p14:creationId xmlns:p14="http://schemas.microsoft.com/office/powerpoint/2010/main" val="2333844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and ask audience to guess)</a:t>
            </a:r>
          </a:p>
        </p:txBody>
      </p:sp>
      <p:sp>
        <p:nvSpPr>
          <p:cNvPr id="4" name="Slide Number Placeholder 3"/>
          <p:cNvSpPr>
            <a:spLocks noGrp="1"/>
          </p:cNvSpPr>
          <p:nvPr>
            <p:ph type="sldNum" sz="quarter" idx="5"/>
          </p:nvPr>
        </p:nvSpPr>
        <p:spPr/>
        <p:txBody>
          <a:bodyPr/>
          <a:lstStyle/>
          <a:p>
            <a:fld id="{0E9757D9-CDF7-7744-ACFC-C9315F28A7A7}" type="slidenum">
              <a:rPr lang="en-US" smtClean="0"/>
              <a:t>5</a:t>
            </a:fld>
            <a:endParaRPr lang="en-US"/>
          </a:p>
        </p:txBody>
      </p:sp>
    </p:spTree>
    <p:extLst>
      <p:ext uri="{BB962C8B-B14F-4D97-AF65-F5344CB8AC3E}">
        <p14:creationId xmlns:p14="http://schemas.microsoft.com/office/powerpoint/2010/main" val="5351521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a serious risk to any retirement income strategy. I'm sure it would surprise most people in this room that if two people retired at the same age, with the same amount of money, averaged the same 8 percent rate of return on that money, and withdrew the same exact amount per year, that one could reach his 90s with more than he started, while the other retiree could deplete his entire portfolio in his mid 80s.</a:t>
            </a:r>
          </a:p>
        </p:txBody>
      </p:sp>
      <p:sp>
        <p:nvSpPr>
          <p:cNvPr id="4" name="Slide Number Placeholder 3"/>
          <p:cNvSpPr>
            <a:spLocks noGrp="1"/>
          </p:cNvSpPr>
          <p:nvPr>
            <p:ph type="sldNum" sz="quarter" idx="5"/>
          </p:nvPr>
        </p:nvSpPr>
        <p:spPr/>
        <p:txBody>
          <a:bodyPr/>
          <a:lstStyle/>
          <a:p>
            <a:fld id="{0E9757D9-CDF7-7744-ACFC-C9315F28A7A7}" type="slidenum">
              <a:rPr lang="en-US" smtClean="0"/>
              <a:t>50</a:t>
            </a:fld>
            <a:endParaRPr lang="en-US"/>
          </a:p>
        </p:txBody>
      </p:sp>
    </p:spTree>
    <p:extLst>
      <p:ext uri="{BB962C8B-B14F-4D97-AF65-F5344CB8AC3E}">
        <p14:creationId xmlns:p14="http://schemas.microsoft.com/office/powerpoint/2010/main" val="41468866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the ONLY difference is the Sequence of the annual returns in their portfolio.  Both Portfolios have starting values of $100,000 (one time lump sum), and both average the same 8 percent overall annual return, the series is just inverted.</a:t>
            </a:r>
          </a:p>
          <a:p>
            <a:endParaRPr lang="en-US" dirty="0"/>
          </a:p>
          <a:p>
            <a:r>
              <a:rPr lang="en-US" dirty="0"/>
              <a:t>Notice how NO annual income withdrawals are made by either portfolio in this example, and the result is an identical total of $684,848 at the age of 65 (even though the annual returns were inverted)</a:t>
            </a:r>
          </a:p>
          <a:p>
            <a:endParaRPr lang="en-US" dirty="0"/>
          </a:p>
          <a:p>
            <a:r>
              <a:rPr lang="en-US" dirty="0"/>
              <a:t>http://image.email.american-equity.com/lib/fe3315707564057e7c1179/m/3/39e4575b-b4eb-4c85-9d7b-0608ff3d0ad8.pdf</a:t>
            </a:r>
          </a:p>
        </p:txBody>
      </p:sp>
      <p:sp>
        <p:nvSpPr>
          <p:cNvPr id="4" name="Slide Number Placeholder 3"/>
          <p:cNvSpPr>
            <a:spLocks noGrp="1"/>
          </p:cNvSpPr>
          <p:nvPr>
            <p:ph type="sldNum" sz="quarter" idx="5"/>
          </p:nvPr>
        </p:nvSpPr>
        <p:spPr/>
        <p:txBody>
          <a:bodyPr/>
          <a:lstStyle/>
          <a:p>
            <a:fld id="{0E9757D9-CDF7-7744-ACFC-C9315F28A7A7}" type="slidenum">
              <a:rPr lang="en-US" smtClean="0"/>
              <a:t>51</a:t>
            </a:fld>
            <a:endParaRPr lang="en-US"/>
          </a:p>
        </p:txBody>
      </p:sp>
    </p:spTree>
    <p:extLst>
      <p:ext uri="{BB962C8B-B14F-4D97-AF65-F5344CB8AC3E}">
        <p14:creationId xmlns:p14="http://schemas.microsoft.com/office/powerpoint/2010/main" val="23157614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is averaging an 8 percent doesn't mean steadily receiving 8 percent per year of interest and earnings every year. They had some good years and some bad years of investment returns. They both take annual withdrawals of 5 percent of the first year value.</a:t>
            </a:r>
          </a:p>
          <a:p>
            <a:endParaRPr lang="en-US" dirty="0"/>
          </a:p>
          <a:p>
            <a:r>
              <a:rPr lang="en-US" dirty="0"/>
              <a:t>Again, the ONLY difference is the Sequence of the annual returns in their portfolio. Again, the annual returns are exactly the same for the two retirees, the sequence is just inverted. One had the bad years in the beginning, while the other had the bad years at the end of retirement.</a:t>
            </a:r>
          </a:p>
          <a:p>
            <a:endParaRPr lang="en-US" dirty="0"/>
          </a:p>
          <a:p>
            <a:r>
              <a:rPr lang="en-US" dirty="0"/>
              <a:t>Since nobody can accurately and consistently predict when their stock market investments will have good years or bad years, steady and predictable income from Social Security, or Pensions or similar income sources are what may separate the successful retiree vs the one who runs out of money too early.</a:t>
            </a:r>
          </a:p>
          <a:p>
            <a:endParaRPr lang="en-US" dirty="0"/>
          </a:p>
          <a:p>
            <a:r>
              <a:rPr lang="en-US" dirty="0"/>
              <a:t>http://image.email.american-equity.com/lib/fe3315707564057e7c1179/m/3/39e4575b-b4eb-4c85-9d7b-0608ff3d0ad8.pdf</a:t>
            </a:r>
          </a:p>
        </p:txBody>
      </p:sp>
      <p:sp>
        <p:nvSpPr>
          <p:cNvPr id="4" name="Slide Number Placeholder 3"/>
          <p:cNvSpPr>
            <a:spLocks noGrp="1"/>
          </p:cNvSpPr>
          <p:nvPr>
            <p:ph type="sldNum" sz="quarter" idx="5"/>
          </p:nvPr>
        </p:nvSpPr>
        <p:spPr/>
        <p:txBody>
          <a:bodyPr/>
          <a:lstStyle/>
          <a:p>
            <a:fld id="{0E9757D9-CDF7-7744-ACFC-C9315F28A7A7}" type="slidenum">
              <a:rPr lang="en-US" smtClean="0"/>
              <a:t>52</a:t>
            </a:fld>
            <a:endParaRPr lang="en-US"/>
          </a:p>
        </p:txBody>
      </p:sp>
    </p:spTree>
    <p:extLst>
      <p:ext uri="{BB962C8B-B14F-4D97-AF65-F5344CB8AC3E}">
        <p14:creationId xmlns:p14="http://schemas.microsoft.com/office/powerpoint/2010/main" val="24346891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Yet another expense in retirement that must be accounted for is long term care expenses. If you or your spouse needed to pay for long-term care expenses tomorrow, which of your assets would you liquidate first to help pay for that care? The majority of folks would pay out of pocket while others might choose other assets.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9757D9-CDF7-7744-ACFC-C9315F28A7A7}" type="slidenum">
              <a:rPr lang="en-US" smtClean="0"/>
              <a:t>53</a:t>
            </a:fld>
            <a:endParaRPr lang="en-US"/>
          </a:p>
        </p:txBody>
      </p:sp>
    </p:spTree>
    <p:extLst>
      <p:ext uri="{BB962C8B-B14F-4D97-AF65-F5344CB8AC3E}">
        <p14:creationId xmlns:p14="http://schemas.microsoft.com/office/powerpoint/2010/main" val="18854453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We’ve covered a lot of information. We’re confident that we have given you some important strategies that will help you make informed decisions about how to develop an income stream from your assets to fund the retirement lifestyle you envision.</a:t>
            </a:r>
          </a:p>
          <a:p>
            <a:endParaRPr lang="en-US" dirty="0">
              <a:latin typeface="Arial" charset="0"/>
            </a:endParaRPr>
          </a:p>
          <a:p>
            <a:r>
              <a:rPr lang="en-US" dirty="0">
                <a:latin typeface="Arial" charset="0"/>
              </a:rPr>
              <a:t>So, where do you go from here?</a:t>
            </a:r>
          </a:p>
        </p:txBody>
      </p:sp>
      <p:sp>
        <p:nvSpPr>
          <p:cNvPr id="4" name="Slide Number Placeholder 3"/>
          <p:cNvSpPr>
            <a:spLocks noGrp="1"/>
          </p:cNvSpPr>
          <p:nvPr>
            <p:ph type="sldNum" sz="quarter" idx="5"/>
          </p:nvPr>
        </p:nvSpPr>
        <p:spPr/>
        <p:txBody>
          <a:bodyPr/>
          <a:lstStyle/>
          <a:p>
            <a:fld id="{0E9757D9-CDF7-7744-ACFC-C9315F28A7A7}" type="slidenum">
              <a:rPr lang="en-US" smtClean="0"/>
              <a:t>54</a:t>
            </a:fld>
            <a:endParaRPr lang="en-US"/>
          </a:p>
        </p:txBody>
      </p:sp>
    </p:spTree>
    <p:extLst>
      <p:ext uri="{BB962C8B-B14F-4D97-AF65-F5344CB8AC3E}">
        <p14:creationId xmlns:p14="http://schemas.microsoft.com/office/powerpoint/2010/main" val="2742745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of hands. How many of you learned something new here tonight? Great.</a:t>
            </a:r>
          </a:p>
          <a:p>
            <a:r>
              <a:rPr lang="en-US" dirty="0"/>
              <a:t>If you would, please take out your evaluation sheet.  At the bottom of the sheet, you’ll see an area to schedule your complimentary meeting.  </a:t>
            </a:r>
          </a:p>
          <a:p>
            <a:endParaRPr lang="en-US" dirty="0"/>
          </a:p>
          <a:p>
            <a:r>
              <a:rPr lang="en-US" dirty="0"/>
              <a:t>If you are NOT interested in a no cost meeting, please do not check yes. I only want to meet with people who are truly interested in my help coordinating their Social Security benefits with the retirement income strategy. My time is valuable and so is yours. However, I’ve kept my calendar open for the next two weeks to meet with folks from this seminar.</a:t>
            </a:r>
          </a:p>
          <a:p>
            <a:endParaRPr lang="en-US" dirty="0"/>
          </a:p>
          <a:p>
            <a:r>
              <a:rPr lang="en-US" dirty="0"/>
              <a:t>If you feel like you would benefit from meeting with me one on one to go over your situation, go ahead and check “Yes”.  This is a </a:t>
            </a:r>
            <a:r>
              <a:rPr lang="en-US"/>
              <a:t>complimentary meeting </a:t>
            </a:r>
            <a:r>
              <a:rPr lang="en-US" dirty="0"/>
              <a:t>and there is no obligation or pressure to buy anything. This is an opportunity for you to get to know me and me to get to know you. We’ll simply have a conversation to see if we’re a good fit.  </a:t>
            </a:r>
          </a:p>
          <a:p>
            <a:endParaRPr lang="en-US" dirty="0"/>
          </a:p>
          <a:p>
            <a:r>
              <a:rPr lang="en-US" dirty="0"/>
              <a:t>(Option 1)  - will be coming around to collect the evaluation sheets and schedule your complimentary consultation.</a:t>
            </a:r>
          </a:p>
          <a:p>
            <a:r>
              <a:rPr lang="en-US" dirty="0"/>
              <a:t>(Option 2)  So go ahead and take your evaluation sheet to the back of the room here and choose the day/time that’s good for you from the white board.</a:t>
            </a:r>
          </a:p>
          <a:p>
            <a:r>
              <a:rPr lang="en-US" dirty="0"/>
              <a:t>(Option 3)  I’ll call you tomorrow to schedule a time that’s convenient for you.</a:t>
            </a:r>
          </a:p>
        </p:txBody>
      </p:sp>
      <p:sp>
        <p:nvSpPr>
          <p:cNvPr id="4" name="Slide Number Placeholder 3"/>
          <p:cNvSpPr>
            <a:spLocks noGrp="1"/>
          </p:cNvSpPr>
          <p:nvPr>
            <p:ph type="sldNum" sz="quarter" idx="5"/>
          </p:nvPr>
        </p:nvSpPr>
        <p:spPr/>
        <p:txBody>
          <a:bodyPr/>
          <a:lstStyle/>
          <a:p>
            <a:fld id="{0E9757D9-CDF7-7744-ACFC-C9315F28A7A7}" type="slidenum">
              <a:rPr lang="en-US" smtClean="0"/>
              <a:t>55</a:t>
            </a:fld>
            <a:endParaRPr lang="en-US"/>
          </a:p>
        </p:txBody>
      </p:sp>
    </p:spTree>
    <p:extLst>
      <p:ext uri="{BB962C8B-B14F-4D97-AF65-F5344CB8AC3E}">
        <p14:creationId xmlns:p14="http://schemas.microsoft.com/office/powerpoint/2010/main" val="17817044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There are several important items you should bring to the complimentary meeting. Please write these down.</a:t>
            </a:r>
          </a:p>
          <a:p>
            <a:r>
              <a:rPr lang="en-US" i="1" dirty="0">
                <a:latin typeface="Arial" charset="0"/>
              </a:rPr>
              <a:t>(Note: Mention the important financial forms and documents that you would like participants to bring to the consultation. Among others, you may want to include:</a:t>
            </a:r>
          </a:p>
          <a:p>
            <a:pPr>
              <a:lnSpc>
                <a:spcPct val="90000"/>
              </a:lnSpc>
            </a:pPr>
            <a:r>
              <a:rPr lang="en-US" i="1" dirty="0">
                <a:latin typeface="Arial" charset="0"/>
              </a:rPr>
              <a:t>• Personal balance sheet</a:t>
            </a:r>
          </a:p>
          <a:p>
            <a:pPr>
              <a:lnSpc>
                <a:spcPct val="90000"/>
              </a:lnSpc>
            </a:pPr>
            <a:r>
              <a:rPr lang="en-US" i="1" dirty="0">
                <a:latin typeface="Arial" charset="0"/>
              </a:rPr>
              <a:t>• Personal income statement</a:t>
            </a:r>
          </a:p>
          <a:p>
            <a:pPr>
              <a:lnSpc>
                <a:spcPct val="90000"/>
              </a:lnSpc>
            </a:pPr>
            <a:r>
              <a:rPr lang="en-US" i="1" dirty="0">
                <a:latin typeface="Arial" charset="0"/>
              </a:rPr>
              <a:t>• Recent bank/brokerage statements</a:t>
            </a:r>
          </a:p>
          <a:p>
            <a:pPr>
              <a:lnSpc>
                <a:spcPct val="90000"/>
              </a:lnSpc>
            </a:pPr>
            <a:r>
              <a:rPr lang="en-US" i="1" dirty="0">
                <a:latin typeface="Arial" charset="0"/>
              </a:rPr>
              <a:t>• Income tax returns </a:t>
            </a:r>
            <a:r>
              <a:rPr lang="en-US" dirty="0">
                <a:latin typeface="Arial" charset="0"/>
              </a:rPr>
              <a:t>— </a:t>
            </a:r>
            <a:r>
              <a:rPr lang="en-US" i="1" dirty="0">
                <a:latin typeface="Arial" charset="0"/>
              </a:rPr>
              <a:t>past three years</a:t>
            </a:r>
          </a:p>
          <a:p>
            <a:pPr>
              <a:lnSpc>
                <a:spcPct val="90000"/>
              </a:lnSpc>
            </a:pPr>
            <a:r>
              <a:rPr lang="en-US" i="1" dirty="0">
                <a:latin typeface="Arial" charset="0"/>
              </a:rPr>
              <a:t>• Life insurance policies</a:t>
            </a:r>
          </a:p>
          <a:p>
            <a:pPr>
              <a:lnSpc>
                <a:spcPct val="90000"/>
              </a:lnSpc>
            </a:pPr>
            <a:r>
              <a:rPr lang="en-US" i="1" dirty="0">
                <a:latin typeface="Arial" charset="0"/>
              </a:rPr>
              <a:t>• Annuity contracts</a:t>
            </a:r>
          </a:p>
          <a:p>
            <a:pPr>
              <a:lnSpc>
                <a:spcPct val="90000"/>
              </a:lnSpc>
            </a:pPr>
            <a:r>
              <a:rPr lang="en-US" i="1" dirty="0">
                <a:latin typeface="Arial" charset="0"/>
              </a:rPr>
              <a:t>• Retirement plan account statements.)</a:t>
            </a:r>
          </a:p>
          <a:p>
            <a:pPr>
              <a:lnSpc>
                <a:spcPct val="40000"/>
              </a:lnSpc>
            </a:pPr>
            <a:endParaRPr lang="en-US" i="1" dirty="0">
              <a:latin typeface="Arial" charset="0"/>
            </a:endParaRPr>
          </a:p>
          <a:p>
            <a:r>
              <a:rPr lang="en-US" dirty="0">
                <a:latin typeface="Arial" charset="0"/>
              </a:rPr>
              <a:t>During our meeting, we’ll review this data accordingly.</a:t>
            </a:r>
          </a:p>
          <a:p>
            <a:endParaRPr lang="en-US" dirty="0">
              <a:latin typeface="Arial" charset="0"/>
            </a:endParaRPr>
          </a:p>
          <a:p>
            <a:r>
              <a:rPr lang="en-US" dirty="0">
                <a:latin typeface="Arial" charset="0"/>
              </a:rPr>
              <a:t>Of course, if you can’t find some of these documents or don’t finish the worksheets, please come anyway. We are looking forward to meeting with you either way.</a:t>
            </a:r>
          </a:p>
        </p:txBody>
      </p:sp>
      <p:sp>
        <p:nvSpPr>
          <p:cNvPr id="4" name="Slide Number Placeholder 3"/>
          <p:cNvSpPr>
            <a:spLocks noGrp="1"/>
          </p:cNvSpPr>
          <p:nvPr>
            <p:ph type="sldNum" sz="quarter" idx="5"/>
          </p:nvPr>
        </p:nvSpPr>
        <p:spPr/>
        <p:txBody>
          <a:bodyPr/>
          <a:lstStyle/>
          <a:p>
            <a:fld id="{0E9757D9-CDF7-7744-ACFC-C9315F28A7A7}" type="slidenum">
              <a:rPr lang="en-US" smtClean="0"/>
              <a:t>56</a:t>
            </a:fld>
            <a:endParaRPr lang="en-US"/>
          </a:p>
        </p:txBody>
      </p:sp>
    </p:spTree>
    <p:extLst>
      <p:ext uri="{BB962C8B-B14F-4D97-AF65-F5344CB8AC3E}">
        <p14:creationId xmlns:p14="http://schemas.microsoft.com/office/powerpoint/2010/main" val="23013795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about office location)</a:t>
            </a:r>
          </a:p>
        </p:txBody>
      </p:sp>
      <p:sp>
        <p:nvSpPr>
          <p:cNvPr id="4" name="Slide Number Placeholder 3"/>
          <p:cNvSpPr>
            <a:spLocks noGrp="1"/>
          </p:cNvSpPr>
          <p:nvPr>
            <p:ph type="sldNum" sz="quarter" idx="5"/>
          </p:nvPr>
        </p:nvSpPr>
        <p:spPr/>
        <p:txBody>
          <a:bodyPr/>
          <a:lstStyle/>
          <a:p>
            <a:fld id="{0E9757D9-CDF7-7744-ACFC-C9315F28A7A7}" type="slidenum">
              <a:rPr lang="en-US" smtClean="0"/>
              <a:t>57</a:t>
            </a:fld>
            <a:endParaRPr lang="en-US"/>
          </a:p>
        </p:txBody>
      </p:sp>
    </p:spTree>
    <p:extLst>
      <p:ext uri="{BB962C8B-B14F-4D97-AF65-F5344CB8AC3E}">
        <p14:creationId xmlns:p14="http://schemas.microsoft.com/office/powerpoint/2010/main" val="3064275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Thank you for coming to our seminar. We want to compliment everyone on the initiative you’ve shown in wanting to improve your financial situation.</a:t>
            </a:r>
          </a:p>
          <a:p>
            <a:endParaRPr lang="en-US" dirty="0">
              <a:latin typeface="Arial" charset="0"/>
            </a:endParaRPr>
          </a:p>
          <a:p>
            <a:r>
              <a:rPr lang="en-US" dirty="0">
                <a:latin typeface="Arial" charset="0"/>
              </a:rPr>
              <a:t>Before you leave, I’d like to shake hands with you and collect your evaluation forms.</a:t>
            </a:r>
          </a:p>
          <a:p>
            <a:endParaRPr lang="en-US" dirty="0">
              <a:latin typeface="Arial" charset="0"/>
            </a:endParaRPr>
          </a:p>
          <a:p>
            <a:r>
              <a:rPr lang="en-US" dirty="0">
                <a:latin typeface="Arial" charset="0"/>
              </a:rPr>
              <a:t>Thank you again.</a:t>
            </a:r>
          </a:p>
        </p:txBody>
      </p:sp>
      <p:sp>
        <p:nvSpPr>
          <p:cNvPr id="4" name="Slide Number Placeholder 3"/>
          <p:cNvSpPr>
            <a:spLocks noGrp="1"/>
          </p:cNvSpPr>
          <p:nvPr>
            <p:ph type="sldNum" sz="quarter" idx="5"/>
          </p:nvPr>
        </p:nvSpPr>
        <p:spPr/>
        <p:txBody>
          <a:bodyPr/>
          <a:lstStyle/>
          <a:p>
            <a:fld id="{0E9757D9-CDF7-7744-ACFC-C9315F28A7A7}" type="slidenum">
              <a:rPr lang="en-US" smtClean="0"/>
              <a:t>58</a:t>
            </a:fld>
            <a:endParaRPr lang="en-US"/>
          </a:p>
        </p:txBody>
      </p:sp>
    </p:spTree>
    <p:extLst>
      <p:ext uri="{BB962C8B-B14F-4D97-AF65-F5344CB8AC3E}">
        <p14:creationId xmlns:p14="http://schemas.microsoft.com/office/powerpoint/2010/main" val="1072824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Social Security was never intended to replace the lion’s share of an individual’s pre-retirement income. Yet, among elderly Social Security beneficiaries, 50% of married couples and 70% of singles receive 50% or more of their income from Social Security.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Source: https://www.ssa.gov/news/press/factsheets/basicfact-alt.pdf</a:t>
            </a:r>
            <a:endParaRPr lang="en-US" dirty="0"/>
          </a:p>
        </p:txBody>
      </p:sp>
      <p:sp>
        <p:nvSpPr>
          <p:cNvPr id="4" name="Slide Number Placeholder 3"/>
          <p:cNvSpPr>
            <a:spLocks noGrp="1"/>
          </p:cNvSpPr>
          <p:nvPr>
            <p:ph type="sldNum" sz="quarter" idx="5"/>
          </p:nvPr>
        </p:nvSpPr>
        <p:spPr/>
        <p:txBody>
          <a:bodyPr/>
          <a:lstStyle/>
          <a:p>
            <a:fld id="{0E9757D9-CDF7-7744-ACFC-C9315F28A7A7}" type="slidenum">
              <a:rPr lang="en-US" smtClean="0"/>
              <a:t>6</a:t>
            </a:fld>
            <a:endParaRPr lang="en-US"/>
          </a:p>
        </p:txBody>
      </p:sp>
    </p:spTree>
    <p:extLst>
      <p:ext uri="{BB962C8B-B14F-4D97-AF65-F5344CB8AC3E}">
        <p14:creationId xmlns:p14="http://schemas.microsoft.com/office/powerpoint/2010/main" val="261741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and ask audience to guess)</a:t>
            </a:r>
          </a:p>
        </p:txBody>
      </p:sp>
      <p:sp>
        <p:nvSpPr>
          <p:cNvPr id="4" name="Slide Number Placeholder 3"/>
          <p:cNvSpPr>
            <a:spLocks noGrp="1"/>
          </p:cNvSpPr>
          <p:nvPr>
            <p:ph type="sldNum" sz="quarter" idx="5"/>
          </p:nvPr>
        </p:nvSpPr>
        <p:spPr/>
        <p:txBody>
          <a:bodyPr/>
          <a:lstStyle/>
          <a:p>
            <a:fld id="{0E9757D9-CDF7-7744-ACFC-C9315F28A7A7}" type="slidenum">
              <a:rPr lang="en-US" smtClean="0"/>
              <a:t>7</a:t>
            </a:fld>
            <a:endParaRPr lang="en-US"/>
          </a:p>
        </p:txBody>
      </p:sp>
    </p:spTree>
    <p:extLst>
      <p:ext uri="{BB962C8B-B14F-4D97-AF65-F5344CB8AC3E}">
        <p14:creationId xmlns:p14="http://schemas.microsoft.com/office/powerpoint/2010/main" val="676663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The 2021 Employee Benefit Research Institute’s Retirement Confidence Survey cites that only 29% of those surveyed are very confident in their ability to retire comfortably. The lack of confidence among Americans is a key driver in my desire to educate the public about retirement income planning.</a:t>
            </a:r>
          </a:p>
          <a:p>
            <a:endParaRPr lang="en-US" dirty="0"/>
          </a:p>
        </p:txBody>
      </p:sp>
      <p:sp>
        <p:nvSpPr>
          <p:cNvPr id="4" name="Slide Number Placeholder 3"/>
          <p:cNvSpPr>
            <a:spLocks noGrp="1"/>
          </p:cNvSpPr>
          <p:nvPr>
            <p:ph type="sldNum" sz="quarter" idx="5"/>
          </p:nvPr>
        </p:nvSpPr>
        <p:spPr/>
        <p:txBody>
          <a:bodyPr/>
          <a:lstStyle/>
          <a:p>
            <a:fld id="{0E9757D9-CDF7-7744-ACFC-C9315F28A7A7}" type="slidenum">
              <a:rPr lang="en-US" smtClean="0"/>
              <a:t>8</a:t>
            </a:fld>
            <a:endParaRPr lang="en-US"/>
          </a:p>
        </p:txBody>
      </p:sp>
    </p:spTree>
    <p:extLst>
      <p:ext uri="{BB962C8B-B14F-4D97-AF65-F5344CB8AC3E}">
        <p14:creationId xmlns:p14="http://schemas.microsoft.com/office/powerpoint/2010/main" val="2547384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three main seminar objectives.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we’d like to introduce ourselves and our company. (Give a brief personal background, tell about your organization, and give its location.)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use seminars like this one to introduce ourselves and to develop strong working relationships with people like you.</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Second, we’d like to inform you about the benefits of financial management. We’ll also discuss some techniques that can help you reach your financial goals.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third, we’d like to clearly illustrate the advantages of working with a company like ours.</a:t>
            </a:r>
          </a:p>
        </p:txBody>
      </p:sp>
      <p:sp>
        <p:nvSpPr>
          <p:cNvPr id="4" name="Slide Number Placeholder 3"/>
          <p:cNvSpPr>
            <a:spLocks noGrp="1"/>
          </p:cNvSpPr>
          <p:nvPr>
            <p:ph type="sldNum" sz="quarter" idx="5"/>
          </p:nvPr>
        </p:nvSpPr>
        <p:spPr/>
        <p:txBody>
          <a:bodyPr/>
          <a:lstStyle/>
          <a:p>
            <a:fld id="{0E9757D9-CDF7-7744-ACFC-C9315F28A7A7}" type="slidenum">
              <a:rPr lang="en-US" smtClean="0"/>
              <a:t>9</a:t>
            </a:fld>
            <a:endParaRPr lang="en-US"/>
          </a:p>
        </p:txBody>
      </p:sp>
    </p:spTree>
    <p:extLst>
      <p:ext uri="{BB962C8B-B14F-4D97-AF65-F5344CB8AC3E}">
        <p14:creationId xmlns:p14="http://schemas.microsoft.com/office/powerpoint/2010/main" val="242589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306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BBDDBB8-31A3-E742-9189-650CFB07F4FA}"/>
              </a:ext>
            </a:extLst>
          </p:cNvPr>
          <p:cNvGrpSpPr/>
          <p:nvPr userDrawn="1"/>
        </p:nvGrpSpPr>
        <p:grpSpPr>
          <a:xfrm>
            <a:off x="1" y="1"/>
            <a:ext cx="12191999" cy="1219200"/>
            <a:chOff x="1" y="1"/>
            <a:chExt cx="12191999" cy="1219200"/>
          </a:xfrm>
        </p:grpSpPr>
        <p:pic>
          <p:nvPicPr>
            <p:cNvPr id="4" name="Picture 3">
              <a:extLst>
                <a:ext uri="{FF2B5EF4-FFF2-40B4-BE49-F238E27FC236}">
                  <a16:creationId xmlns:a16="http://schemas.microsoft.com/office/drawing/2014/main" id="{F62039B0-92F8-9545-9CF7-3BDE44282550}"/>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1" y="1"/>
              <a:ext cx="1219200" cy="1219200"/>
            </a:xfrm>
            <a:prstGeom prst="rect">
              <a:avLst/>
            </a:prstGeom>
          </p:spPr>
        </p:pic>
        <p:pic>
          <p:nvPicPr>
            <p:cNvPr id="5" name="Picture 4">
              <a:extLst>
                <a:ext uri="{FF2B5EF4-FFF2-40B4-BE49-F238E27FC236}">
                  <a16:creationId xmlns:a16="http://schemas.microsoft.com/office/drawing/2014/main" id="{9D96C8F2-ECEC-B14B-BAD0-6D4BF5C5DA96}"/>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1219201" y="1"/>
              <a:ext cx="1219200" cy="1219200"/>
            </a:xfrm>
            <a:prstGeom prst="rect">
              <a:avLst/>
            </a:prstGeom>
          </p:spPr>
        </p:pic>
        <p:pic>
          <p:nvPicPr>
            <p:cNvPr id="6" name="Picture 5">
              <a:extLst>
                <a:ext uri="{FF2B5EF4-FFF2-40B4-BE49-F238E27FC236}">
                  <a16:creationId xmlns:a16="http://schemas.microsoft.com/office/drawing/2014/main" id="{0179FD50-BACF-6048-96D2-15410D085EE9}"/>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2438401" y="1"/>
              <a:ext cx="1219200" cy="1219200"/>
            </a:xfrm>
            <a:prstGeom prst="rect">
              <a:avLst/>
            </a:prstGeom>
          </p:spPr>
        </p:pic>
        <p:pic>
          <p:nvPicPr>
            <p:cNvPr id="7" name="Picture 6">
              <a:extLst>
                <a:ext uri="{FF2B5EF4-FFF2-40B4-BE49-F238E27FC236}">
                  <a16:creationId xmlns:a16="http://schemas.microsoft.com/office/drawing/2014/main" id="{558CC376-6469-AF4F-8105-FC109A7C387C}"/>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3657601" y="1"/>
              <a:ext cx="1219200" cy="1219200"/>
            </a:xfrm>
            <a:prstGeom prst="rect">
              <a:avLst/>
            </a:prstGeom>
          </p:spPr>
        </p:pic>
        <p:pic>
          <p:nvPicPr>
            <p:cNvPr id="8" name="Picture 7">
              <a:extLst>
                <a:ext uri="{FF2B5EF4-FFF2-40B4-BE49-F238E27FC236}">
                  <a16:creationId xmlns:a16="http://schemas.microsoft.com/office/drawing/2014/main" id="{650E2E6B-5E1A-1A4C-BCE3-FC11BD2D8B59}"/>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4876801" y="1"/>
              <a:ext cx="1219200" cy="1219200"/>
            </a:xfrm>
            <a:prstGeom prst="rect">
              <a:avLst/>
            </a:prstGeom>
          </p:spPr>
        </p:pic>
        <p:pic>
          <p:nvPicPr>
            <p:cNvPr id="9" name="Picture 8">
              <a:extLst>
                <a:ext uri="{FF2B5EF4-FFF2-40B4-BE49-F238E27FC236}">
                  <a16:creationId xmlns:a16="http://schemas.microsoft.com/office/drawing/2014/main" id="{4B975C46-9DDD-6144-AD7A-BAE14D97B5D5}"/>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6096001" y="1"/>
              <a:ext cx="1219200" cy="1219200"/>
            </a:xfrm>
            <a:prstGeom prst="rect">
              <a:avLst/>
            </a:prstGeom>
          </p:spPr>
        </p:pic>
        <p:pic>
          <p:nvPicPr>
            <p:cNvPr id="10" name="Picture 9">
              <a:extLst>
                <a:ext uri="{FF2B5EF4-FFF2-40B4-BE49-F238E27FC236}">
                  <a16:creationId xmlns:a16="http://schemas.microsoft.com/office/drawing/2014/main" id="{D0CDB76D-0070-2344-8FDE-912DD8D49F0C}"/>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7315200" y="1"/>
              <a:ext cx="1219200" cy="1219200"/>
            </a:xfrm>
            <a:prstGeom prst="rect">
              <a:avLst/>
            </a:prstGeom>
          </p:spPr>
        </p:pic>
        <p:pic>
          <p:nvPicPr>
            <p:cNvPr id="11" name="Picture 10">
              <a:extLst>
                <a:ext uri="{FF2B5EF4-FFF2-40B4-BE49-F238E27FC236}">
                  <a16:creationId xmlns:a16="http://schemas.microsoft.com/office/drawing/2014/main" id="{B49E99C5-84B1-454A-9110-A632161159F0}"/>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8534400" y="1"/>
              <a:ext cx="1219200" cy="1219200"/>
            </a:xfrm>
            <a:prstGeom prst="rect">
              <a:avLst/>
            </a:prstGeom>
          </p:spPr>
        </p:pic>
        <p:pic>
          <p:nvPicPr>
            <p:cNvPr id="12" name="Picture 11">
              <a:extLst>
                <a:ext uri="{FF2B5EF4-FFF2-40B4-BE49-F238E27FC236}">
                  <a16:creationId xmlns:a16="http://schemas.microsoft.com/office/drawing/2014/main" id="{AE1B6237-45A8-8941-9246-77C9C14082DF}"/>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9753600" y="1"/>
              <a:ext cx="1219200" cy="1219200"/>
            </a:xfrm>
            <a:prstGeom prst="rect">
              <a:avLst/>
            </a:prstGeom>
          </p:spPr>
        </p:pic>
        <p:pic>
          <p:nvPicPr>
            <p:cNvPr id="13" name="Picture 12">
              <a:extLst>
                <a:ext uri="{FF2B5EF4-FFF2-40B4-BE49-F238E27FC236}">
                  <a16:creationId xmlns:a16="http://schemas.microsoft.com/office/drawing/2014/main" id="{18551089-7828-2C4F-BB6B-58B97F70FD94}"/>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10972800" y="1"/>
              <a:ext cx="1219200" cy="1219200"/>
            </a:xfrm>
            <a:prstGeom prst="rect">
              <a:avLst/>
            </a:prstGeom>
          </p:spPr>
        </p:pic>
      </p:grpSp>
      <p:cxnSp>
        <p:nvCxnSpPr>
          <p:cNvPr id="14" name="Straight Connector 13">
            <a:extLst>
              <a:ext uri="{FF2B5EF4-FFF2-40B4-BE49-F238E27FC236}">
                <a16:creationId xmlns:a16="http://schemas.microsoft.com/office/drawing/2014/main" id="{8DB8952C-1F2A-2943-955F-36B0E424428E}"/>
              </a:ext>
            </a:extLst>
          </p:cNvPr>
          <p:cNvCxnSpPr>
            <a:cxnSpLocks/>
          </p:cNvCxnSpPr>
          <p:nvPr userDrawn="1"/>
        </p:nvCxnSpPr>
        <p:spPr>
          <a:xfrm>
            <a:off x="0" y="1226592"/>
            <a:ext cx="12192000" cy="0"/>
          </a:xfrm>
          <a:prstGeom prst="line">
            <a:avLst/>
          </a:prstGeom>
          <a:ln w="31750">
            <a:solidFill>
              <a:srgbClr val="1B449C"/>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9FC4017-076A-3441-A1AE-8968B2214AAB}"/>
              </a:ext>
            </a:extLst>
          </p:cNvPr>
          <p:cNvGrpSpPr/>
          <p:nvPr userDrawn="1"/>
        </p:nvGrpSpPr>
        <p:grpSpPr>
          <a:xfrm>
            <a:off x="5161280" y="416561"/>
            <a:ext cx="1869439" cy="1869439"/>
            <a:chOff x="4886960" y="609601"/>
            <a:chExt cx="2418080" cy="2418080"/>
          </a:xfrm>
        </p:grpSpPr>
        <p:sp>
          <p:nvSpPr>
            <p:cNvPr id="16" name="Oval 15">
              <a:extLst>
                <a:ext uri="{FF2B5EF4-FFF2-40B4-BE49-F238E27FC236}">
                  <a16:creationId xmlns:a16="http://schemas.microsoft.com/office/drawing/2014/main" id="{CB381339-B88C-8244-95D6-F71435380178}"/>
                </a:ext>
              </a:extLst>
            </p:cNvPr>
            <p:cNvSpPr/>
            <p:nvPr/>
          </p:nvSpPr>
          <p:spPr>
            <a:xfrm>
              <a:off x="4886960" y="609601"/>
              <a:ext cx="2418080" cy="2418080"/>
            </a:xfrm>
            <a:prstGeom prst="ellipse">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0F0210D0-5553-0B40-8EAE-771542161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4694" y="861590"/>
              <a:ext cx="1802932" cy="1873462"/>
            </a:xfrm>
            <a:prstGeom prst="rect">
              <a:avLst/>
            </a:prstGeom>
          </p:spPr>
        </p:pic>
      </p:grpSp>
    </p:spTree>
    <p:extLst>
      <p:ext uri="{BB962C8B-B14F-4D97-AF65-F5344CB8AC3E}">
        <p14:creationId xmlns:p14="http://schemas.microsoft.com/office/powerpoint/2010/main" val="106935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B756AA-512C-D040-9CE6-FB18DDC8B9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950908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5935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aarp.org/retirement/planning-for-retirement/info-2020/how-much-money-do-you-need-to-retire.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ssa.gov/planners/lifeexpectancy.html"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nerdwallet.com/article/taxes/standard-deduction"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bloomberg.com/news/articles/2021-04-30/more-americans-are-considering-retirement-because-of-covid"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https://www.cnbc.com/2021/06/14/a-third-of-americans-plan-to-retire-later-due-to-covid-19-study-finds.html"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9.emf"/></Relationships>
</file>

<file path=ppt/slides/_rels/slide52.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5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ssa.gov/pubs/EN-05-10035.pdf"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76A91D-88BC-984F-A6ED-D0DA0E9692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6"/>
            <a:ext cx="12192001" cy="6858000"/>
          </a:xfrm>
          <a:prstGeom prst="rect">
            <a:avLst/>
          </a:prstGeom>
        </p:spPr>
      </p:pic>
      <p:sp>
        <p:nvSpPr>
          <p:cNvPr id="6" name="TextBox 5">
            <a:extLst>
              <a:ext uri="{FF2B5EF4-FFF2-40B4-BE49-F238E27FC236}">
                <a16:creationId xmlns:a16="http://schemas.microsoft.com/office/drawing/2014/main" id="{24065F4D-5091-9444-A6BA-138C8583A7E4}"/>
              </a:ext>
            </a:extLst>
          </p:cNvPr>
          <p:cNvSpPr txBox="1"/>
          <p:nvPr/>
        </p:nvSpPr>
        <p:spPr>
          <a:xfrm>
            <a:off x="772694" y="730166"/>
            <a:ext cx="5467684" cy="3785652"/>
          </a:xfrm>
          <a:prstGeom prst="rect">
            <a:avLst/>
          </a:prstGeom>
          <a:noFill/>
        </p:spPr>
        <p:txBody>
          <a:bodyPr wrap="square" rtlCol="0">
            <a:spAutoFit/>
          </a:bodyPr>
          <a:lstStyle/>
          <a:p>
            <a:r>
              <a:rPr lang="en-US" sz="6000" b="1" dirty="0">
                <a:solidFill>
                  <a:schemeClr val="bg1"/>
                </a:solidFill>
                <a:effectLst>
                  <a:outerShdw blurRad="50800" dist="38100" dir="2700000" algn="tl" rotWithShape="0">
                    <a:prstClr val="black">
                      <a:alpha val="40000"/>
                    </a:prstClr>
                  </a:outerShdw>
                </a:effectLst>
                <a:latin typeface="Georgia" panose="02040502050405020303" pitchFamily="18" charset="0"/>
              </a:rPr>
              <a:t>Social</a:t>
            </a:r>
          </a:p>
          <a:p>
            <a:r>
              <a:rPr lang="en-US" sz="6000" b="1" dirty="0">
                <a:solidFill>
                  <a:schemeClr val="bg1"/>
                </a:solidFill>
                <a:effectLst>
                  <a:outerShdw blurRad="50800" dist="38100" dir="2700000" algn="tl" rotWithShape="0">
                    <a:prstClr val="black">
                      <a:alpha val="40000"/>
                    </a:prstClr>
                  </a:outerShdw>
                </a:effectLst>
                <a:latin typeface="Georgia" panose="02040502050405020303" pitchFamily="18" charset="0"/>
              </a:rPr>
              <a:t>Security and</a:t>
            </a:r>
          </a:p>
          <a:p>
            <a:r>
              <a:rPr lang="en-US" sz="6000" b="1" dirty="0">
                <a:solidFill>
                  <a:schemeClr val="bg1"/>
                </a:solidFill>
                <a:effectLst>
                  <a:outerShdw blurRad="50800" dist="38100" dir="2700000" algn="tl" rotWithShape="0">
                    <a:prstClr val="black">
                      <a:alpha val="40000"/>
                    </a:prstClr>
                  </a:outerShdw>
                </a:effectLst>
                <a:latin typeface="Georgia" panose="02040502050405020303" pitchFamily="18" charset="0"/>
              </a:rPr>
              <a:t>Retirement</a:t>
            </a:r>
          </a:p>
          <a:p>
            <a:r>
              <a:rPr lang="en-US" sz="6000" b="1" dirty="0">
                <a:solidFill>
                  <a:schemeClr val="bg1"/>
                </a:solidFill>
                <a:effectLst>
                  <a:outerShdw blurRad="50800" dist="38100" dir="2700000" algn="tl" rotWithShape="0">
                    <a:prstClr val="black">
                      <a:alpha val="40000"/>
                    </a:prstClr>
                  </a:outerShdw>
                </a:effectLst>
                <a:latin typeface="Georgia" panose="02040502050405020303" pitchFamily="18" charset="0"/>
              </a:rPr>
              <a:t>Income</a:t>
            </a:r>
          </a:p>
        </p:txBody>
      </p:sp>
      <p:sp>
        <p:nvSpPr>
          <p:cNvPr id="8" name="TextBox 7">
            <a:extLst>
              <a:ext uri="{FF2B5EF4-FFF2-40B4-BE49-F238E27FC236}">
                <a16:creationId xmlns:a16="http://schemas.microsoft.com/office/drawing/2014/main" id="{4DE5343E-7EBC-3C43-8DFC-D5E26EA93CCE}"/>
              </a:ext>
            </a:extLst>
          </p:cNvPr>
          <p:cNvSpPr txBox="1"/>
          <p:nvPr/>
        </p:nvSpPr>
        <p:spPr>
          <a:xfrm>
            <a:off x="772694" y="4997104"/>
            <a:ext cx="4236720" cy="1077218"/>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[Presenter Name]</a:t>
            </a:r>
          </a:p>
          <a:p>
            <a:r>
              <a:rPr lang="en-US" sz="1400" b="1" dirty="0">
                <a:solidFill>
                  <a:schemeClr val="bg1"/>
                </a:solidFill>
                <a:latin typeface="Arial" panose="020B0604020202020204" pitchFamily="34" charset="0"/>
                <a:cs typeface="Arial" panose="020B0604020202020204" pitchFamily="34" charset="0"/>
              </a:rPr>
              <a:t>[Presenter Title]</a:t>
            </a:r>
          </a:p>
          <a:p>
            <a:endParaRPr lang="en-US" sz="1400" b="1"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[Presenter Company]</a:t>
            </a:r>
          </a:p>
        </p:txBody>
      </p:sp>
      <p:sp>
        <p:nvSpPr>
          <p:cNvPr id="9" name="Rectangle 8">
            <a:extLst>
              <a:ext uri="{FF2B5EF4-FFF2-40B4-BE49-F238E27FC236}">
                <a16:creationId xmlns:a16="http://schemas.microsoft.com/office/drawing/2014/main" id="{6AF525A9-B995-3C43-93BB-0655FDC82226}"/>
              </a:ext>
            </a:extLst>
          </p:cNvPr>
          <p:cNvSpPr/>
          <p:nvPr/>
        </p:nvSpPr>
        <p:spPr>
          <a:xfrm>
            <a:off x="-1" y="0"/>
            <a:ext cx="417096" cy="6858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1B98199-D4E1-44C1-9322-8813C85C9A3C}"/>
              </a:ext>
            </a:extLst>
          </p:cNvPr>
          <p:cNvSpPr txBox="1"/>
          <p:nvPr/>
        </p:nvSpPr>
        <p:spPr>
          <a:xfrm>
            <a:off x="772694" y="6488482"/>
            <a:ext cx="3281819" cy="369332"/>
          </a:xfrm>
          <a:prstGeom prst="rect">
            <a:avLst/>
          </a:prstGeom>
          <a:noFill/>
        </p:spPr>
        <p:txBody>
          <a:bodyPr wrap="square" rtlCol="0">
            <a:spAutoFit/>
          </a:bodyPr>
          <a:lstStyle/>
          <a:p>
            <a:r>
              <a:rPr lang="en-US" sz="1800" dirty="0">
                <a:solidFill>
                  <a:schemeClr val="bg1"/>
                </a:solidFill>
                <a:effectLst/>
                <a:latin typeface="Calibri" panose="020F0502020204030204" pitchFamily="34" charset="0"/>
                <a:ea typeface="Calibri" panose="020F0502020204030204" pitchFamily="34" charset="0"/>
              </a:rPr>
              <a:t>21-0530-080622</a:t>
            </a:r>
            <a:endParaRPr lang="en-US" dirty="0">
              <a:solidFill>
                <a:schemeClr val="bg1"/>
              </a:solidFill>
            </a:endParaRPr>
          </a:p>
        </p:txBody>
      </p:sp>
    </p:spTree>
    <p:extLst>
      <p:ext uri="{BB962C8B-B14F-4D97-AF65-F5344CB8AC3E}">
        <p14:creationId xmlns:p14="http://schemas.microsoft.com/office/powerpoint/2010/main" val="3983827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520239"/>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About Me</a:t>
            </a: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1570745"/>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56C3E29-095F-4145-9888-FEC8EBED21C6}"/>
              </a:ext>
            </a:extLst>
          </p:cNvPr>
          <p:cNvSpPr/>
          <p:nvPr/>
        </p:nvSpPr>
        <p:spPr>
          <a:xfrm>
            <a:off x="1240302" y="2092747"/>
            <a:ext cx="4707503" cy="42450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itchFamily="2" charset="0"/>
              </a:rPr>
              <a:t>[Photo of your family]</a:t>
            </a:r>
          </a:p>
        </p:txBody>
      </p:sp>
      <p:sp>
        <p:nvSpPr>
          <p:cNvPr id="7" name="Rectangle 6">
            <a:extLst>
              <a:ext uri="{FF2B5EF4-FFF2-40B4-BE49-F238E27FC236}">
                <a16:creationId xmlns:a16="http://schemas.microsoft.com/office/drawing/2014/main" id="{45D32EC4-F091-FD44-8F70-BA4D993D65C2}"/>
              </a:ext>
            </a:extLst>
          </p:cNvPr>
          <p:cNvSpPr/>
          <p:nvPr/>
        </p:nvSpPr>
        <p:spPr>
          <a:xfrm>
            <a:off x="6244194" y="2092747"/>
            <a:ext cx="4707503" cy="42450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itchFamily="2" charset="0"/>
              </a:rPr>
              <a:t>[Photo of your office]</a:t>
            </a:r>
          </a:p>
        </p:txBody>
      </p:sp>
    </p:spTree>
    <p:extLst>
      <p:ext uri="{BB962C8B-B14F-4D97-AF65-F5344CB8AC3E}">
        <p14:creationId xmlns:p14="http://schemas.microsoft.com/office/powerpoint/2010/main" val="4110824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63C3F1-E24A-5849-9CC8-9732CD993EB0}"/>
              </a:ext>
            </a:extLst>
          </p:cNvPr>
          <p:cNvSpPr/>
          <p:nvPr/>
        </p:nvSpPr>
        <p:spPr>
          <a:xfrm>
            <a:off x="613063" y="238991"/>
            <a:ext cx="5018809" cy="6369627"/>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913359-56D1-5341-B735-371BA5B3C941}"/>
              </a:ext>
            </a:extLst>
          </p:cNvPr>
          <p:cNvSpPr txBox="1"/>
          <p:nvPr/>
        </p:nvSpPr>
        <p:spPr>
          <a:xfrm>
            <a:off x="6549738" y="2459504"/>
            <a:ext cx="5185064" cy="1938992"/>
          </a:xfrm>
          <a:prstGeom prst="rect">
            <a:avLst/>
          </a:prstGeom>
          <a:noFill/>
        </p:spPr>
        <p:txBody>
          <a:bodyPr wrap="square" rtlCol="0">
            <a:spAutoFit/>
          </a:bodyPr>
          <a:lstStyle/>
          <a:p>
            <a:r>
              <a:rPr lang="en-US" sz="6000" b="1" dirty="0">
                <a:solidFill>
                  <a:srgbClr val="1B449C"/>
                </a:solidFill>
                <a:latin typeface="Georgia" panose="02040502050405020303" pitchFamily="18" charset="0"/>
              </a:rPr>
              <a:t>Evaluation Form</a:t>
            </a:r>
          </a:p>
        </p:txBody>
      </p:sp>
      <p:grpSp>
        <p:nvGrpSpPr>
          <p:cNvPr id="5" name="Group 4">
            <a:extLst>
              <a:ext uri="{FF2B5EF4-FFF2-40B4-BE49-F238E27FC236}">
                <a16:creationId xmlns:a16="http://schemas.microsoft.com/office/drawing/2014/main" id="{0A9A7615-2EF3-884A-AE9F-D366474F9734}"/>
              </a:ext>
            </a:extLst>
          </p:cNvPr>
          <p:cNvGrpSpPr/>
          <p:nvPr/>
        </p:nvGrpSpPr>
        <p:grpSpPr>
          <a:xfrm>
            <a:off x="750184" y="363630"/>
            <a:ext cx="4736216" cy="6130740"/>
            <a:chOff x="750184" y="363630"/>
            <a:chExt cx="4736216" cy="6130740"/>
          </a:xfrm>
        </p:grpSpPr>
        <p:pic>
          <p:nvPicPr>
            <p:cNvPr id="2" name="Picture 1">
              <a:extLst>
                <a:ext uri="{FF2B5EF4-FFF2-40B4-BE49-F238E27FC236}">
                  <a16:creationId xmlns:a16="http://schemas.microsoft.com/office/drawing/2014/main" id="{A79BC323-C582-784F-9614-FA430979B1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184" y="363630"/>
              <a:ext cx="4736216" cy="6130740"/>
            </a:xfrm>
            <a:prstGeom prst="rect">
              <a:avLst/>
            </a:prstGeom>
            <a:effectLst>
              <a:outerShdw blurRad="457200" dist="101600" dir="7920000" algn="tr" rotWithShape="0">
                <a:prstClr val="black">
                  <a:alpha val="8000"/>
                </a:prstClr>
              </a:outerShdw>
            </a:effectLst>
          </p:spPr>
        </p:pic>
        <p:sp>
          <p:nvSpPr>
            <p:cNvPr id="4" name="Rectangle 3">
              <a:extLst>
                <a:ext uri="{FF2B5EF4-FFF2-40B4-BE49-F238E27FC236}">
                  <a16:creationId xmlns:a16="http://schemas.microsoft.com/office/drawing/2014/main" id="{B8712AE5-17CD-3846-97C4-0B73340E4CE5}"/>
                </a:ext>
              </a:extLst>
            </p:cNvPr>
            <p:cNvSpPr/>
            <p:nvPr/>
          </p:nvSpPr>
          <p:spPr>
            <a:xfrm>
              <a:off x="2119745" y="519545"/>
              <a:ext cx="1984664"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35019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890629"/>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About Us</a:t>
            </a: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1941135"/>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4A92373-D444-164C-B611-8F753B4BEA2E}"/>
              </a:ext>
            </a:extLst>
          </p:cNvPr>
          <p:cNvSpPr txBox="1"/>
          <p:nvPr/>
        </p:nvSpPr>
        <p:spPr>
          <a:xfrm>
            <a:off x="1535153" y="2889696"/>
            <a:ext cx="9121693" cy="1554272"/>
          </a:xfrm>
          <a:prstGeom prst="rect">
            <a:avLst/>
          </a:prstGeom>
          <a:noFill/>
        </p:spPr>
        <p:txBody>
          <a:bodyPr wrap="square" rtlCol="0">
            <a:spAutoFit/>
          </a:bodyPr>
          <a:lstStyle/>
          <a:p>
            <a:pPr algn="ctr">
              <a:spcBef>
                <a:spcPts val="2400"/>
              </a:spcBef>
            </a:pPr>
            <a:r>
              <a:rPr lang="en-US" sz="2500" dirty="0">
                <a:solidFill>
                  <a:srgbClr val="000000"/>
                </a:solidFill>
                <a:latin typeface="Arial" panose="020B0604020202020204" pitchFamily="34" charset="0"/>
                <a:cs typeface="Arial" panose="020B0604020202020204" pitchFamily="34" charset="0"/>
              </a:rPr>
              <a:t>[Presenter’s Name]</a:t>
            </a:r>
          </a:p>
          <a:p>
            <a:pPr algn="ctr">
              <a:spcBef>
                <a:spcPts val="2400"/>
              </a:spcBef>
            </a:pPr>
            <a:r>
              <a:rPr lang="en-US" sz="2500" dirty="0">
                <a:solidFill>
                  <a:srgbClr val="000000"/>
                </a:solidFill>
                <a:latin typeface="Arial" panose="020B0604020202020204" pitchFamily="34" charset="0"/>
                <a:cs typeface="Arial" panose="020B0604020202020204" pitchFamily="34" charset="0"/>
              </a:rPr>
              <a:t>Focused on helping clients coordinate their Social Security benefits and other retirement assets.</a:t>
            </a:r>
            <a:endParaRPr lang="en-US" sz="25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212CE49-94E1-3749-8B4B-107D22B86F99}"/>
              </a:ext>
            </a:extLst>
          </p:cNvPr>
          <p:cNvSpPr txBox="1"/>
          <p:nvPr/>
        </p:nvSpPr>
        <p:spPr>
          <a:xfrm>
            <a:off x="1535153" y="5427372"/>
            <a:ext cx="9121693" cy="646331"/>
          </a:xfrm>
          <a:prstGeom prst="rect">
            <a:avLst/>
          </a:prstGeom>
          <a:noFill/>
        </p:spPr>
        <p:txBody>
          <a:bodyPr wrap="square" rtlCol="0">
            <a:spAutoFit/>
          </a:bodyPr>
          <a:lstStyle/>
          <a:p>
            <a:pPr marL="12700" marR="74295" algn="ctr"/>
            <a:r>
              <a:rPr lang="en-US" sz="1200" dirty="0">
                <a:latin typeface="Arial" panose="020B0604020202020204" pitchFamily="34" charset="0"/>
                <a:ea typeface="+mn-lt"/>
                <a:cs typeface="Arial" panose="020B0604020202020204" pitchFamily="34" charset="0"/>
              </a:rPr>
              <a:t>[Disclosure]</a:t>
            </a:r>
          </a:p>
          <a:p>
            <a:pPr marL="12700" marR="74295" algn="ctr"/>
            <a:endParaRPr lang="en-US" sz="1200" dirty="0">
              <a:latin typeface="Arial" panose="020B0604020202020204" pitchFamily="34" charset="0"/>
              <a:ea typeface="+mn-lt"/>
              <a:cs typeface="Arial" panose="020B0604020202020204" pitchFamily="34" charset="0"/>
            </a:endParaRPr>
          </a:p>
          <a:p>
            <a:pPr marL="12700" marR="74295" algn="ctr"/>
            <a:r>
              <a:rPr lang="en-US" sz="1200" dirty="0">
                <a:latin typeface="Arial" panose="020B0604020202020204" pitchFamily="34" charset="0"/>
                <a:ea typeface="+mn-lt"/>
                <a:cs typeface="Arial" panose="020B0604020202020204" pitchFamily="34" charset="0"/>
              </a:rPr>
              <a:t>This is an insurance sales presentation.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4726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5F8053-712D-8542-86CC-2074A84F83E4}"/>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CE388E9-7F92-3747-B998-786752582076}"/>
              </a:ext>
            </a:extLst>
          </p:cNvPr>
          <p:cNvSpPr txBox="1"/>
          <p:nvPr/>
        </p:nvSpPr>
        <p:spPr>
          <a:xfrm>
            <a:off x="1608220" y="497394"/>
            <a:ext cx="8975558"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What Happens When You Retire?</a:t>
            </a:r>
          </a:p>
        </p:txBody>
      </p:sp>
      <p:sp>
        <p:nvSpPr>
          <p:cNvPr id="6" name="TextBox 5">
            <a:extLst>
              <a:ext uri="{FF2B5EF4-FFF2-40B4-BE49-F238E27FC236}">
                <a16:creationId xmlns:a16="http://schemas.microsoft.com/office/drawing/2014/main" id="{A1EC5C1D-A728-804D-82D9-48BDDC258309}"/>
              </a:ext>
            </a:extLst>
          </p:cNvPr>
          <p:cNvSpPr txBox="1"/>
          <p:nvPr/>
        </p:nvSpPr>
        <p:spPr>
          <a:xfrm>
            <a:off x="1" y="3051171"/>
            <a:ext cx="12192000" cy="3754874"/>
          </a:xfrm>
          <a:prstGeom prst="rect">
            <a:avLst/>
          </a:prstGeom>
          <a:noFill/>
        </p:spPr>
        <p:txBody>
          <a:bodyPr wrap="square" rtlCol="0">
            <a:spAutoFit/>
          </a:bodyPr>
          <a:lstStyle/>
          <a:p>
            <a:pPr algn="ctr">
              <a:spcBef>
                <a:spcPts val="2400"/>
              </a:spcBef>
            </a:pPr>
            <a:r>
              <a:rPr lang="en-US" sz="2200" b="1" u="sng" dirty="0">
                <a:solidFill>
                  <a:srgbClr val="000000"/>
                </a:solidFill>
                <a:latin typeface="Arial" panose="020B0604020202020204" pitchFamily="34" charset="0"/>
                <a:cs typeface="Arial" panose="020B0604020202020204" pitchFamily="34" charset="0"/>
              </a:rPr>
              <a:t>Your priorities are different</a:t>
            </a:r>
          </a:p>
          <a:p>
            <a:pPr algn="ctr">
              <a:spcBef>
                <a:spcPts val="2400"/>
              </a:spcBef>
            </a:pPr>
            <a:r>
              <a:rPr lang="en-US" sz="2200" dirty="0">
                <a:solidFill>
                  <a:srgbClr val="000000"/>
                </a:solidFill>
                <a:latin typeface="Arial" panose="020B0604020202020204" pitchFamily="34" charset="0"/>
                <a:cs typeface="Arial" panose="020B0604020202020204" pitchFamily="34" charset="0"/>
              </a:rPr>
              <a:t>Possible change in habits and attitudes about investing and spending money.</a:t>
            </a:r>
          </a:p>
          <a:p>
            <a:pPr algn="ctr">
              <a:spcBef>
                <a:spcPts val="2400"/>
              </a:spcBef>
            </a:pPr>
            <a:r>
              <a:rPr lang="en-US" sz="2200" dirty="0">
                <a:solidFill>
                  <a:srgbClr val="000000"/>
                </a:solidFill>
                <a:latin typeface="Arial" panose="020B0604020202020204" pitchFamily="34" charset="0"/>
                <a:cs typeface="Arial" panose="020B0604020202020204" pitchFamily="34" charset="0"/>
              </a:rPr>
              <a:t>Change from a focus of accumulation to preservation.</a:t>
            </a:r>
          </a:p>
          <a:p>
            <a:pPr algn="ctr">
              <a:spcBef>
                <a:spcPts val="2400"/>
              </a:spcBef>
            </a:pPr>
            <a:r>
              <a:rPr lang="en-US" sz="2200" dirty="0">
                <a:solidFill>
                  <a:srgbClr val="000000"/>
                </a:solidFill>
                <a:latin typeface="Arial" panose="020B0604020202020204" pitchFamily="34" charset="0"/>
                <a:cs typeface="Arial" panose="020B0604020202020204" pitchFamily="34" charset="0"/>
              </a:rPr>
              <a:t>Importance of generating income and making the most of your hard-earned money.</a:t>
            </a:r>
          </a:p>
          <a:p>
            <a:pPr algn="ctr">
              <a:spcBef>
                <a:spcPts val="2400"/>
              </a:spcBef>
            </a:pPr>
            <a:r>
              <a:rPr lang="en-US" sz="2200" dirty="0">
                <a:solidFill>
                  <a:srgbClr val="000000"/>
                </a:solidFill>
                <a:latin typeface="Arial" panose="020B0604020202020204" pitchFamily="34" charset="0"/>
                <a:cs typeface="Arial" panose="020B0604020202020204" pitchFamily="34" charset="0"/>
              </a:rPr>
              <a:t>Desire/Need to protect your income.</a:t>
            </a:r>
          </a:p>
          <a:p>
            <a:pPr algn="ctr">
              <a:spcBef>
                <a:spcPts val="2400"/>
              </a:spcBef>
            </a:pPr>
            <a:r>
              <a:rPr lang="en-US" sz="2200" dirty="0">
                <a:solidFill>
                  <a:srgbClr val="000000"/>
                </a:solidFill>
                <a:latin typeface="Arial" panose="020B0604020202020204" pitchFamily="34" charset="0"/>
                <a:cs typeface="Arial" panose="020B0604020202020204" pitchFamily="34" charset="0"/>
              </a:rPr>
              <a:t>Must coordinate you sources of retirement income.</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709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300320"/>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Social Security</a:t>
            </a:r>
          </a:p>
        </p:txBody>
      </p:sp>
      <p:sp>
        <p:nvSpPr>
          <p:cNvPr id="3" name="TextBox 2">
            <a:extLst>
              <a:ext uri="{FF2B5EF4-FFF2-40B4-BE49-F238E27FC236}">
                <a16:creationId xmlns:a16="http://schemas.microsoft.com/office/drawing/2014/main" id="{5F725E6F-F1FE-2345-87EB-197AB5632C71}"/>
              </a:ext>
            </a:extLst>
          </p:cNvPr>
          <p:cNvSpPr txBox="1"/>
          <p:nvPr/>
        </p:nvSpPr>
        <p:spPr>
          <a:xfrm>
            <a:off x="1098753" y="1547033"/>
            <a:ext cx="9994493" cy="477054"/>
          </a:xfrm>
          <a:prstGeom prst="rect">
            <a:avLst/>
          </a:prstGeom>
          <a:noFill/>
        </p:spPr>
        <p:txBody>
          <a:bodyPr wrap="square" rtlCol="0">
            <a:spAutoFit/>
          </a:bodyPr>
          <a:lstStyle/>
          <a:p>
            <a:pPr algn="ctr">
              <a:spcBef>
                <a:spcPts val="2400"/>
              </a:spcBef>
            </a:pPr>
            <a:r>
              <a:rPr lang="en-US" sz="2500" b="1" dirty="0">
                <a:solidFill>
                  <a:srgbClr val="000000"/>
                </a:solidFill>
                <a:latin typeface="Arial" panose="020B0604020202020204" pitchFamily="34" charset="0"/>
                <a:cs typeface="Arial" panose="020B0604020202020204" pitchFamily="34" charset="0"/>
              </a:rPr>
              <a:t>The Foundation to a Sound Retirement Strategy</a:t>
            </a:r>
            <a:endParaRPr lang="en-US" sz="2500" b="1"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1350826"/>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D2D0DC99-A5A8-0E4B-8A6A-76E0479A95F7}"/>
              </a:ext>
            </a:extLst>
          </p:cNvPr>
          <p:cNvGraphicFramePr/>
          <p:nvPr>
            <p:extLst>
              <p:ext uri="{D42A27DB-BD31-4B8C-83A1-F6EECF244321}">
                <p14:modId xmlns:p14="http://schemas.microsoft.com/office/powerpoint/2010/main" val="1853365427"/>
              </p:ext>
            </p:extLst>
          </p:nvPr>
        </p:nvGraphicFramePr>
        <p:xfrm>
          <a:off x="2475063" y="2255137"/>
          <a:ext cx="7241874" cy="3965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81365FB1-E606-EA4B-9771-FECAEF0C2515}"/>
              </a:ext>
            </a:extLst>
          </p:cNvPr>
          <p:cNvSpPr txBox="1"/>
          <p:nvPr/>
        </p:nvSpPr>
        <p:spPr>
          <a:xfrm>
            <a:off x="0" y="6441439"/>
            <a:ext cx="12191999" cy="276999"/>
          </a:xfrm>
          <a:prstGeom prst="rect">
            <a:avLst/>
          </a:prstGeom>
          <a:noFill/>
        </p:spPr>
        <p:txBody>
          <a:bodyPr wrap="square" rtlCol="0">
            <a:spAutoFit/>
          </a:bodyPr>
          <a:lstStyle/>
          <a:p>
            <a:pPr marL="12700" marR="74295" algn="ctr"/>
            <a:r>
              <a:rPr lang="en-US" sz="1200" dirty="0">
                <a:latin typeface="Arial" panose="020B0604020202020204" pitchFamily="34" charset="0"/>
                <a:ea typeface="+mn-lt"/>
                <a:cs typeface="Arial" panose="020B0604020202020204" pitchFamily="34" charset="0"/>
              </a:rPr>
              <a:t>Not affiliated with the Social Security Administration.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098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1879C0-85A9-F044-9705-4988274AE065}"/>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FC6DCE-2F51-0146-A8BC-FF3F39A29D3B}"/>
              </a:ext>
            </a:extLst>
          </p:cNvPr>
          <p:cNvSpPr txBox="1"/>
          <p:nvPr/>
        </p:nvSpPr>
        <p:spPr>
          <a:xfrm>
            <a:off x="1608220" y="497394"/>
            <a:ext cx="8975558"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Why is Social Security a Hot Topic?</a:t>
            </a:r>
          </a:p>
        </p:txBody>
      </p:sp>
      <p:sp>
        <p:nvSpPr>
          <p:cNvPr id="6" name="TextBox 5">
            <a:extLst>
              <a:ext uri="{FF2B5EF4-FFF2-40B4-BE49-F238E27FC236}">
                <a16:creationId xmlns:a16="http://schemas.microsoft.com/office/drawing/2014/main" id="{A1EC5C1D-A728-804D-82D9-48BDDC258309}"/>
              </a:ext>
            </a:extLst>
          </p:cNvPr>
          <p:cNvSpPr txBox="1"/>
          <p:nvPr/>
        </p:nvSpPr>
        <p:spPr>
          <a:xfrm>
            <a:off x="1" y="3429000"/>
            <a:ext cx="12192000" cy="2554545"/>
          </a:xfrm>
          <a:prstGeom prst="rect">
            <a:avLst/>
          </a:prstGeom>
          <a:noFill/>
        </p:spPr>
        <p:txBody>
          <a:bodyPr wrap="square" rtlCol="0">
            <a:spAutoFit/>
          </a:bodyPr>
          <a:lstStyle/>
          <a:p>
            <a:pPr algn="ctr">
              <a:spcBef>
                <a:spcPts val="2400"/>
              </a:spcBef>
            </a:pPr>
            <a:r>
              <a:rPr lang="en-US" sz="2500" dirty="0">
                <a:solidFill>
                  <a:srgbClr val="000000"/>
                </a:solidFill>
                <a:latin typeface="Arial" panose="020B0604020202020204" pitchFamily="34" charset="0"/>
                <a:cs typeface="Arial" panose="020B0604020202020204" pitchFamily="34" charset="0"/>
              </a:rPr>
              <a:t>Every day, </a:t>
            </a:r>
            <a:r>
              <a:rPr lang="en-US" sz="2500" b="1" dirty="0">
                <a:solidFill>
                  <a:srgbClr val="000000"/>
                </a:solidFill>
                <a:latin typeface="Arial" panose="020B0604020202020204" pitchFamily="34" charset="0"/>
                <a:cs typeface="Arial" panose="020B0604020202020204" pitchFamily="34" charset="0"/>
              </a:rPr>
              <a:t>10,000</a:t>
            </a:r>
            <a:r>
              <a:rPr lang="en-US" sz="2500" dirty="0">
                <a:solidFill>
                  <a:srgbClr val="000000"/>
                </a:solidFill>
                <a:latin typeface="Arial" panose="020B0604020202020204" pitchFamily="34" charset="0"/>
                <a:cs typeface="Arial" panose="020B0604020202020204" pitchFamily="34" charset="0"/>
              </a:rPr>
              <a:t> Boomers turn 65</a:t>
            </a:r>
          </a:p>
          <a:p>
            <a:pPr algn="ctr">
              <a:spcBef>
                <a:spcPts val="2400"/>
              </a:spcBef>
            </a:pPr>
            <a:r>
              <a:rPr lang="en-US" sz="2500" dirty="0">
                <a:solidFill>
                  <a:srgbClr val="000000"/>
                </a:solidFill>
                <a:latin typeface="Arial" panose="020B0604020202020204" pitchFamily="34" charset="0"/>
                <a:cs typeface="Arial" panose="020B0604020202020204" pitchFamily="34" charset="0"/>
              </a:rPr>
              <a:t>That’s </a:t>
            </a:r>
            <a:r>
              <a:rPr lang="en-US" sz="2500" b="1" dirty="0">
                <a:solidFill>
                  <a:srgbClr val="000000"/>
                </a:solidFill>
                <a:latin typeface="Arial" panose="020B0604020202020204" pitchFamily="34" charset="0"/>
                <a:cs typeface="Arial" panose="020B0604020202020204" pitchFamily="34" charset="0"/>
              </a:rPr>
              <a:t>70,000</a:t>
            </a:r>
            <a:r>
              <a:rPr lang="en-US" sz="2500" dirty="0">
                <a:solidFill>
                  <a:srgbClr val="000000"/>
                </a:solidFill>
                <a:latin typeface="Arial" panose="020B0604020202020204" pitchFamily="34" charset="0"/>
                <a:cs typeface="Arial" panose="020B0604020202020204" pitchFamily="34" charset="0"/>
              </a:rPr>
              <a:t> per week</a:t>
            </a:r>
          </a:p>
          <a:p>
            <a:pPr algn="ctr">
              <a:spcBef>
                <a:spcPts val="2400"/>
              </a:spcBef>
            </a:pPr>
            <a:r>
              <a:rPr lang="en-US" sz="2500" b="1" dirty="0">
                <a:solidFill>
                  <a:srgbClr val="000000"/>
                </a:solidFill>
                <a:latin typeface="Arial" panose="020B0604020202020204" pitchFamily="34" charset="0"/>
                <a:cs typeface="Arial" panose="020B0604020202020204" pitchFamily="34" charset="0"/>
              </a:rPr>
              <a:t>280,000</a:t>
            </a:r>
            <a:r>
              <a:rPr lang="en-US" sz="2500" dirty="0">
                <a:solidFill>
                  <a:srgbClr val="000000"/>
                </a:solidFill>
                <a:latin typeface="Arial" panose="020B0604020202020204" pitchFamily="34" charset="0"/>
                <a:cs typeface="Arial" panose="020B0604020202020204" pitchFamily="34" charset="0"/>
              </a:rPr>
              <a:t> per month</a:t>
            </a:r>
          </a:p>
          <a:p>
            <a:pPr algn="ctr">
              <a:spcBef>
                <a:spcPts val="2400"/>
              </a:spcBef>
            </a:pPr>
            <a:r>
              <a:rPr lang="en-US" sz="2500" b="1" dirty="0">
                <a:solidFill>
                  <a:srgbClr val="000000"/>
                </a:solidFill>
                <a:latin typeface="Arial" panose="020B0604020202020204" pitchFamily="34" charset="0"/>
                <a:cs typeface="Arial" panose="020B0604020202020204" pitchFamily="34" charset="0"/>
              </a:rPr>
              <a:t>3.64 million </a:t>
            </a:r>
            <a:r>
              <a:rPr lang="en-US" sz="2500" dirty="0">
                <a:solidFill>
                  <a:srgbClr val="000000"/>
                </a:solidFill>
                <a:latin typeface="Arial" panose="020B0604020202020204" pitchFamily="34" charset="0"/>
                <a:cs typeface="Arial" panose="020B0604020202020204" pitchFamily="34" charset="0"/>
              </a:rPr>
              <a:t>per year, every year, for the next 15 years</a:t>
            </a:r>
            <a:endParaRPr lang="en-US" sz="25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smartasset.com</a:t>
            </a:r>
            <a:r>
              <a:rPr lang="en-US" sz="1200" dirty="0">
                <a:latin typeface="Arial" panose="020B0604020202020204" pitchFamily="34" charset="0"/>
                <a:ea typeface="+mn-lt"/>
                <a:cs typeface="Arial" panose="020B0604020202020204" pitchFamily="34" charset="0"/>
              </a:rPr>
              <a:t>/retirement/baby-boomers-retiring#:~:text=Almost%2010%2C000%20baby%20boomers%20turn%2065%20every%20day.</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696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1608220" y="497394"/>
            <a:ext cx="8975558"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What Does Social Security Mean to You?</a:t>
            </a:r>
          </a:p>
        </p:txBody>
      </p:sp>
      <p:sp>
        <p:nvSpPr>
          <p:cNvPr id="6" name="TextBox 5">
            <a:extLst>
              <a:ext uri="{FF2B5EF4-FFF2-40B4-BE49-F238E27FC236}">
                <a16:creationId xmlns:a16="http://schemas.microsoft.com/office/drawing/2014/main" id="{A1EC5C1D-A728-804D-82D9-48BDDC258309}"/>
              </a:ext>
            </a:extLst>
          </p:cNvPr>
          <p:cNvSpPr txBox="1"/>
          <p:nvPr/>
        </p:nvSpPr>
        <p:spPr>
          <a:xfrm>
            <a:off x="1109228" y="3295647"/>
            <a:ext cx="9973542" cy="1825500"/>
          </a:xfrm>
          <a:prstGeom prst="rect">
            <a:avLst/>
          </a:prstGeom>
          <a:noFill/>
        </p:spPr>
        <p:txBody>
          <a:bodyPr wrap="square" rtlCol="0">
            <a:spAutoFit/>
          </a:bodyPr>
          <a:lstStyle/>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A general rule of thumb is that you can expect to need roughly 80% of your pre-retirement income to live comfortably in retirement.  </a:t>
            </a:r>
          </a:p>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pPr algn="ctr">
              <a:spcBef>
                <a:spcPts val="2400"/>
              </a:spcBef>
            </a:pPr>
            <a:endParaRPr lang="en-US"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461665"/>
          </a:xfrm>
          <a:prstGeom prst="rect">
            <a:avLst/>
          </a:prstGeom>
          <a:noFill/>
        </p:spPr>
        <p:txBody>
          <a:bodyPr wrap="square" rtlCol="0">
            <a:spAutoFit/>
          </a:bodyPr>
          <a:lstStyle/>
          <a:p>
            <a:pPr algn="ctr"/>
            <a:r>
              <a:rPr lang="en-US" sz="1200" u="sng" dirty="0">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https://www.aarp.org/retirement/planning-for-retirement/info-2020/how-much-money-do-you-need-to-retire.html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339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1849582"/>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271664"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The Risk of Outliving Your Income</a:t>
            </a:r>
          </a:p>
        </p:txBody>
      </p:sp>
      <p:sp>
        <p:nvSpPr>
          <p:cNvPr id="6" name="TextBox 5">
            <a:extLst>
              <a:ext uri="{FF2B5EF4-FFF2-40B4-BE49-F238E27FC236}">
                <a16:creationId xmlns:a16="http://schemas.microsoft.com/office/drawing/2014/main" id="{A1EC5C1D-A728-804D-82D9-48BDDC258309}"/>
              </a:ext>
            </a:extLst>
          </p:cNvPr>
          <p:cNvSpPr txBox="1"/>
          <p:nvPr/>
        </p:nvSpPr>
        <p:spPr>
          <a:xfrm>
            <a:off x="1109228" y="2010079"/>
            <a:ext cx="9973542" cy="400110"/>
          </a:xfrm>
          <a:prstGeom prst="rect">
            <a:avLst/>
          </a:prstGeom>
          <a:noFill/>
        </p:spPr>
        <p:txBody>
          <a:bodyPr wrap="square" rtlCol="0">
            <a:spAutoFit/>
          </a:bodyPr>
          <a:lstStyle/>
          <a:p>
            <a:pPr algn="ctr">
              <a:spcBef>
                <a:spcPts val="2400"/>
              </a:spcBef>
            </a:pPr>
            <a:r>
              <a:rPr lang="en-US" sz="2000" b="1" u="sng" dirty="0">
                <a:solidFill>
                  <a:srgbClr val="000000"/>
                </a:solidFill>
                <a:latin typeface="Arial" panose="020B0604020202020204" pitchFamily="34" charset="0"/>
                <a:cs typeface="Arial" panose="020B0604020202020204" pitchFamily="34" charset="0"/>
              </a:rPr>
              <a:t>How Long Must Your Money Last?</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461665"/>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hlinkClick r:id="rId3"/>
              </a:rPr>
              <a:t>https://www.ssa.gov/planners/lifeexpectancy.html</a:t>
            </a:r>
            <a:endParaRPr lang="en-US" sz="1200" dirty="0">
              <a:latin typeface="Arial" panose="020B0604020202020204" pitchFamily="34" charset="0"/>
              <a:ea typeface="+mn-lt"/>
              <a:cs typeface="Arial" panose="020B0604020202020204" pitchFamily="34" charset="0"/>
            </a:endParaRPr>
          </a:p>
          <a:p>
            <a:pPr algn="ctr"/>
            <a:r>
              <a:rPr lang="en-US" sz="1200" dirty="0">
                <a:solidFill>
                  <a:schemeClr val="accent1"/>
                </a:solidFill>
                <a:latin typeface="Arial" panose="020B0604020202020204" pitchFamily="34" charset="0"/>
                <a:cs typeface="Arial" panose="020B0604020202020204" pitchFamily="34" charset="0"/>
              </a:rPr>
              <a:t>https://www.longevityillustrator.org/Profile?m=</a:t>
            </a:r>
            <a:r>
              <a:rPr lang="en-US" sz="1200" dirty="0">
                <a:latin typeface="Arial" panose="020B0604020202020204" pitchFamily="34" charset="0"/>
                <a:cs typeface="Arial" panose="020B0604020202020204" pitchFamily="34" charset="0"/>
              </a:rPr>
              <a:t>1</a:t>
            </a:r>
          </a:p>
        </p:txBody>
      </p:sp>
      <p:graphicFrame>
        <p:nvGraphicFramePr>
          <p:cNvPr id="8" name="Chart 7">
            <a:extLst>
              <a:ext uri="{FF2B5EF4-FFF2-40B4-BE49-F238E27FC236}">
                <a16:creationId xmlns:a16="http://schemas.microsoft.com/office/drawing/2014/main" id="{C92836DE-C6AC-6C48-B79D-A3B4A86A5250}"/>
              </a:ext>
            </a:extLst>
          </p:cNvPr>
          <p:cNvGraphicFramePr/>
          <p:nvPr>
            <p:extLst>
              <p:ext uri="{D42A27DB-BD31-4B8C-83A1-F6EECF244321}">
                <p14:modId xmlns:p14="http://schemas.microsoft.com/office/powerpoint/2010/main" val="3439036948"/>
              </p:ext>
            </p:extLst>
          </p:nvPr>
        </p:nvGraphicFramePr>
        <p:xfrm>
          <a:off x="561109" y="3420574"/>
          <a:ext cx="11149445" cy="2940032"/>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43FF4E09-D598-C348-AC7D-269BC5C588AA}"/>
              </a:ext>
            </a:extLst>
          </p:cNvPr>
          <p:cNvSpPr/>
          <p:nvPr/>
        </p:nvSpPr>
        <p:spPr>
          <a:xfrm>
            <a:off x="1859973" y="3703442"/>
            <a:ext cx="3035010" cy="307777"/>
          </a:xfrm>
          <a:prstGeom prst="rect">
            <a:avLst/>
          </a:prstGeom>
        </p:spPr>
        <p:txBody>
          <a:bodyPr wrap="square">
            <a:spAutoFit/>
          </a:bodyPr>
          <a:lstStyle/>
          <a:p>
            <a:pPr algn="r"/>
            <a:r>
              <a:rPr lang="en-US" sz="1400" dirty="0">
                <a:solidFill>
                  <a:srgbClr val="1B449C"/>
                </a:solidFill>
                <a:latin typeface="Arial" panose="020B0604020202020204" pitchFamily="34" charset="0"/>
                <a:cs typeface="Arial" panose="020B0604020202020204" pitchFamily="34" charset="0"/>
              </a:rPr>
              <a:t>Life Expectancy 84.3</a:t>
            </a:r>
          </a:p>
        </p:txBody>
      </p:sp>
      <p:sp>
        <p:nvSpPr>
          <p:cNvPr id="10" name="Rectangle 9">
            <a:extLst>
              <a:ext uri="{FF2B5EF4-FFF2-40B4-BE49-F238E27FC236}">
                <a16:creationId xmlns:a16="http://schemas.microsoft.com/office/drawing/2014/main" id="{5445649A-42E3-214C-9A31-F647A9EB433C}"/>
              </a:ext>
            </a:extLst>
          </p:cNvPr>
          <p:cNvSpPr/>
          <p:nvPr/>
        </p:nvSpPr>
        <p:spPr>
          <a:xfrm>
            <a:off x="2843646" y="4521282"/>
            <a:ext cx="3035010" cy="307777"/>
          </a:xfrm>
          <a:prstGeom prst="rect">
            <a:avLst/>
          </a:prstGeom>
        </p:spPr>
        <p:txBody>
          <a:bodyPr wrap="square">
            <a:spAutoFit/>
          </a:bodyPr>
          <a:lstStyle/>
          <a:p>
            <a:pPr algn="r"/>
            <a:r>
              <a:rPr lang="en-US" sz="1400" dirty="0">
                <a:solidFill>
                  <a:srgbClr val="1B449C"/>
                </a:solidFill>
                <a:latin typeface="Arial" panose="020B0604020202020204" pitchFamily="34" charset="0"/>
                <a:cs typeface="Arial" panose="020B0604020202020204" pitchFamily="34" charset="0"/>
              </a:rPr>
              <a:t>Life Expectancy 86.4</a:t>
            </a:r>
          </a:p>
        </p:txBody>
      </p:sp>
      <p:sp>
        <p:nvSpPr>
          <p:cNvPr id="11" name="Rectangle 10">
            <a:extLst>
              <a:ext uri="{FF2B5EF4-FFF2-40B4-BE49-F238E27FC236}">
                <a16:creationId xmlns:a16="http://schemas.microsoft.com/office/drawing/2014/main" id="{0AEE53E5-2E1A-AE41-8CC3-1C6AC91571E8}"/>
              </a:ext>
            </a:extLst>
          </p:cNvPr>
          <p:cNvSpPr/>
          <p:nvPr/>
        </p:nvSpPr>
        <p:spPr>
          <a:xfrm>
            <a:off x="6044044" y="5341742"/>
            <a:ext cx="3035010" cy="307777"/>
          </a:xfrm>
          <a:prstGeom prst="rect">
            <a:avLst/>
          </a:prstGeom>
        </p:spPr>
        <p:txBody>
          <a:bodyPr wrap="square">
            <a:spAutoFit/>
          </a:bodyPr>
          <a:lstStyle/>
          <a:p>
            <a:pPr algn="r"/>
            <a:r>
              <a:rPr lang="en-US" sz="1400" dirty="0">
                <a:solidFill>
                  <a:srgbClr val="1B449C"/>
                </a:solidFill>
                <a:latin typeface="Arial" panose="020B0604020202020204" pitchFamily="34" charset="0"/>
                <a:cs typeface="Arial" panose="020B0604020202020204" pitchFamily="34" charset="0"/>
              </a:rPr>
              <a:t>Life Expectancy 90+</a:t>
            </a:r>
          </a:p>
        </p:txBody>
      </p:sp>
      <p:sp>
        <p:nvSpPr>
          <p:cNvPr id="12" name="Oval 11">
            <a:extLst>
              <a:ext uri="{FF2B5EF4-FFF2-40B4-BE49-F238E27FC236}">
                <a16:creationId xmlns:a16="http://schemas.microsoft.com/office/drawing/2014/main" id="{81977D34-2F0B-884B-976F-D02B8CA17086}"/>
              </a:ext>
            </a:extLst>
          </p:cNvPr>
          <p:cNvSpPr/>
          <p:nvPr/>
        </p:nvSpPr>
        <p:spPr>
          <a:xfrm>
            <a:off x="6322868" y="5076279"/>
            <a:ext cx="3454978" cy="969079"/>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468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342898" y="519545"/>
            <a:ext cx="5967849" cy="1631216"/>
          </a:xfrm>
          <a:prstGeom prst="rect">
            <a:avLst/>
          </a:prstGeom>
          <a:noFill/>
        </p:spPr>
        <p:txBody>
          <a:bodyPr wrap="square" rtlCol="0">
            <a:spAutoFit/>
          </a:bodyPr>
          <a:lstStyle/>
          <a:p>
            <a:r>
              <a:rPr lang="en-US" sz="5000" b="1" dirty="0">
                <a:solidFill>
                  <a:srgbClr val="1B449C"/>
                </a:solidFill>
                <a:latin typeface="Georgia" panose="02040502050405020303" pitchFamily="18" charset="0"/>
              </a:rPr>
              <a:t>How are Benefits Determined?</a:t>
            </a:r>
          </a:p>
        </p:txBody>
      </p:sp>
      <p:sp>
        <p:nvSpPr>
          <p:cNvPr id="7" name="TextBox 6">
            <a:extLst>
              <a:ext uri="{FF2B5EF4-FFF2-40B4-BE49-F238E27FC236}">
                <a16:creationId xmlns:a16="http://schemas.microsoft.com/office/drawing/2014/main" id="{E0774197-8FB6-A642-8EF5-4AFA3C7398F9}"/>
              </a:ext>
            </a:extLst>
          </p:cNvPr>
          <p:cNvSpPr txBox="1"/>
          <p:nvPr/>
        </p:nvSpPr>
        <p:spPr>
          <a:xfrm>
            <a:off x="342898" y="2556164"/>
            <a:ext cx="5967850" cy="3400931"/>
          </a:xfrm>
          <a:prstGeom prst="rect">
            <a:avLst/>
          </a:prstGeom>
          <a:noFill/>
        </p:spPr>
        <p:txBody>
          <a:bodyPr wrap="square" rtlCol="0">
            <a:spAutoFit/>
          </a:bodyPr>
          <a:lstStyle/>
          <a:p>
            <a:pPr>
              <a:spcBef>
                <a:spcPts val="2400"/>
              </a:spcBef>
            </a:pPr>
            <a:r>
              <a:rPr lang="en-US" sz="2500" dirty="0">
                <a:solidFill>
                  <a:srgbClr val="000000"/>
                </a:solidFill>
                <a:latin typeface="Arial" panose="020B0604020202020204" pitchFamily="34" charset="0"/>
                <a:cs typeface="Arial" panose="020B0604020202020204" pitchFamily="34" charset="0"/>
              </a:rPr>
              <a:t>Full Retirement Age is 67 for people born in 1943-1954</a:t>
            </a:r>
          </a:p>
          <a:p>
            <a:pPr>
              <a:spcBef>
                <a:spcPts val="2400"/>
              </a:spcBef>
            </a:pPr>
            <a:r>
              <a:rPr lang="en-US" sz="2500" dirty="0">
                <a:solidFill>
                  <a:srgbClr val="000000"/>
                </a:solidFill>
                <a:latin typeface="Arial" panose="020B0604020202020204" pitchFamily="34" charset="0"/>
                <a:cs typeface="Arial" panose="020B0604020202020204" pitchFamily="34" charset="0"/>
              </a:rPr>
              <a:t>Gradually increases to 67 for people born in 1960 or later</a:t>
            </a:r>
          </a:p>
          <a:p>
            <a:pPr>
              <a:spcBef>
                <a:spcPts val="2400"/>
              </a:spcBef>
            </a:pPr>
            <a:r>
              <a:rPr lang="en-US" sz="2500" dirty="0">
                <a:solidFill>
                  <a:srgbClr val="000000"/>
                </a:solidFill>
                <a:latin typeface="Arial" panose="020B0604020202020204" pitchFamily="34" charset="0"/>
                <a:cs typeface="Arial" panose="020B0604020202020204" pitchFamily="34" charset="0"/>
              </a:rPr>
              <a:t>Notice 8% increase after Full Retirement Age? (Ending at age 70) Delayed Retirement Credits</a:t>
            </a:r>
            <a:endParaRPr lang="en-US" sz="25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167677-AF8F-6C40-A3FA-5D0121D3417B}"/>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www.ssa.gov</a:t>
            </a:r>
            <a:r>
              <a:rPr lang="en-US" sz="1200" dirty="0">
                <a:latin typeface="Arial" panose="020B0604020202020204" pitchFamily="34" charset="0"/>
                <a:ea typeface="+mn-lt"/>
                <a:cs typeface="Arial" panose="020B0604020202020204" pitchFamily="34" charset="0"/>
              </a:rPr>
              <a:t>/planners/retire/</a:t>
            </a:r>
            <a:r>
              <a:rPr lang="en-US" sz="1200" dirty="0" err="1">
                <a:latin typeface="Arial" panose="020B0604020202020204" pitchFamily="34" charset="0"/>
                <a:ea typeface="+mn-lt"/>
                <a:cs typeface="Arial" panose="020B0604020202020204" pitchFamily="34" charset="0"/>
              </a:rPr>
              <a:t>agereduction.html</a:t>
            </a:r>
            <a:endParaRPr lang="en-US" sz="1200" dirty="0">
              <a:latin typeface="Arial" panose="020B0604020202020204" pitchFamily="34" charset="0"/>
              <a:cs typeface="Arial" panose="020B0604020202020204" pitchFamily="34" charset="0"/>
            </a:endParaRPr>
          </a:p>
        </p:txBody>
      </p:sp>
      <p:graphicFrame>
        <p:nvGraphicFramePr>
          <p:cNvPr id="9" name="Table 9">
            <a:extLst>
              <a:ext uri="{FF2B5EF4-FFF2-40B4-BE49-F238E27FC236}">
                <a16:creationId xmlns:a16="http://schemas.microsoft.com/office/drawing/2014/main" id="{B7DF9ED1-C181-D44A-9C61-B8974ACC69F4}"/>
              </a:ext>
            </a:extLst>
          </p:cNvPr>
          <p:cNvGraphicFramePr>
            <a:graphicFrameLocks noGrp="1"/>
          </p:cNvGraphicFramePr>
          <p:nvPr>
            <p:extLst>
              <p:ext uri="{D42A27DB-BD31-4B8C-83A1-F6EECF244321}">
                <p14:modId xmlns:p14="http://schemas.microsoft.com/office/powerpoint/2010/main" val="894429295"/>
              </p:ext>
            </p:extLst>
          </p:nvPr>
        </p:nvGraphicFramePr>
        <p:xfrm>
          <a:off x="6712527" y="519545"/>
          <a:ext cx="5136576" cy="5437547"/>
        </p:xfrm>
        <a:graphic>
          <a:graphicData uri="http://schemas.openxmlformats.org/drawingml/2006/table">
            <a:tbl>
              <a:tblPr firstRow="1" bandRow="1">
                <a:tableStyleId>{5C22544A-7EE6-4342-B048-85BDC9FD1C3A}</a:tableStyleId>
              </a:tblPr>
              <a:tblGrid>
                <a:gridCol w="2568288">
                  <a:extLst>
                    <a:ext uri="{9D8B030D-6E8A-4147-A177-3AD203B41FA5}">
                      <a16:colId xmlns:a16="http://schemas.microsoft.com/office/drawing/2014/main" val="426529504"/>
                    </a:ext>
                  </a:extLst>
                </a:gridCol>
                <a:gridCol w="2568288">
                  <a:extLst>
                    <a:ext uri="{9D8B030D-6E8A-4147-A177-3AD203B41FA5}">
                      <a16:colId xmlns:a16="http://schemas.microsoft.com/office/drawing/2014/main" val="2916343171"/>
                    </a:ext>
                  </a:extLst>
                </a:gridCol>
              </a:tblGrid>
              <a:tr h="800387">
                <a:tc>
                  <a:txBody>
                    <a:bodyPr/>
                    <a:lstStyle/>
                    <a:p>
                      <a:r>
                        <a:rPr lang="en-US" dirty="0">
                          <a:latin typeface="Arial" panose="020B0604020202020204" pitchFamily="34" charset="0"/>
                          <a:cs typeface="Arial" panose="020B0604020202020204" pitchFamily="34" charset="0"/>
                        </a:rPr>
                        <a:t>Retirement 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tc>
                  <a:txBody>
                    <a:bodyPr/>
                    <a:lstStyle/>
                    <a:p>
                      <a:r>
                        <a:rPr lang="en-US" dirty="0">
                          <a:latin typeface="Arial" panose="020B0604020202020204" pitchFamily="34" charset="0"/>
                          <a:cs typeface="Arial" panose="020B0604020202020204" pitchFamily="34" charset="0"/>
                        </a:rPr>
                        <a:t>% of Primary Insurance Amount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extLst>
                  <a:ext uri="{0D108BD9-81ED-4DB2-BD59-A6C34878D82A}">
                    <a16:rowId xmlns:a16="http://schemas.microsoft.com/office/drawing/2014/main" val="384394195"/>
                  </a:ext>
                </a:extLst>
              </a:tr>
              <a:tr h="463716">
                <a:tc>
                  <a:txBody>
                    <a:bodyPr/>
                    <a:lstStyle/>
                    <a:p>
                      <a:r>
                        <a:rPr lang="en-US" dirty="0">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dirty="0">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720680438"/>
                  </a:ext>
                </a:extLst>
              </a:tr>
              <a:tr h="463716">
                <a:tc>
                  <a:txBody>
                    <a:bodyPr/>
                    <a:lstStyle/>
                    <a:p>
                      <a:r>
                        <a:rPr lang="en-US" dirty="0">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dirty="0">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290362"/>
                  </a:ext>
                </a:extLst>
              </a:tr>
              <a:tr h="463716">
                <a:tc>
                  <a:txBody>
                    <a:bodyPr/>
                    <a:lstStyle/>
                    <a:p>
                      <a:r>
                        <a:rPr lang="en-US" dirty="0">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dirty="0">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8490529"/>
                  </a:ext>
                </a:extLst>
              </a:tr>
              <a:tr h="463716">
                <a:tc>
                  <a:txBody>
                    <a:bodyPr/>
                    <a:lstStyle/>
                    <a:p>
                      <a:r>
                        <a:rPr lang="en-US" dirty="0">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dirty="0">
                          <a:latin typeface="Arial" panose="020B0604020202020204" pitchFamily="34" charset="0"/>
                          <a:cs typeface="Arial" panose="020B0604020202020204" pitchFamily="34" charset="0"/>
                        </a:rPr>
                        <a:t>86.7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3335875"/>
                  </a:ext>
                </a:extLst>
              </a:tr>
              <a:tr h="463716">
                <a:tc>
                  <a:txBody>
                    <a:bodyPr/>
                    <a:lstStyle/>
                    <a:p>
                      <a:r>
                        <a:rPr lang="en-US" dirty="0">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dirty="0">
                          <a:latin typeface="Arial" panose="020B0604020202020204" pitchFamily="34" charset="0"/>
                          <a:cs typeface="Arial" panose="020B0604020202020204" pitchFamily="34" charset="0"/>
                        </a:rPr>
                        <a:t>93.3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078854870"/>
                  </a:ext>
                </a:extLst>
              </a:tr>
              <a:tr h="463716">
                <a:tc>
                  <a:txBody>
                    <a:bodyPr/>
                    <a:lstStyle/>
                    <a:p>
                      <a:r>
                        <a:rPr lang="en-US" dirty="0">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dirty="0">
                          <a:solidFill>
                            <a:srgbClr val="C00000"/>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32184045"/>
                  </a:ext>
                </a:extLst>
              </a:tr>
              <a:tr h="463716">
                <a:tc>
                  <a:txBody>
                    <a:bodyPr/>
                    <a:lstStyle/>
                    <a:p>
                      <a:r>
                        <a:rPr lang="en-US" dirty="0">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dirty="0">
                          <a:solidFill>
                            <a:srgbClr val="C00000"/>
                          </a:solidFill>
                          <a:latin typeface="Arial" panose="020B0604020202020204" pitchFamily="34" charset="0"/>
                          <a:cs typeface="Arial" panose="020B060402020202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049742425"/>
                  </a:ext>
                </a:extLst>
              </a:tr>
              <a:tr h="463716">
                <a:tc>
                  <a:txBody>
                    <a:bodyPr/>
                    <a:lstStyle/>
                    <a:p>
                      <a:r>
                        <a:rPr lang="en-US" dirty="0">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dirty="0">
                          <a:solidFill>
                            <a:srgbClr val="C00000"/>
                          </a:solidFill>
                          <a:latin typeface="Arial" panose="020B0604020202020204" pitchFamily="34" charset="0"/>
                          <a:cs typeface="Arial" panose="020B0604020202020204" pitchFamily="34" charset="0"/>
                        </a:rPr>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32330113"/>
                  </a:ext>
                </a:extLst>
              </a:tr>
              <a:tr h="463716">
                <a:tc>
                  <a:txBody>
                    <a:bodyPr/>
                    <a:lstStyle/>
                    <a:p>
                      <a:r>
                        <a:rPr lang="en-US" dirty="0">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dirty="0">
                          <a:solidFill>
                            <a:srgbClr val="C00000"/>
                          </a:solidFill>
                          <a:latin typeface="Arial" panose="020B0604020202020204" pitchFamily="34" charset="0"/>
                          <a:cs typeface="Arial" panose="020B0604020202020204" pitchFamily="34" charset="0"/>
                        </a:rPr>
                        <a:t>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700187525"/>
                  </a:ext>
                </a:extLst>
              </a:tr>
              <a:tr h="463716">
                <a:tc gridSpan="2">
                  <a:txBody>
                    <a:bodyPr/>
                    <a:lstStyle/>
                    <a:p>
                      <a:pPr algn="ctr"/>
                      <a:r>
                        <a:rPr lang="en-US" sz="1600" dirty="0">
                          <a:latin typeface="Arial" panose="020B0604020202020204" pitchFamily="34" charset="0"/>
                          <a:cs typeface="Arial" panose="020B0604020202020204" pitchFamily="34" charset="0"/>
                        </a:rPr>
                        <a:t>This chart assumes a full-retirement age of 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tc>
                <a:extLst>
                  <a:ext uri="{0D108BD9-81ED-4DB2-BD59-A6C34878D82A}">
                    <a16:rowId xmlns:a16="http://schemas.microsoft.com/office/drawing/2014/main" val="2355478274"/>
                  </a:ext>
                </a:extLst>
              </a:tr>
            </a:tbl>
          </a:graphicData>
        </a:graphic>
      </p:graphicFrame>
    </p:spTree>
    <p:extLst>
      <p:ext uri="{BB962C8B-B14F-4D97-AF65-F5344CB8AC3E}">
        <p14:creationId xmlns:p14="http://schemas.microsoft.com/office/powerpoint/2010/main" val="1723792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1849582"/>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271664"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Bipartisan Budget Act of 2015</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www.ssa.gov</a:t>
            </a:r>
            <a:r>
              <a:rPr lang="en-US" sz="1200" dirty="0">
                <a:latin typeface="Arial" panose="020B0604020202020204" pitchFamily="34" charset="0"/>
                <a:ea typeface="+mn-lt"/>
                <a:cs typeface="Arial" panose="020B0604020202020204" pitchFamily="34" charset="0"/>
              </a:rPr>
              <a:t>/legislation/legis_bulletin_110315.html</a:t>
            </a:r>
            <a:endParaRPr lang="en-US" sz="1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6D76E96-D448-8E4C-BB39-63BF6120F5A6}"/>
              </a:ext>
            </a:extLst>
          </p:cNvPr>
          <p:cNvSpPr txBox="1"/>
          <p:nvPr/>
        </p:nvSpPr>
        <p:spPr>
          <a:xfrm>
            <a:off x="1109228" y="3170956"/>
            <a:ext cx="9973542" cy="1754326"/>
          </a:xfrm>
          <a:prstGeom prst="rect">
            <a:avLst/>
          </a:prstGeom>
          <a:noFill/>
        </p:spPr>
        <p:txBody>
          <a:bodyPr wrap="square" rtlCol="0">
            <a:spAutoFit/>
          </a:bodyPr>
          <a:lstStyle/>
          <a:p>
            <a:pPr algn="ctr">
              <a:spcBef>
                <a:spcPts val="2400"/>
              </a:spcBef>
            </a:pPr>
            <a:r>
              <a:rPr lang="en-US" sz="2200" dirty="0">
                <a:solidFill>
                  <a:srgbClr val="000000"/>
                </a:solidFill>
                <a:latin typeface="Arial" panose="020B0604020202020204" pitchFamily="34" charset="0"/>
                <a:cs typeface="Arial" panose="020B0604020202020204" pitchFamily="34" charset="0"/>
              </a:rPr>
              <a:t>Changed Social Security for married couples and divorced spouses, creating three sets of rules, all based on your date of birth.</a:t>
            </a:r>
          </a:p>
          <a:p>
            <a:pPr algn="ctr">
              <a:spcBef>
                <a:spcPts val="2400"/>
              </a:spcBef>
            </a:pPr>
            <a:r>
              <a:rPr lang="en-US" sz="2200" dirty="0">
                <a:solidFill>
                  <a:srgbClr val="000000"/>
                </a:solidFill>
                <a:latin typeface="Arial" panose="020B0604020202020204" pitchFamily="34" charset="0"/>
                <a:cs typeface="Arial" panose="020B0604020202020204" pitchFamily="34" charset="0"/>
              </a:rPr>
              <a:t>The act did not change the ability to elect only a widow benefit, then switch to a retirement benefit or vice versa. Nor did it affect those never married.</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7332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1029525"/>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Disclosure</a:t>
            </a:r>
          </a:p>
        </p:txBody>
      </p:sp>
      <p:sp>
        <p:nvSpPr>
          <p:cNvPr id="3" name="TextBox 2">
            <a:extLst>
              <a:ext uri="{FF2B5EF4-FFF2-40B4-BE49-F238E27FC236}">
                <a16:creationId xmlns:a16="http://schemas.microsoft.com/office/drawing/2014/main" id="{5F725E6F-F1FE-2345-87EB-197AB5632C71}"/>
              </a:ext>
            </a:extLst>
          </p:cNvPr>
          <p:cNvSpPr txBox="1"/>
          <p:nvPr/>
        </p:nvSpPr>
        <p:spPr>
          <a:xfrm>
            <a:off x="1098753" y="2658376"/>
            <a:ext cx="9994493" cy="3170099"/>
          </a:xfrm>
          <a:prstGeom prst="rect">
            <a:avLst/>
          </a:prstGeom>
          <a:noFill/>
        </p:spPr>
        <p:txBody>
          <a:bodyPr wrap="square" rtlCol="0">
            <a:spAutoFit/>
          </a:bodyPr>
          <a:lstStyle/>
          <a:p>
            <a:pPr algn="ctr"/>
            <a:r>
              <a:rPr lang="en-US" sz="2500" dirty="0">
                <a:solidFill>
                  <a:srgbClr val="000000"/>
                </a:solidFill>
                <a:latin typeface="Arial" panose="020B0604020202020204" pitchFamily="34" charset="0"/>
                <a:cs typeface="Arial" panose="020B0604020202020204" pitchFamily="34" charset="0"/>
              </a:rPr>
              <a:t>This information is being provided only as a general source of information and is not intended to be the primary basis for financial decisions. It should not be construed as advice designed to meet the needs of an individual situation. Please seek the guidance of a professional regarding your particular financial needs. Consult with your tax advisor or attorney regarding specific tax or legal advice. Not affiliated with, or endorsed by, the Social Security Administration or any government agency.</a:t>
            </a:r>
            <a:endParaRPr lang="en-US" sz="25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2080031"/>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352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229639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271664"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Group 1</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www.ssa.gov</a:t>
            </a:r>
            <a:r>
              <a:rPr lang="en-US" sz="1200" dirty="0">
                <a:latin typeface="Arial" panose="020B0604020202020204" pitchFamily="34" charset="0"/>
                <a:ea typeface="+mn-lt"/>
                <a:cs typeface="Arial" panose="020B0604020202020204" pitchFamily="34" charset="0"/>
              </a:rPr>
              <a:t>/planners/retire/</a:t>
            </a:r>
            <a:r>
              <a:rPr lang="en-US" sz="1200" dirty="0" err="1">
                <a:latin typeface="Arial" panose="020B0604020202020204" pitchFamily="34" charset="0"/>
                <a:ea typeface="+mn-lt"/>
                <a:cs typeface="Arial" panose="020B0604020202020204" pitchFamily="34" charset="0"/>
              </a:rPr>
              <a:t>claiming.html</a:t>
            </a:r>
            <a:endParaRPr lang="en-US" sz="1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6D76E96-D448-8E4C-BB39-63BF6120F5A6}"/>
              </a:ext>
            </a:extLst>
          </p:cNvPr>
          <p:cNvSpPr txBox="1"/>
          <p:nvPr/>
        </p:nvSpPr>
        <p:spPr>
          <a:xfrm>
            <a:off x="2909217" y="2566498"/>
            <a:ext cx="8687038" cy="1446550"/>
          </a:xfrm>
          <a:prstGeom prst="rect">
            <a:avLst/>
          </a:prstGeom>
          <a:noFill/>
        </p:spPr>
        <p:txBody>
          <a:bodyPr wrap="square" rtlCol="0">
            <a:spAutoFit/>
          </a:bodyPr>
          <a:lstStyle/>
          <a:p>
            <a:pPr>
              <a:spcBef>
                <a:spcPts val="2400"/>
              </a:spcBef>
            </a:pPr>
            <a:r>
              <a:rPr lang="en-US" sz="2200" dirty="0">
                <a:solidFill>
                  <a:srgbClr val="000000"/>
                </a:solidFill>
                <a:latin typeface="Arial" panose="020B0604020202020204" pitchFamily="34" charset="0"/>
                <a:cs typeface="Arial" panose="020B0604020202020204" pitchFamily="34" charset="0"/>
              </a:rPr>
              <a:t>This group had the option to file for benefits and then voluntarily suspend them, as long as the request was made prior to April 30, 2016. This permitted spouses or dependent children to collect while wage earner’s benefit was in suspense.</a:t>
            </a:r>
            <a:endParaRPr lang="en-US" sz="2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A88049B-41A7-B746-8AC4-4C3D5D60B3A9}"/>
              </a:ext>
            </a:extLst>
          </p:cNvPr>
          <p:cNvSpPr txBox="1"/>
          <p:nvPr/>
        </p:nvSpPr>
        <p:spPr>
          <a:xfrm>
            <a:off x="1098753" y="1293419"/>
            <a:ext cx="9994493" cy="477054"/>
          </a:xfrm>
          <a:prstGeom prst="rect">
            <a:avLst/>
          </a:prstGeom>
          <a:noFill/>
        </p:spPr>
        <p:txBody>
          <a:bodyPr wrap="square" rtlCol="0">
            <a:spAutoFit/>
          </a:bodyPr>
          <a:lstStyle/>
          <a:p>
            <a:pPr algn="ctr">
              <a:spcBef>
                <a:spcPts val="2400"/>
              </a:spcBef>
            </a:pPr>
            <a:r>
              <a:rPr lang="en-US" sz="2500" b="1" dirty="0">
                <a:solidFill>
                  <a:schemeClr val="bg1"/>
                </a:solidFill>
                <a:latin typeface="Arial" panose="020B0604020202020204" pitchFamily="34" charset="0"/>
                <a:cs typeface="Arial" panose="020B0604020202020204" pitchFamily="34" charset="0"/>
              </a:rPr>
              <a:t>Born on or before April 29,1950</a:t>
            </a:r>
          </a:p>
        </p:txBody>
      </p:sp>
      <p:grpSp>
        <p:nvGrpSpPr>
          <p:cNvPr id="4" name="Group 3">
            <a:extLst>
              <a:ext uri="{FF2B5EF4-FFF2-40B4-BE49-F238E27FC236}">
                <a16:creationId xmlns:a16="http://schemas.microsoft.com/office/drawing/2014/main" id="{AF11D6D4-4FAF-C344-9906-AB60B5ADF6BF}"/>
              </a:ext>
            </a:extLst>
          </p:cNvPr>
          <p:cNvGrpSpPr/>
          <p:nvPr/>
        </p:nvGrpSpPr>
        <p:grpSpPr>
          <a:xfrm>
            <a:off x="1243447" y="2566499"/>
            <a:ext cx="1354281" cy="3498604"/>
            <a:chOff x="1066800" y="4077991"/>
            <a:chExt cx="1656488" cy="4279315"/>
          </a:xfrm>
        </p:grpSpPr>
        <p:sp>
          <p:nvSpPr>
            <p:cNvPr id="8" name="Rectangle 7">
              <a:extLst>
                <a:ext uri="{FF2B5EF4-FFF2-40B4-BE49-F238E27FC236}">
                  <a16:creationId xmlns:a16="http://schemas.microsoft.com/office/drawing/2014/main" id="{D225D04B-CE5E-454A-9265-3914CEB157BE}"/>
                </a:ext>
              </a:extLst>
            </p:cNvPr>
            <p:cNvSpPr/>
            <p:nvPr/>
          </p:nvSpPr>
          <p:spPr>
            <a:xfrm>
              <a:off x="1066801" y="6700819"/>
              <a:ext cx="1656487" cy="1656487"/>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187F9D-11E5-FB4C-B2D8-5581C4EEDB4D}"/>
                </a:ext>
              </a:extLst>
            </p:cNvPr>
            <p:cNvSpPr/>
            <p:nvPr/>
          </p:nvSpPr>
          <p:spPr>
            <a:xfrm>
              <a:off x="1066800" y="4077991"/>
              <a:ext cx="1656487" cy="1656487"/>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C3817FF-FA13-6E45-9E0C-C39C3F0B0B3C}"/>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1447800" y="4470521"/>
              <a:ext cx="990600" cy="787279"/>
            </a:xfrm>
            <a:prstGeom prst="rect">
              <a:avLst/>
            </a:prstGeom>
          </p:spPr>
        </p:pic>
        <p:pic>
          <p:nvPicPr>
            <p:cNvPr id="11" name="Picture 10">
              <a:extLst>
                <a:ext uri="{FF2B5EF4-FFF2-40B4-BE49-F238E27FC236}">
                  <a16:creationId xmlns:a16="http://schemas.microsoft.com/office/drawing/2014/main" id="{342160AF-5189-254E-90C7-9972BF2B1FBD}"/>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1447800" y="7137521"/>
              <a:ext cx="990600" cy="787279"/>
            </a:xfrm>
            <a:prstGeom prst="rect">
              <a:avLst/>
            </a:prstGeom>
          </p:spPr>
        </p:pic>
      </p:grpSp>
      <p:sp>
        <p:nvSpPr>
          <p:cNvPr id="12" name="TextBox 11">
            <a:extLst>
              <a:ext uri="{FF2B5EF4-FFF2-40B4-BE49-F238E27FC236}">
                <a16:creationId xmlns:a16="http://schemas.microsoft.com/office/drawing/2014/main" id="{303648F2-76D0-D94F-9B9C-C5732DF989E0}"/>
              </a:ext>
            </a:extLst>
          </p:cNvPr>
          <p:cNvSpPr txBox="1"/>
          <p:nvPr/>
        </p:nvSpPr>
        <p:spPr>
          <a:xfrm>
            <a:off x="2909217" y="4833965"/>
            <a:ext cx="8687038" cy="1107996"/>
          </a:xfrm>
          <a:prstGeom prst="rect">
            <a:avLst/>
          </a:prstGeom>
          <a:noFill/>
        </p:spPr>
        <p:txBody>
          <a:bodyPr wrap="square" rtlCol="0">
            <a:spAutoFit/>
          </a:bodyPr>
          <a:lstStyle/>
          <a:p>
            <a:pPr>
              <a:spcBef>
                <a:spcPts val="2400"/>
              </a:spcBef>
            </a:pPr>
            <a:r>
              <a:rPr lang="en-US" sz="2200" dirty="0">
                <a:solidFill>
                  <a:srgbClr val="000000"/>
                </a:solidFill>
                <a:latin typeface="Arial" panose="020B0604020202020204" pitchFamily="34" charset="0"/>
                <a:cs typeface="Arial" panose="020B0604020202020204" pitchFamily="34" charset="0"/>
              </a:rPr>
              <a:t>File and suspend is no longer available as this class of individuals have already turned 70. Now the wage earner must file to permit a spouse or other dependent to collect benefits under his/her record.</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2244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229639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271664"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Group 2</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www.ssa.gov</a:t>
            </a:r>
            <a:r>
              <a:rPr lang="en-US" sz="1200" dirty="0">
                <a:latin typeface="Arial" panose="020B0604020202020204" pitchFamily="34" charset="0"/>
                <a:ea typeface="+mn-lt"/>
                <a:cs typeface="Arial" panose="020B0604020202020204" pitchFamily="34" charset="0"/>
              </a:rPr>
              <a:t>/planners/retire/</a:t>
            </a:r>
            <a:r>
              <a:rPr lang="en-US" sz="1200" dirty="0" err="1">
                <a:latin typeface="Arial" panose="020B0604020202020204" pitchFamily="34" charset="0"/>
                <a:ea typeface="+mn-lt"/>
                <a:cs typeface="Arial" panose="020B0604020202020204" pitchFamily="34" charset="0"/>
              </a:rPr>
              <a:t>claiming.html</a:t>
            </a:r>
            <a:endParaRPr lang="en-US" sz="1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6D76E96-D448-8E4C-BB39-63BF6120F5A6}"/>
              </a:ext>
            </a:extLst>
          </p:cNvPr>
          <p:cNvSpPr txBox="1"/>
          <p:nvPr/>
        </p:nvSpPr>
        <p:spPr>
          <a:xfrm>
            <a:off x="2909217" y="2566498"/>
            <a:ext cx="8687038" cy="1446550"/>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Voluntary suspension would stop all benefits based on your work record. Voluntary suspension should be considered only to “fix a mistake” if you elected early and missed the one-year window to withdraw your claim.</a:t>
            </a:r>
          </a:p>
        </p:txBody>
      </p:sp>
      <p:sp>
        <p:nvSpPr>
          <p:cNvPr id="6" name="TextBox 5">
            <a:extLst>
              <a:ext uri="{FF2B5EF4-FFF2-40B4-BE49-F238E27FC236}">
                <a16:creationId xmlns:a16="http://schemas.microsoft.com/office/drawing/2014/main" id="{DA88049B-41A7-B746-8AC4-4C3D5D60B3A9}"/>
              </a:ext>
            </a:extLst>
          </p:cNvPr>
          <p:cNvSpPr txBox="1"/>
          <p:nvPr/>
        </p:nvSpPr>
        <p:spPr>
          <a:xfrm>
            <a:off x="1098753" y="1293419"/>
            <a:ext cx="9994493" cy="477054"/>
          </a:xfrm>
          <a:prstGeom prst="rect">
            <a:avLst/>
          </a:prstGeom>
          <a:noFill/>
        </p:spPr>
        <p:txBody>
          <a:bodyPr wrap="square" rtlCol="0">
            <a:spAutoFit/>
          </a:bodyPr>
          <a:lstStyle/>
          <a:p>
            <a:pPr algn="ctr">
              <a:spcBef>
                <a:spcPts val="2400"/>
              </a:spcBef>
            </a:pPr>
            <a:r>
              <a:rPr lang="en-US" sz="2500" b="1" dirty="0">
                <a:solidFill>
                  <a:schemeClr val="bg1"/>
                </a:solidFill>
                <a:latin typeface="Arial" panose="020B0604020202020204" pitchFamily="34" charset="0"/>
                <a:cs typeface="Arial" panose="020B0604020202020204" pitchFamily="34" charset="0"/>
              </a:rPr>
              <a:t>Born after April 29, 1950, but before January 2, 1954</a:t>
            </a:r>
          </a:p>
        </p:txBody>
      </p:sp>
      <p:grpSp>
        <p:nvGrpSpPr>
          <p:cNvPr id="4" name="Group 3">
            <a:extLst>
              <a:ext uri="{FF2B5EF4-FFF2-40B4-BE49-F238E27FC236}">
                <a16:creationId xmlns:a16="http://schemas.microsoft.com/office/drawing/2014/main" id="{AF11D6D4-4FAF-C344-9906-AB60B5ADF6BF}"/>
              </a:ext>
            </a:extLst>
          </p:cNvPr>
          <p:cNvGrpSpPr/>
          <p:nvPr/>
        </p:nvGrpSpPr>
        <p:grpSpPr>
          <a:xfrm>
            <a:off x="1243447" y="2566499"/>
            <a:ext cx="1354281" cy="3498604"/>
            <a:chOff x="1066800" y="4077991"/>
            <a:chExt cx="1656488" cy="4279315"/>
          </a:xfrm>
        </p:grpSpPr>
        <p:sp>
          <p:nvSpPr>
            <p:cNvPr id="8" name="Rectangle 7">
              <a:extLst>
                <a:ext uri="{FF2B5EF4-FFF2-40B4-BE49-F238E27FC236}">
                  <a16:creationId xmlns:a16="http://schemas.microsoft.com/office/drawing/2014/main" id="{D225D04B-CE5E-454A-9265-3914CEB157BE}"/>
                </a:ext>
              </a:extLst>
            </p:cNvPr>
            <p:cNvSpPr/>
            <p:nvPr/>
          </p:nvSpPr>
          <p:spPr>
            <a:xfrm>
              <a:off x="1066801" y="6700819"/>
              <a:ext cx="1656487" cy="1656487"/>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187F9D-11E5-FB4C-B2D8-5581C4EEDB4D}"/>
                </a:ext>
              </a:extLst>
            </p:cNvPr>
            <p:cNvSpPr/>
            <p:nvPr/>
          </p:nvSpPr>
          <p:spPr>
            <a:xfrm>
              <a:off x="1066800" y="4077991"/>
              <a:ext cx="1656487" cy="1656487"/>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C3817FF-FA13-6E45-9E0C-C39C3F0B0B3C}"/>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1447800" y="4470521"/>
              <a:ext cx="990600" cy="787279"/>
            </a:xfrm>
            <a:prstGeom prst="rect">
              <a:avLst/>
            </a:prstGeom>
          </p:spPr>
        </p:pic>
        <p:pic>
          <p:nvPicPr>
            <p:cNvPr id="11" name="Picture 10">
              <a:extLst>
                <a:ext uri="{FF2B5EF4-FFF2-40B4-BE49-F238E27FC236}">
                  <a16:creationId xmlns:a16="http://schemas.microsoft.com/office/drawing/2014/main" id="{342160AF-5189-254E-90C7-9972BF2B1FBD}"/>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1447800" y="7137521"/>
              <a:ext cx="990600" cy="787279"/>
            </a:xfrm>
            <a:prstGeom prst="rect">
              <a:avLst/>
            </a:prstGeom>
          </p:spPr>
        </p:pic>
      </p:grpSp>
      <p:sp>
        <p:nvSpPr>
          <p:cNvPr id="12" name="TextBox 11">
            <a:extLst>
              <a:ext uri="{FF2B5EF4-FFF2-40B4-BE49-F238E27FC236}">
                <a16:creationId xmlns:a16="http://schemas.microsoft.com/office/drawing/2014/main" id="{303648F2-76D0-D94F-9B9C-C5732DF989E0}"/>
              </a:ext>
            </a:extLst>
          </p:cNvPr>
          <p:cNvSpPr txBox="1"/>
          <p:nvPr/>
        </p:nvSpPr>
        <p:spPr>
          <a:xfrm>
            <a:off x="2909217" y="5003242"/>
            <a:ext cx="8687038" cy="769441"/>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Restricted Application for Spousal Benefits is still available upon attainment at age 66 to at full retirement age or later.</a:t>
            </a:r>
          </a:p>
        </p:txBody>
      </p:sp>
    </p:spTree>
    <p:extLst>
      <p:ext uri="{BB962C8B-B14F-4D97-AF65-F5344CB8AC3E}">
        <p14:creationId xmlns:p14="http://schemas.microsoft.com/office/powerpoint/2010/main" val="3103384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229639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271664"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Group 3</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www.ssa.gov</a:t>
            </a:r>
            <a:r>
              <a:rPr lang="en-US" sz="1200" dirty="0">
                <a:latin typeface="Arial" panose="020B0604020202020204" pitchFamily="34" charset="0"/>
                <a:ea typeface="+mn-lt"/>
                <a:cs typeface="Arial" panose="020B0604020202020204" pitchFamily="34" charset="0"/>
              </a:rPr>
              <a:t>/planners/retire/</a:t>
            </a:r>
            <a:r>
              <a:rPr lang="en-US" sz="1200" dirty="0" err="1">
                <a:latin typeface="Arial" panose="020B0604020202020204" pitchFamily="34" charset="0"/>
                <a:ea typeface="+mn-lt"/>
                <a:cs typeface="Arial" panose="020B0604020202020204" pitchFamily="34" charset="0"/>
              </a:rPr>
              <a:t>claiming.html</a:t>
            </a:r>
            <a:endParaRPr lang="en-US" sz="1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6D76E96-D448-8E4C-BB39-63BF6120F5A6}"/>
              </a:ext>
            </a:extLst>
          </p:cNvPr>
          <p:cNvSpPr txBox="1"/>
          <p:nvPr/>
        </p:nvSpPr>
        <p:spPr>
          <a:xfrm>
            <a:off x="2909217" y="2566498"/>
            <a:ext cx="8687038" cy="1446550"/>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Voluntary suspension would stop all benefits based on your work record. Voluntary suspension should be considered only to “fix a mistake” if you elected early and missed the one-year window to withdraw your claim.</a:t>
            </a:r>
          </a:p>
        </p:txBody>
      </p:sp>
      <p:sp>
        <p:nvSpPr>
          <p:cNvPr id="6" name="TextBox 5">
            <a:extLst>
              <a:ext uri="{FF2B5EF4-FFF2-40B4-BE49-F238E27FC236}">
                <a16:creationId xmlns:a16="http://schemas.microsoft.com/office/drawing/2014/main" id="{DA88049B-41A7-B746-8AC4-4C3D5D60B3A9}"/>
              </a:ext>
            </a:extLst>
          </p:cNvPr>
          <p:cNvSpPr txBox="1"/>
          <p:nvPr/>
        </p:nvSpPr>
        <p:spPr>
          <a:xfrm>
            <a:off x="1098753" y="1293419"/>
            <a:ext cx="9994493" cy="477054"/>
          </a:xfrm>
          <a:prstGeom prst="rect">
            <a:avLst/>
          </a:prstGeom>
          <a:noFill/>
        </p:spPr>
        <p:txBody>
          <a:bodyPr wrap="square" rtlCol="0">
            <a:spAutoFit/>
          </a:bodyPr>
          <a:lstStyle/>
          <a:p>
            <a:pPr algn="ctr">
              <a:spcBef>
                <a:spcPts val="2400"/>
              </a:spcBef>
            </a:pPr>
            <a:r>
              <a:rPr lang="en-US" sz="2500" b="1" dirty="0">
                <a:solidFill>
                  <a:schemeClr val="bg1"/>
                </a:solidFill>
                <a:latin typeface="Arial" panose="020B0604020202020204" pitchFamily="34" charset="0"/>
                <a:cs typeface="Arial" panose="020B0604020202020204" pitchFamily="34" charset="0"/>
              </a:rPr>
              <a:t>Born on or after January 2,1954</a:t>
            </a:r>
          </a:p>
        </p:txBody>
      </p:sp>
      <p:sp>
        <p:nvSpPr>
          <p:cNvPr id="8" name="Rectangle 7">
            <a:extLst>
              <a:ext uri="{FF2B5EF4-FFF2-40B4-BE49-F238E27FC236}">
                <a16:creationId xmlns:a16="http://schemas.microsoft.com/office/drawing/2014/main" id="{D225D04B-CE5E-454A-9265-3914CEB157BE}"/>
              </a:ext>
            </a:extLst>
          </p:cNvPr>
          <p:cNvSpPr/>
          <p:nvPr/>
        </p:nvSpPr>
        <p:spPr>
          <a:xfrm>
            <a:off x="1243448" y="4283500"/>
            <a:ext cx="1354280" cy="135428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187F9D-11E5-FB4C-B2D8-5581C4EEDB4D}"/>
              </a:ext>
            </a:extLst>
          </p:cNvPr>
          <p:cNvSpPr/>
          <p:nvPr/>
        </p:nvSpPr>
        <p:spPr>
          <a:xfrm>
            <a:off x="1243447" y="2566499"/>
            <a:ext cx="1354280" cy="135428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C3817FF-FA13-6E45-9E0C-C39C3F0B0B3C}"/>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1554938" y="2887416"/>
            <a:ext cx="809877" cy="643649"/>
          </a:xfrm>
          <a:prstGeom prst="rect">
            <a:avLst/>
          </a:prstGeom>
        </p:spPr>
      </p:pic>
      <p:pic>
        <p:nvPicPr>
          <p:cNvPr id="11" name="Picture 10">
            <a:extLst>
              <a:ext uri="{FF2B5EF4-FFF2-40B4-BE49-F238E27FC236}">
                <a16:creationId xmlns:a16="http://schemas.microsoft.com/office/drawing/2014/main" id="{342160AF-5189-254E-90C7-9972BF2B1FBD}"/>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1554938" y="4640531"/>
            <a:ext cx="809877" cy="643649"/>
          </a:xfrm>
          <a:prstGeom prst="rect">
            <a:avLst/>
          </a:prstGeom>
        </p:spPr>
      </p:pic>
      <p:sp>
        <p:nvSpPr>
          <p:cNvPr id="12" name="TextBox 11">
            <a:extLst>
              <a:ext uri="{FF2B5EF4-FFF2-40B4-BE49-F238E27FC236}">
                <a16:creationId xmlns:a16="http://schemas.microsoft.com/office/drawing/2014/main" id="{303648F2-76D0-D94F-9B9C-C5732DF989E0}"/>
              </a:ext>
            </a:extLst>
          </p:cNvPr>
          <p:cNvSpPr txBox="1"/>
          <p:nvPr/>
        </p:nvSpPr>
        <p:spPr>
          <a:xfrm>
            <a:off x="2909217" y="4237365"/>
            <a:ext cx="8687038" cy="1446550"/>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The option to file a Restricted Application for only Spousal benefits is no longer available.  An active claim for retirement benefits will automatically trigger a claim for spousal benefits as soon as eligibility exists and vice-versa. This is referred to as deemed filing.</a:t>
            </a:r>
          </a:p>
        </p:txBody>
      </p:sp>
      <p:sp>
        <p:nvSpPr>
          <p:cNvPr id="14" name="TextBox 13">
            <a:extLst>
              <a:ext uri="{FF2B5EF4-FFF2-40B4-BE49-F238E27FC236}">
                <a16:creationId xmlns:a16="http://schemas.microsoft.com/office/drawing/2014/main" id="{44A4A665-F722-D44E-A7D5-FFB90355AC3B}"/>
              </a:ext>
            </a:extLst>
          </p:cNvPr>
          <p:cNvSpPr txBox="1"/>
          <p:nvPr/>
        </p:nvSpPr>
        <p:spPr>
          <a:xfrm>
            <a:off x="1109228" y="5860336"/>
            <a:ext cx="9973542" cy="400110"/>
          </a:xfrm>
          <a:prstGeom prst="rect">
            <a:avLst/>
          </a:prstGeom>
          <a:noFill/>
        </p:spPr>
        <p:txBody>
          <a:bodyPr wrap="square" rtlCol="0">
            <a:spAutoFit/>
          </a:bodyPr>
          <a:lstStyle/>
          <a:p>
            <a:pPr algn="ctr">
              <a:spcBef>
                <a:spcPts val="2400"/>
              </a:spcBef>
            </a:pPr>
            <a:r>
              <a:rPr lang="en-US" sz="2000" b="1" u="sng" dirty="0">
                <a:solidFill>
                  <a:srgbClr val="000000"/>
                </a:solidFill>
                <a:latin typeface="Arial" panose="020B0604020202020204" pitchFamily="34" charset="0"/>
                <a:cs typeface="Arial" panose="020B0604020202020204" pitchFamily="34" charset="0"/>
              </a:rPr>
              <a:t>For this group, timing strategies matter!</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187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139562"/>
            <a:ext cx="5967849" cy="1631216"/>
          </a:xfrm>
          <a:prstGeom prst="rect">
            <a:avLst/>
          </a:prstGeom>
          <a:noFill/>
        </p:spPr>
        <p:txBody>
          <a:bodyPr wrap="square" rtlCol="0">
            <a:spAutoFit/>
          </a:bodyPr>
          <a:lstStyle/>
          <a:p>
            <a:r>
              <a:rPr lang="en-US" sz="5000" b="1" dirty="0">
                <a:solidFill>
                  <a:srgbClr val="1B449C"/>
                </a:solidFill>
                <a:latin typeface="Georgia" panose="02040502050405020303" pitchFamily="18" charset="0"/>
              </a:rPr>
              <a:t>Hypothetical Example</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013228"/>
            <a:ext cx="5967850" cy="372409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Married Couple – Case Study</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Paul age 61 (born in January 1960)</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Linda age 59 (born in January 1962)</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How can they maximize?</a:t>
            </a:r>
          </a:p>
          <a:p>
            <a:pPr>
              <a:spcBef>
                <a:spcPts val="1800"/>
              </a:spcBef>
            </a:pPr>
            <a:r>
              <a:rPr lang="en-US" sz="2300" b="1" dirty="0">
                <a:solidFill>
                  <a:srgbClr val="000000"/>
                </a:solidFill>
                <a:latin typeface="Arial" panose="020B0604020202020204" pitchFamily="34" charset="0"/>
                <a:cs typeface="Arial" panose="020B0604020202020204" pitchFamily="34" charset="0"/>
              </a:rPr>
              <a:t>Assumptions</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Living to age 86 and 89</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0% inflation</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5979774"/>
            <a:ext cx="6341920" cy="276999"/>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02DD580-42A1-4842-B921-B7C0FBB932AA}"/>
              </a:ext>
            </a:extLst>
          </p:cNvPr>
          <p:cNvSpPr txBox="1"/>
          <p:nvPr/>
        </p:nvSpPr>
        <p:spPr>
          <a:xfrm>
            <a:off x="8906738" y="1036756"/>
            <a:ext cx="1800493" cy="646331"/>
          </a:xfrm>
          <a:prstGeom prst="rect">
            <a:avLst/>
          </a:prstGeom>
          <a:noFill/>
        </p:spPr>
        <p:txBody>
          <a:bodyPr wrap="none" rtlCol="0">
            <a:spAutoFit/>
          </a:bodyPr>
          <a:lstStyle/>
          <a:p>
            <a:r>
              <a:rPr lang="en-US" dirty="0">
                <a:solidFill>
                  <a:srgbClr val="1B449C"/>
                </a:solidFill>
                <a:latin typeface="Georgia" panose="02040502050405020303" pitchFamily="18" charset="0"/>
              </a:rPr>
              <a:t>Born After</a:t>
            </a:r>
          </a:p>
          <a:p>
            <a:r>
              <a:rPr lang="en-US" dirty="0">
                <a:solidFill>
                  <a:srgbClr val="1B449C"/>
                </a:solidFill>
                <a:latin typeface="Georgia" panose="02040502050405020303" pitchFamily="18" charset="0"/>
              </a:rPr>
              <a:t>January 2, 1954</a:t>
            </a:r>
          </a:p>
        </p:txBody>
      </p:sp>
      <p:pic>
        <p:nvPicPr>
          <p:cNvPr id="4" name="Picture 3">
            <a:extLst>
              <a:ext uri="{FF2B5EF4-FFF2-40B4-BE49-F238E27FC236}">
                <a16:creationId xmlns:a16="http://schemas.microsoft.com/office/drawing/2014/main" id="{00B1DB42-0937-934F-9D1D-F898D297E1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3224245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139562"/>
            <a:ext cx="5967849" cy="1631216"/>
          </a:xfrm>
          <a:prstGeom prst="rect">
            <a:avLst/>
          </a:prstGeom>
          <a:noFill/>
        </p:spPr>
        <p:txBody>
          <a:bodyPr wrap="square" rtlCol="0">
            <a:spAutoFit/>
          </a:bodyPr>
          <a:lstStyle/>
          <a:p>
            <a:r>
              <a:rPr lang="en-US" sz="5000" b="1" dirty="0">
                <a:solidFill>
                  <a:srgbClr val="1B449C"/>
                </a:solidFill>
                <a:latin typeface="Georgia" panose="02040502050405020303" pitchFamily="18" charset="0"/>
              </a:rPr>
              <a:t>Hypothetical Example</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013228"/>
            <a:ext cx="5967850" cy="44627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Example of Filing at 62</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5371331"/>
            <a:ext cx="6341920" cy="276999"/>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02DD580-42A1-4842-B921-B7C0FBB932AA}"/>
              </a:ext>
            </a:extLst>
          </p:cNvPr>
          <p:cNvSpPr txBox="1"/>
          <p:nvPr/>
        </p:nvSpPr>
        <p:spPr>
          <a:xfrm>
            <a:off x="8906738" y="1036756"/>
            <a:ext cx="1771639" cy="646331"/>
          </a:xfrm>
          <a:prstGeom prst="rect">
            <a:avLst/>
          </a:prstGeom>
          <a:noFill/>
        </p:spPr>
        <p:txBody>
          <a:bodyPr wrap="none" rtlCol="0">
            <a:spAutoFit/>
          </a:bodyPr>
          <a:lstStyle/>
          <a:p>
            <a:r>
              <a:rPr lang="en-US" dirty="0">
                <a:solidFill>
                  <a:srgbClr val="1B449C"/>
                </a:solidFill>
                <a:latin typeface="Georgia" panose="02040502050405020303" pitchFamily="18" charset="0"/>
              </a:rPr>
              <a:t>Born After</a:t>
            </a:r>
          </a:p>
          <a:p>
            <a:r>
              <a:rPr lang="en-US" dirty="0">
                <a:solidFill>
                  <a:srgbClr val="1B449C"/>
                </a:solidFill>
                <a:latin typeface="Georgia" panose="02040502050405020303" pitchFamily="18" charset="0"/>
              </a:rPr>
              <a:t>January 1, 1954</a:t>
            </a:r>
          </a:p>
        </p:txBody>
      </p:sp>
      <p:sp>
        <p:nvSpPr>
          <p:cNvPr id="9" name="TextBox 8">
            <a:extLst>
              <a:ext uri="{FF2B5EF4-FFF2-40B4-BE49-F238E27FC236}">
                <a16:creationId xmlns:a16="http://schemas.microsoft.com/office/drawing/2014/main" id="{82B93D59-0295-1142-97B9-1A717969AA61}"/>
              </a:ext>
            </a:extLst>
          </p:cNvPr>
          <p:cNvSpPr txBox="1"/>
          <p:nvPr/>
        </p:nvSpPr>
        <p:spPr>
          <a:xfrm>
            <a:off x="5850079" y="2580281"/>
            <a:ext cx="2660076" cy="1862048"/>
          </a:xfrm>
          <a:prstGeom prst="rect">
            <a:avLst/>
          </a:prstGeom>
          <a:noFill/>
        </p:spPr>
        <p:txBody>
          <a:bodyPr wrap="square" rtlCol="0">
            <a:spAutoFit/>
          </a:bodyPr>
          <a:lstStyle/>
          <a:p>
            <a:pPr>
              <a:spcBef>
                <a:spcPts val="1800"/>
              </a:spcBef>
            </a:pPr>
            <a:r>
              <a:rPr lang="en-US" sz="2000" dirty="0">
                <a:solidFill>
                  <a:srgbClr val="000000"/>
                </a:solidFill>
                <a:latin typeface="Arial" panose="020B0604020202020204" pitchFamily="34" charset="0"/>
                <a:cs typeface="Arial" panose="020B0604020202020204" pitchFamily="34" charset="0"/>
              </a:rPr>
              <a:t>Paul</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PIA - $2,400</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FRA age 67 </a:t>
            </a:r>
            <a:r>
              <a:rPr lang="en-US" sz="2000" dirty="0" err="1">
                <a:solidFill>
                  <a:srgbClr val="000000"/>
                </a:solidFill>
                <a:latin typeface="Arial" panose="020B0604020202020204" pitchFamily="34" charset="0"/>
                <a:cs typeface="Arial" panose="020B0604020202020204" pitchFamily="34" charset="0"/>
              </a:rPr>
              <a:t>yrs</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Death age 86</a:t>
            </a:r>
          </a:p>
          <a:p>
            <a:pPr>
              <a:spcBef>
                <a:spcPts val="1800"/>
              </a:spcBef>
            </a:pPr>
            <a:r>
              <a:rPr lang="en-US" sz="2000" dirty="0">
                <a:solidFill>
                  <a:srgbClr val="000000"/>
                </a:solidFill>
                <a:latin typeface="Arial" panose="020B0604020202020204" pitchFamily="34" charset="0"/>
                <a:cs typeface="Arial" panose="020B0604020202020204" pitchFamily="34" charset="0"/>
              </a:rPr>
              <a:t>File at age 62: $1,680</a:t>
            </a:r>
          </a:p>
        </p:txBody>
      </p:sp>
      <p:sp>
        <p:nvSpPr>
          <p:cNvPr id="10" name="TextBox 9">
            <a:extLst>
              <a:ext uri="{FF2B5EF4-FFF2-40B4-BE49-F238E27FC236}">
                <a16:creationId xmlns:a16="http://schemas.microsoft.com/office/drawing/2014/main" id="{E02D4785-643D-914F-ADCB-315B31168B78}"/>
              </a:ext>
            </a:extLst>
          </p:cNvPr>
          <p:cNvSpPr txBox="1"/>
          <p:nvPr/>
        </p:nvSpPr>
        <p:spPr>
          <a:xfrm>
            <a:off x="8853052" y="2580281"/>
            <a:ext cx="2660076" cy="1862048"/>
          </a:xfrm>
          <a:prstGeom prst="rect">
            <a:avLst/>
          </a:prstGeom>
          <a:noFill/>
        </p:spPr>
        <p:txBody>
          <a:bodyPr wrap="square" rtlCol="0">
            <a:spAutoFit/>
          </a:bodyPr>
          <a:lstStyle/>
          <a:p>
            <a:pPr>
              <a:spcBef>
                <a:spcPts val="1800"/>
              </a:spcBef>
            </a:pPr>
            <a:r>
              <a:rPr lang="en-US" sz="2000" dirty="0">
                <a:solidFill>
                  <a:srgbClr val="000000"/>
                </a:solidFill>
                <a:latin typeface="Arial" panose="020B0604020202020204" pitchFamily="34" charset="0"/>
                <a:cs typeface="Arial" panose="020B0604020202020204" pitchFamily="34" charset="0"/>
              </a:rPr>
              <a:t>Linda</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PIA - $900</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FRA age 67 </a:t>
            </a:r>
            <a:r>
              <a:rPr lang="en-US" sz="2000" dirty="0" err="1">
                <a:solidFill>
                  <a:srgbClr val="000000"/>
                </a:solidFill>
                <a:latin typeface="Arial" panose="020B0604020202020204" pitchFamily="34" charset="0"/>
                <a:cs typeface="Arial" panose="020B0604020202020204" pitchFamily="34" charset="0"/>
              </a:rPr>
              <a:t>yrs</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Death age 89</a:t>
            </a:r>
          </a:p>
          <a:p>
            <a:pPr>
              <a:spcBef>
                <a:spcPts val="1800"/>
              </a:spcBef>
            </a:pPr>
            <a:r>
              <a:rPr lang="en-US" sz="2000" dirty="0">
                <a:solidFill>
                  <a:srgbClr val="000000"/>
                </a:solidFill>
                <a:latin typeface="Arial" panose="020B0604020202020204" pitchFamily="34" charset="0"/>
                <a:cs typeface="Arial" panose="020B0604020202020204" pitchFamily="34" charset="0"/>
              </a:rPr>
              <a:t>File at age 62: $825</a:t>
            </a:r>
          </a:p>
        </p:txBody>
      </p:sp>
      <p:sp>
        <p:nvSpPr>
          <p:cNvPr id="11" name="TextBox 10">
            <a:extLst>
              <a:ext uri="{FF2B5EF4-FFF2-40B4-BE49-F238E27FC236}">
                <a16:creationId xmlns:a16="http://schemas.microsoft.com/office/drawing/2014/main" id="{40BCB212-673A-F746-AF1D-A78B21C35345}"/>
              </a:ext>
            </a:extLst>
          </p:cNvPr>
          <p:cNvSpPr txBox="1"/>
          <p:nvPr/>
        </p:nvSpPr>
        <p:spPr>
          <a:xfrm>
            <a:off x="5850078" y="4683692"/>
            <a:ext cx="5967850" cy="44627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Total Family Benefit: $817,935</a:t>
            </a:r>
            <a:endParaRPr lang="en-US" sz="20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C6D96A9-A3BA-B647-8B7B-28B343411E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40500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139562"/>
            <a:ext cx="5967849" cy="1631216"/>
          </a:xfrm>
          <a:prstGeom prst="rect">
            <a:avLst/>
          </a:prstGeom>
          <a:noFill/>
        </p:spPr>
        <p:txBody>
          <a:bodyPr wrap="square" rtlCol="0">
            <a:spAutoFit/>
          </a:bodyPr>
          <a:lstStyle/>
          <a:p>
            <a:r>
              <a:rPr lang="en-US" sz="5000" b="1" dirty="0">
                <a:solidFill>
                  <a:srgbClr val="1B449C"/>
                </a:solidFill>
                <a:latin typeface="Georgia" panose="02040502050405020303" pitchFamily="18" charset="0"/>
              </a:rPr>
              <a:t>Hypothetical Example</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013228"/>
            <a:ext cx="5967850" cy="44627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Example of Filing at 70</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5774862"/>
            <a:ext cx="6341920" cy="276999"/>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02DD580-42A1-4842-B921-B7C0FBB932AA}"/>
              </a:ext>
            </a:extLst>
          </p:cNvPr>
          <p:cNvSpPr txBox="1"/>
          <p:nvPr/>
        </p:nvSpPr>
        <p:spPr>
          <a:xfrm>
            <a:off x="8906738" y="1036756"/>
            <a:ext cx="1771639" cy="646331"/>
          </a:xfrm>
          <a:prstGeom prst="rect">
            <a:avLst/>
          </a:prstGeom>
          <a:noFill/>
        </p:spPr>
        <p:txBody>
          <a:bodyPr wrap="none" rtlCol="0">
            <a:spAutoFit/>
          </a:bodyPr>
          <a:lstStyle/>
          <a:p>
            <a:r>
              <a:rPr lang="en-US" dirty="0">
                <a:solidFill>
                  <a:srgbClr val="1B449C"/>
                </a:solidFill>
                <a:latin typeface="Georgia" panose="02040502050405020303" pitchFamily="18" charset="0"/>
              </a:rPr>
              <a:t>Born After</a:t>
            </a:r>
          </a:p>
          <a:p>
            <a:r>
              <a:rPr lang="en-US" dirty="0">
                <a:solidFill>
                  <a:srgbClr val="1B449C"/>
                </a:solidFill>
                <a:latin typeface="Georgia" panose="02040502050405020303" pitchFamily="18" charset="0"/>
              </a:rPr>
              <a:t>January 1, 1954</a:t>
            </a:r>
          </a:p>
        </p:txBody>
      </p:sp>
      <p:sp>
        <p:nvSpPr>
          <p:cNvPr id="9" name="TextBox 8">
            <a:extLst>
              <a:ext uri="{FF2B5EF4-FFF2-40B4-BE49-F238E27FC236}">
                <a16:creationId xmlns:a16="http://schemas.microsoft.com/office/drawing/2014/main" id="{82B93D59-0295-1142-97B9-1A717969AA61}"/>
              </a:ext>
            </a:extLst>
          </p:cNvPr>
          <p:cNvSpPr txBox="1"/>
          <p:nvPr/>
        </p:nvSpPr>
        <p:spPr>
          <a:xfrm>
            <a:off x="5850079" y="2580281"/>
            <a:ext cx="2660076" cy="2169825"/>
          </a:xfrm>
          <a:prstGeom prst="rect">
            <a:avLst/>
          </a:prstGeom>
          <a:noFill/>
        </p:spPr>
        <p:txBody>
          <a:bodyPr wrap="square" rtlCol="0">
            <a:spAutoFit/>
          </a:bodyPr>
          <a:lstStyle/>
          <a:p>
            <a:pPr>
              <a:spcBef>
                <a:spcPts val="1800"/>
              </a:spcBef>
            </a:pPr>
            <a:r>
              <a:rPr lang="en-US" sz="2000" dirty="0">
                <a:solidFill>
                  <a:srgbClr val="000000"/>
                </a:solidFill>
                <a:latin typeface="Arial" panose="020B0604020202020204" pitchFamily="34" charset="0"/>
                <a:cs typeface="Arial" panose="020B0604020202020204" pitchFamily="34" charset="0"/>
              </a:rPr>
              <a:t>Paul</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PIA - $2,400</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FRA age 67 </a:t>
            </a:r>
            <a:r>
              <a:rPr lang="en-US" sz="2000" dirty="0" err="1">
                <a:solidFill>
                  <a:srgbClr val="000000"/>
                </a:solidFill>
                <a:latin typeface="Arial" panose="020B0604020202020204" pitchFamily="34" charset="0"/>
                <a:cs typeface="Arial" panose="020B0604020202020204" pitchFamily="34" charset="0"/>
              </a:rPr>
              <a:t>yrs</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Death age 86</a:t>
            </a:r>
          </a:p>
          <a:p>
            <a:pPr>
              <a:spcBef>
                <a:spcPts val="1800"/>
              </a:spcBef>
            </a:pPr>
            <a:r>
              <a:rPr lang="en-US" sz="2000" dirty="0">
                <a:solidFill>
                  <a:srgbClr val="000000"/>
                </a:solidFill>
                <a:latin typeface="Arial" panose="020B0604020202020204" pitchFamily="34" charset="0"/>
                <a:cs typeface="Arial" panose="020B0604020202020204" pitchFamily="34" charset="0"/>
              </a:rPr>
              <a:t>File for own benefit at age 70: $2,976</a:t>
            </a:r>
          </a:p>
        </p:txBody>
      </p:sp>
      <p:sp>
        <p:nvSpPr>
          <p:cNvPr id="10" name="TextBox 9">
            <a:extLst>
              <a:ext uri="{FF2B5EF4-FFF2-40B4-BE49-F238E27FC236}">
                <a16:creationId xmlns:a16="http://schemas.microsoft.com/office/drawing/2014/main" id="{E02D4785-643D-914F-ADCB-315B31168B78}"/>
              </a:ext>
            </a:extLst>
          </p:cNvPr>
          <p:cNvSpPr txBox="1"/>
          <p:nvPr/>
        </p:nvSpPr>
        <p:spPr>
          <a:xfrm>
            <a:off x="8853052" y="2580281"/>
            <a:ext cx="2660076" cy="2169825"/>
          </a:xfrm>
          <a:prstGeom prst="rect">
            <a:avLst/>
          </a:prstGeom>
          <a:noFill/>
        </p:spPr>
        <p:txBody>
          <a:bodyPr wrap="square" rtlCol="0">
            <a:spAutoFit/>
          </a:bodyPr>
          <a:lstStyle/>
          <a:p>
            <a:pPr>
              <a:spcBef>
                <a:spcPts val="1800"/>
              </a:spcBef>
            </a:pPr>
            <a:r>
              <a:rPr lang="en-US" sz="2000" dirty="0">
                <a:solidFill>
                  <a:srgbClr val="000000"/>
                </a:solidFill>
                <a:latin typeface="Arial" panose="020B0604020202020204" pitchFamily="34" charset="0"/>
                <a:cs typeface="Arial" panose="020B0604020202020204" pitchFamily="34" charset="0"/>
              </a:rPr>
              <a:t>Linda</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PIA - $900</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FRA age 67 </a:t>
            </a:r>
            <a:r>
              <a:rPr lang="en-US" sz="2000" dirty="0" err="1">
                <a:solidFill>
                  <a:srgbClr val="000000"/>
                </a:solidFill>
                <a:latin typeface="Arial" panose="020B0604020202020204" pitchFamily="34" charset="0"/>
                <a:cs typeface="Arial" panose="020B0604020202020204" pitchFamily="34" charset="0"/>
              </a:rPr>
              <a:t>yrs</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Death age 89</a:t>
            </a:r>
          </a:p>
          <a:p>
            <a:pPr>
              <a:spcBef>
                <a:spcPts val="1800"/>
              </a:spcBef>
            </a:pPr>
            <a:r>
              <a:rPr lang="en-US" sz="2000" dirty="0">
                <a:solidFill>
                  <a:srgbClr val="000000"/>
                </a:solidFill>
                <a:latin typeface="Arial" panose="020B0604020202020204" pitchFamily="34" charset="0"/>
                <a:cs typeface="Arial" panose="020B0604020202020204" pitchFamily="34" charset="0"/>
              </a:rPr>
              <a:t>File for both benefits at age 70: $1,200</a:t>
            </a:r>
          </a:p>
        </p:txBody>
      </p:sp>
      <p:sp>
        <p:nvSpPr>
          <p:cNvPr id="11" name="TextBox 10">
            <a:extLst>
              <a:ext uri="{FF2B5EF4-FFF2-40B4-BE49-F238E27FC236}">
                <a16:creationId xmlns:a16="http://schemas.microsoft.com/office/drawing/2014/main" id="{40BCB212-673A-F746-AF1D-A78B21C35345}"/>
              </a:ext>
            </a:extLst>
          </p:cNvPr>
          <p:cNvSpPr txBox="1"/>
          <p:nvPr/>
        </p:nvSpPr>
        <p:spPr>
          <a:xfrm>
            <a:off x="5850078" y="5087223"/>
            <a:ext cx="5967850" cy="44627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Total Family Benefit: $947,376</a:t>
            </a:r>
            <a:endParaRPr lang="en-US" sz="20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98A4DDA-D685-F54D-B53B-89444C1E14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173074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139562"/>
            <a:ext cx="5967849" cy="1631216"/>
          </a:xfrm>
          <a:prstGeom prst="rect">
            <a:avLst/>
          </a:prstGeom>
          <a:noFill/>
        </p:spPr>
        <p:txBody>
          <a:bodyPr wrap="square" rtlCol="0">
            <a:spAutoFit/>
          </a:bodyPr>
          <a:lstStyle/>
          <a:p>
            <a:r>
              <a:rPr lang="en-US" sz="5000" b="1" dirty="0">
                <a:solidFill>
                  <a:srgbClr val="1B449C"/>
                </a:solidFill>
                <a:latin typeface="Georgia" panose="02040502050405020303" pitchFamily="18" charset="0"/>
              </a:rPr>
              <a:t>Hypothetical Example</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013228"/>
            <a:ext cx="5967850" cy="44627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Example of Optimal Strategy</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6426726"/>
            <a:ext cx="6341920" cy="276999"/>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02DD580-42A1-4842-B921-B7C0FBB932AA}"/>
              </a:ext>
            </a:extLst>
          </p:cNvPr>
          <p:cNvSpPr txBox="1"/>
          <p:nvPr/>
        </p:nvSpPr>
        <p:spPr>
          <a:xfrm>
            <a:off x="8906738" y="1036756"/>
            <a:ext cx="1771639" cy="646331"/>
          </a:xfrm>
          <a:prstGeom prst="rect">
            <a:avLst/>
          </a:prstGeom>
          <a:noFill/>
        </p:spPr>
        <p:txBody>
          <a:bodyPr wrap="none" rtlCol="0">
            <a:spAutoFit/>
          </a:bodyPr>
          <a:lstStyle/>
          <a:p>
            <a:r>
              <a:rPr lang="en-US" dirty="0">
                <a:solidFill>
                  <a:srgbClr val="1B449C"/>
                </a:solidFill>
                <a:latin typeface="Georgia" panose="02040502050405020303" pitchFamily="18" charset="0"/>
              </a:rPr>
              <a:t>Born After</a:t>
            </a:r>
          </a:p>
          <a:p>
            <a:r>
              <a:rPr lang="en-US" dirty="0">
                <a:solidFill>
                  <a:srgbClr val="1B449C"/>
                </a:solidFill>
                <a:latin typeface="Georgia" panose="02040502050405020303" pitchFamily="18" charset="0"/>
              </a:rPr>
              <a:t>January 1, 1954</a:t>
            </a:r>
          </a:p>
        </p:txBody>
      </p:sp>
      <p:sp>
        <p:nvSpPr>
          <p:cNvPr id="9" name="TextBox 8">
            <a:extLst>
              <a:ext uri="{FF2B5EF4-FFF2-40B4-BE49-F238E27FC236}">
                <a16:creationId xmlns:a16="http://schemas.microsoft.com/office/drawing/2014/main" id="{82B93D59-0295-1142-97B9-1A717969AA61}"/>
              </a:ext>
            </a:extLst>
          </p:cNvPr>
          <p:cNvSpPr txBox="1"/>
          <p:nvPr/>
        </p:nvSpPr>
        <p:spPr>
          <a:xfrm>
            <a:off x="5850079" y="2580281"/>
            <a:ext cx="2660076" cy="2169825"/>
          </a:xfrm>
          <a:prstGeom prst="rect">
            <a:avLst/>
          </a:prstGeom>
          <a:noFill/>
        </p:spPr>
        <p:txBody>
          <a:bodyPr wrap="square" rtlCol="0">
            <a:spAutoFit/>
          </a:bodyPr>
          <a:lstStyle/>
          <a:p>
            <a:pPr>
              <a:spcBef>
                <a:spcPts val="1800"/>
              </a:spcBef>
            </a:pPr>
            <a:r>
              <a:rPr lang="en-US" sz="2000" dirty="0">
                <a:solidFill>
                  <a:srgbClr val="000000"/>
                </a:solidFill>
                <a:latin typeface="Arial" panose="020B0604020202020204" pitchFamily="34" charset="0"/>
                <a:cs typeface="Arial" panose="020B0604020202020204" pitchFamily="34" charset="0"/>
              </a:rPr>
              <a:t>Paul</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PIA - $2,400</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FRA age 66 </a:t>
            </a:r>
            <a:r>
              <a:rPr lang="en-US" sz="2000" dirty="0" err="1">
                <a:solidFill>
                  <a:srgbClr val="000000"/>
                </a:solidFill>
                <a:latin typeface="Arial" panose="020B0604020202020204" pitchFamily="34" charset="0"/>
                <a:cs typeface="Arial" panose="020B0604020202020204" pitchFamily="34" charset="0"/>
              </a:rPr>
              <a:t>yrs</a:t>
            </a:r>
            <a:r>
              <a:rPr lang="en-US" sz="2000" dirty="0">
                <a:solidFill>
                  <a:srgbClr val="000000"/>
                </a:solidFill>
                <a:latin typeface="Arial" panose="020B0604020202020204" pitchFamily="34" charset="0"/>
                <a:cs typeface="Arial" panose="020B0604020202020204" pitchFamily="34" charset="0"/>
              </a:rPr>
              <a:t>, 8 </a:t>
            </a:r>
            <a:r>
              <a:rPr lang="en-US" sz="2000" dirty="0" err="1">
                <a:solidFill>
                  <a:srgbClr val="000000"/>
                </a:solidFill>
                <a:latin typeface="Arial" panose="020B0604020202020204" pitchFamily="34" charset="0"/>
                <a:cs typeface="Arial" panose="020B0604020202020204" pitchFamily="34" charset="0"/>
              </a:rPr>
              <a:t>mo</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Death age 86</a:t>
            </a:r>
          </a:p>
          <a:p>
            <a:pPr>
              <a:spcBef>
                <a:spcPts val="1800"/>
              </a:spcBef>
            </a:pPr>
            <a:r>
              <a:rPr lang="en-US" sz="2000" dirty="0">
                <a:solidFill>
                  <a:srgbClr val="000000"/>
                </a:solidFill>
                <a:latin typeface="Arial" panose="020B0604020202020204" pitchFamily="34" charset="0"/>
                <a:cs typeface="Arial" panose="020B0604020202020204" pitchFamily="34" charset="0"/>
              </a:rPr>
              <a:t>File for own benefit at age 70: $2,976</a:t>
            </a:r>
          </a:p>
        </p:txBody>
      </p:sp>
      <p:sp>
        <p:nvSpPr>
          <p:cNvPr id="10" name="TextBox 9">
            <a:extLst>
              <a:ext uri="{FF2B5EF4-FFF2-40B4-BE49-F238E27FC236}">
                <a16:creationId xmlns:a16="http://schemas.microsoft.com/office/drawing/2014/main" id="{E02D4785-643D-914F-ADCB-315B31168B78}"/>
              </a:ext>
            </a:extLst>
          </p:cNvPr>
          <p:cNvSpPr txBox="1"/>
          <p:nvPr/>
        </p:nvSpPr>
        <p:spPr>
          <a:xfrm>
            <a:off x="8853052" y="2580281"/>
            <a:ext cx="2660076" cy="3016210"/>
          </a:xfrm>
          <a:prstGeom prst="rect">
            <a:avLst/>
          </a:prstGeom>
          <a:noFill/>
        </p:spPr>
        <p:txBody>
          <a:bodyPr wrap="square" rtlCol="0">
            <a:spAutoFit/>
          </a:bodyPr>
          <a:lstStyle/>
          <a:p>
            <a:pPr>
              <a:spcBef>
                <a:spcPts val="1800"/>
              </a:spcBef>
            </a:pPr>
            <a:r>
              <a:rPr lang="en-US" sz="2000" dirty="0">
                <a:solidFill>
                  <a:srgbClr val="000000"/>
                </a:solidFill>
                <a:latin typeface="Arial" panose="020B0604020202020204" pitchFamily="34" charset="0"/>
                <a:cs typeface="Arial" panose="020B0604020202020204" pitchFamily="34" charset="0"/>
              </a:rPr>
              <a:t>Linda</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PIA - $900</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FRA age 67 </a:t>
            </a:r>
            <a:r>
              <a:rPr lang="en-US" sz="2000" dirty="0" err="1">
                <a:solidFill>
                  <a:srgbClr val="000000"/>
                </a:solidFill>
                <a:latin typeface="Arial" panose="020B0604020202020204" pitchFamily="34" charset="0"/>
                <a:cs typeface="Arial" panose="020B0604020202020204" pitchFamily="34" charset="0"/>
              </a:rPr>
              <a:t>yrs</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Death age 89</a:t>
            </a:r>
          </a:p>
          <a:p>
            <a:pPr>
              <a:spcBef>
                <a:spcPts val="1800"/>
              </a:spcBef>
            </a:pPr>
            <a:r>
              <a:rPr lang="en-US" sz="2000" dirty="0">
                <a:solidFill>
                  <a:srgbClr val="000000"/>
                </a:solidFill>
                <a:latin typeface="Arial" panose="020B0604020202020204" pitchFamily="34" charset="0"/>
                <a:cs typeface="Arial" panose="020B0604020202020204" pitchFamily="34" charset="0"/>
              </a:rPr>
              <a:t>File at age 67: $900</a:t>
            </a:r>
          </a:p>
          <a:p>
            <a:pPr>
              <a:spcBef>
                <a:spcPts val="1800"/>
              </a:spcBef>
            </a:pPr>
            <a:r>
              <a:rPr lang="en-US" sz="2000" dirty="0">
                <a:solidFill>
                  <a:srgbClr val="000000"/>
                </a:solidFill>
                <a:latin typeface="Arial" panose="020B0604020202020204" pitchFamily="34" charset="0"/>
                <a:cs typeface="Arial" panose="020B0604020202020204" pitchFamily="34" charset="0"/>
              </a:rPr>
              <a:t>Spousal addition at age 68: $300 (when Paul files for benefits)</a:t>
            </a:r>
          </a:p>
        </p:txBody>
      </p:sp>
      <p:sp>
        <p:nvSpPr>
          <p:cNvPr id="11" name="TextBox 10">
            <a:extLst>
              <a:ext uri="{FF2B5EF4-FFF2-40B4-BE49-F238E27FC236}">
                <a16:creationId xmlns:a16="http://schemas.microsoft.com/office/drawing/2014/main" id="{40BCB212-673A-F746-AF1D-A78B21C35345}"/>
              </a:ext>
            </a:extLst>
          </p:cNvPr>
          <p:cNvSpPr txBox="1"/>
          <p:nvPr/>
        </p:nvSpPr>
        <p:spPr>
          <a:xfrm>
            <a:off x="5850078" y="5739087"/>
            <a:ext cx="5967850" cy="44627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Total Family Benefit: $986,976</a:t>
            </a:r>
            <a:endParaRPr lang="en-US" sz="20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F3CFB35-E7DF-624A-AE1A-3718E13CD9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1015395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229639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271664"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Hypothetical Example</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A88049B-41A7-B746-8AC4-4C3D5D60B3A9}"/>
              </a:ext>
            </a:extLst>
          </p:cNvPr>
          <p:cNvSpPr txBox="1"/>
          <p:nvPr/>
        </p:nvSpPr>
        <p:spPr>
          <a:xfrm>
            <a:off x="1098753" y="1293419"/>
            <a:ext cx="9994493" cy="723275"/>
          </a:xfrm>
          <a:prstGeom prst="rect">
            <a:avLst/>
          </a:prstGeom>
          <a:noFill/>
        </p:spPr>
        <p:txBody>
          <a:bodyPr wrap="square" rtlCol="0">
            <a:spAutoFit/>
          </a:bodyPr>
          <a:lstStyle/>
          <a:p>
            <a:pPr algn="ctr">
              <a:spcBef>
                <a:spcPts val="2400"/>
              </a:spcBef>
            </a:pPr>
            <a:r>
              <a:rPr lang="en-US" sz="2500" b="1" dirty="0">
                <a:solidFill>
                  <a:schemeClr val="bg1"/>
                </a:solidFill>
                <a:latin typeface="Arial" panose="020B0604020202020204" pitchFamily="34" charset="0"/>
                <a:cs typeface="Arial" panose="020B0604020202020204" pitchFamily="34" charset="0"/>
              </a:rPr>
              <a:t>Potential Money Left on the Table</a:t>
            </a:r>
            <a:br>
              <a:rPr lang="en-US" sz="2500" b="1"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Born after January 1, 1954</a:t>
            </a:r>
          </a:p>
        </p:txBody>
      </p:sp>
      <p:graphicFrame>
        <p:nvGraphicFramePr>
          <p:cNvPr id="14" name="Table 9">
            <a:extLst>
              <a:ext uri="{FF2B5EF4-FFF2-40B4-BE49-F238E27FC236}">
                <a16:creationId xmlns:a16="http://schemas.microsoft.com/office/drawing/2014/main" id="{040B000C-94B0-6F43-950A-62A175F515C4}"/>
              </a:ext>
            </a:extLst>
          </p:cNvPr>
          <p:cNvGraphicFramePr>
            <a:graphicFrameLocks noGrp="1"/>
          </p:cNvGraphicFramePr>
          <p:nvPr>
            <p:extLst>
              <p:ext uri="{D42A27DB-BD31-4B8C-83A1-F6EECF244321}">
                <p14:modId xmlns:p14="http://schemas.microsoft.com/office/powerpoint/2010/main" val="1639913102"/>
              </p:ext>
            </p:extLst>
          </p:nvPr>
        </p:nvGraphicFramePr>
        <p:xfrm>
          <a:off x="619990" y="2549930"/>
          <a:ext cx="10952019" cy="3611811"/>
        </p:xfrm>
        <a:graphic>
          <a:graphicData uri="http://schemas.openxmlformats.org/drawingml/2006/table">
            <a:tbl>
              <a:tblPr firstRow="1" bandRow="1">
                <a:tableStyleId>{5C22544A-7EE6-4342-B048-85BDC9FD1C3A}</a:tableStyleId>
              </a:tblPr>
              <a:tblGrid>
                <a:gridCol w="3650673">
                  <a:extLst>
                    <a:ext uri="{9D8B030D-6E8A-4147-A177-3AD203B41FA5}">
                      <a16:colId xmlns:a16="http://schemas.microsoft.com/office/drawing/2014/main" val="426529504"/>
                    </a:ext>
                  </a:extLst>
                </a:gridCol>
                <a:gridCol w="3650673">
                  <a:extLst>
                    <a:ext uri="{9D8B030D-6E8A-4147-A177-3AD203B41FA5}">
                      <a16:colId xmlns:a16="http://schemas.microsoft.com/office/drawing/2014/main" val="2916343171"/>
                    </a:ext>
                  </a:extLst>
                </a:gridCol>
                <a:gridCol w="3650673">
                  <a:extLst>
                    <a:ext uri="{9D8B030D-6E8A-4147-A177-3AD203B41FA5}">
                      <a16:colId xmlns:a16="http://schemas.microsoft.com/office/drawing/2014/main" val="724973266"/>
                    </a:ext>
                  </a:extLst>
                </a:gridCol>
              </a:tblGrid>
              <a:tr h="760381">
                <a:tc>
                  <a:txBody>
                    <a:bodyPr/>
                    <a:lstStyle/>
                    <a:p>
                      <a:pPr algn="ctr"/>
                      <a:r>
                        <a:rPr lang="en-US" dirty="0">
                          <a:latin typeface="Arial" panose="020B0604020202020204" pitchFamily="34" charset="0"/>
                          <a:cs typeface="Arial" panose="020B0604020202020204" pitchFamily="34" charset="0"/>
                        </a:rPr>
                        <a:t>Claiming Option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tc>
                  <a:txBody>
                    <a:bodyPr/>
                    <a:lstStyle/>
                    <a:p>
                      <a:pPr algn="ctr"/>
                      <a:r>
                        <a:rPr lang="en-US" dirty="0">
                          <a:latin typeface="Arial" panose="020B0604020202020204" pitchFamily="34" charset="0"/>
                          <a:cs typeface="Arial" panose="020B0604020202020204" pitchFamily="34" charset="0"/>
                        </a:rPr>
                        <a:t>Total Family 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tc>
                  <a:txBody>
                    <a:bodyPr/>
                    <a:lstStyle/>
                    <a:p>
                      <a:pPr algn="ctr"/>
                      <a:r>
                        <a:rPr lang="en-US" dirty="0">
                          <a:latin typeface="Arial" panose="020B0604020202020204" pitchFamily="34" charset="0"/>
                          <a:cs typeface="Arial" panose="020B0604020202020204" pitchFamily="34" charset="0"/>
                        </a:rPr>
                        <a:t>Money Left on the 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extLst>
                  <a:ext uri="{0D108BD9-81ED-4DB2-BD59-A6C34878D82A}">
                    <a16:rowId xmlns:a16="http://schemas.microsoft.com/office/drawing/2014/main" val="384394195"/>
                  </a:ext>
                </a:extLst>
              </a:tr>
              <a:tr h="760381">
                <a:tc>
                  <a:txBody>
                    <a:bodyPr/>
                    <a:lstStyle/>
                    <a:p>
                      <a:pPr algn="ctr"/>
                      <a:r>
                        <a:rPr lang="en-US" dirty="0">
                          <a:latin typeface="Arial" panose="020B0604020202020204" pitchFamily="34" charset="0"/>
                          <a:cs typeface="Arial" panose="020B0604020202020204" pitchFamily="34" charset="0"/>
                        </a:rPr>
                        <a:t>Both at age 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latin typeface="Arial" panose="020B0604020202020204" pitchFamily="34" charset="0"/>
                          <a:cs typeface="Arial" panose="020B0604020202020204" pitchFamily="34" charset="0"/>
                        </a:rPr>
                        <a:t>$817,935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latin typeface="Arial" panose="020B0604020202020204" pitchFamily="34" charset="0"/>
                          <a:cs typeface="Arial" panose="020B0604020202020204" pitchFamily="34" charset="0"/>
                        </a:rPr>
                        <a:t>$169,041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720680438"/>
                  </a:ext>
                </a:extLst>
              </a:tr>
              <a:tr h="760381">
                <a:tc>
                  <a:txBody>
                    <a:bodyPr/>
                    <a:lstStyle/>
                    <a:p>
                      <a:pPr algn="ctr"/>
                      <a:r>
                        <a:rPr lang="en-US" dirty="0">
                          <a:latin typeface="Arial" panose="020B0604020202020204" pitchFamily="34" charset="0"/>
                          <a:cs typeface="Arial" panose="020B0604020202020204" pitchFamily="34" charset="0"/>
                        </a:rPr>
                        <a:t>Both at age 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dirty="0">
                          <a:latin typeface="Arial" panose="020B0604020202020204" pitchFamily="34" charset="0"/>
                          <a:cs typeface="Arial" panose="020B0604020202020204" pitchFamily="34" charset="0"/>
                        </a:rPr>
                        <a:t>$947,376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dirty="0">
                          <a:latin typeface="Arial" panose="020B0604020202020204" pitchFamily="34" charset="0"/>
                          <a:cs typeface="Arial" panose="020B0604020202020204" pitchFamily="34" charset="0"/>
                        </a:rPr>
                        <a:t>$39,600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290362"/>
                  </a:ext>
                </a:extLst>
              </a:tr>
              <a:tr h="1330668">
                <a:tc>
                  <a:txBody>
                    <a:bodyPr/>
                    <a:lstStyle/>
                    <a:p>
                      <a:pPr algn="ctr"/>
                      <a:r>
                        <a:rPr lang="en-US" dirty="0">
                          <a:latin typeface="Arial" panose="020B0604020202020204" pitchFamily="34" charset="0"/>
                          <a:cs typeface="Arial" panose="020B0604020202020204" pitchFamily="34" charset="0"/>
                        </a:rPr>
                        <a:t>Paul at 70</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Linda at 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latin typeface="Arial" panose="020B0604020202020204" pitchFamily="34" charset="0"/>
                          <a:cs typeface="Arial" panose="020B0604020202020204" pitchFamily="34" charset="0"/>
                        </a:rPr>
                        <a:t>$986,976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latin typeface="Arial" panose="020B0604020202020204" pitchFamily="34" charset="0"/>
                          <a:cs typeface="Arial" panose="020B0604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8490529"/>
                  </a:ext>
                </a:extLst>
              </a:tr>
            </a:tbl>
          </a:graphicData>
        </a:graphic>
      </p:graphicFrame>
    </p:spTree>
    <p:extLst>
      <p:ext uri="{BB962C8B-B14F-4D97-AF65-F5344CB8AC3E}">
        <p14:creationId xmlns:p14="http://schemas.microsoft.com/office/powerpoint/2010/main" val="1784754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139562"/>
            <a:ext cx="5967849" cy="1631216"/>
          </a:xfrm>
          <a:prstGeom prst="rect">
            <a:avLst/>
          </a:prstGeom>
          <a:noFill/>
        </p:spPr>
        <p:txBody>
          <a:bodyPr wrap="square" rtlCol="0">
            <a:spAutoFit/>
          </a:bodyPr>
          <a:lstStyle/>
          <a:p>
            <a:r>
              <a:rPr lang="en-US" sz="5000" b="1" dirty="0">
                <a:solidFill>
                  <a:srgbClr val="1B449C"/>
                </a:solidFill>
                <a:latin typeface="Georgia" panose="02040502050405020303" pitchFamily="18" charset="0"/>
              </a:rPr>
              <a:t>Hypothetical Example</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013228"/>
            <a:ext cx="5967850" cy="4108817"/>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A Typical Case: Filing Restricted vs. Filing for Retirement Benefits</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Clients Jack and Emily, ages 67 and 64</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Starting Retirement with $750,000 in 401(k)/IRA assets</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6% annual return and 3% inflation</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Needing $70,000 per year in inflation adjusted after-tax income</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Assumed living to ages 84 and 89</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6364495"/>
            <a:ext cx="6341920" cy="276999"/>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D20C6BD-9D8A-DF4A-B986-FB6118AE4C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826806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554613" y="497394"/>
            <a:ext cx="11082772"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Filing Restricted vs. Filing for Retirement Benefits</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Examples shown are for illustrative purposes only and is not guaranteed. Your actual results will vary.</a:t>
            </a:r>
            <a:endParaRPr 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EB1F9DD-6A66-A64F-BD07-80AC918EE544}"/>
              </a:ext>
            </a:extLst>
          </p:cNvPr>
          <p:cNvSpPr txBox="1"/>
          <p:nvPr/>
        </p:nvSpPr>
        <p:spPr>
          <a:xfrm>
            <a:off x="2144205" y="3133904"/>
            <a:ext cx="7903587" cy="3139321"/>
          </a:xfrm>
          <a:prstGeom prst="rect">
            <a:avLst/>
          </a:prstGeom>
          <a:noFill/>
        </p:spPr>
        <p:txBody>
          <a:bodyPr wrap="square" rtlCol="0">
            <a:spAutoFit/>
          </a:bodyPr>
          <a:lstStyle/>
          <a:p>
            <a:pPr algn="ctr">
              <a:spcBef>
                <a:spcPts val="1800"/>
              </a:spcBef>
            </a:pPr>
            <a:r>
              <a:rPr lang="en-US" sz="2300" b="1" dirty="0">
                <a:solidFill>
                  <a:srgbClr val="000000"/>
                </a:solidFill>
                <a:latin typeface="Arial" panose="020B0604020202020204" pitchFamily="34" charset="0"/>
                <a:cs typeface="Arial" panose="020B0604020202020204" pitchFamily="34" charset="0"/>
              </a:rPr>
              <a:t>Hypothetical Example:</a:t>
            </a:r>
          </a:p>
          <a:p>
            <a:pPr lvl="1">
              <a:spcBef>
                <a:spcPts val="1800"/>
              </a:spcBef>
            </a:pPr>
            <a:r>
              <a:rPr lang="en-US" sz="2000" b="1" dirty="0">
                <a:solidFill>
                  <a:srgbClr val="000000"/>
                </a:solidFill>
                <a:latin typeface="Arial" panose="020B0604020202020204" pitchFamily="34" charset="0"/>
                <a:cs typeface="Arial" panose="020B0604020202020204" pitchFamily="34" charset="0"/>
              </a:rPr>
              <a:t>Input Summary		Jack			Emily</a:t>
            </a:r>
          </a:p>
          <a:p>
            <a:pPr lvl="1">
              <a:spcBef>
                <a:spcPts val="1800"/>
              </a:spcBef>
            </a:pPr>
            <a:r>
              <a:rPr lang="en-US" sz="2000" dirty="0">
                <a:solidFill>
                  <a:srgbClr val="000000"/>
                </a:solidFill>
                <a:latin typeface="Arial" panose="020B0604020202020204" pitchFamily="34" charset="0"/>
                <a:cs typeface="Arial" panose="020B0604020202020204" pitchFamily="34" charset="0"/>
              </a:rPr>
              <a:t>Date of Birth:		01/01/1954		20/09/1957</a:t>
            </a:r>
          </a:p>
          <a:p>
            <a:pPr lvl="1">
              <a:spcBef>
                <a:spcPts val="1800"/>
              </a:spcBef>
            </a:pPr>
            <a:r>
              <a:rPr lang="en-US" sz="2000" dirty="0">
                <a:solidFill>
                  <a:srgbClr val="000000"/>
                </a:solidFill>
                <a:latin typeface="Arial" panose="020B0604020202020204" pitchFamily="34" charset="0"/>
                <a:cs typeface="Arial" panose="020B0604020202020204" pitchFamily="34" charset="0"/>
              </a:rPr>
              <a:t>Benefit Amount:		$3,011			$1,300</a:t>
            </a:r>
          </a:p>
          <a:p>
            <a:pPr lvl="1">
              <a:spcBef>
                <a:spcPts val="1800"/>
              </a:spcBef>
            </a:pPr>
            <a:r>
              <a:rPr lang="en-US" sz="2000" dirty="0">
                <a:solidFill>
                  <a:srgbClr val="000000"/>
                </a:solidFill>
                <a:latin typeface="Arial" panose="020B0604020202020204" pitchFamily="34" charset="0"/>
                <a:cs typeface="Arial" panose="020B0604020202020204" pitchFamily="34" charset="0"/>
              </a:rPr>
              <a:t>Life Expectancy:		84			89</a:t>
            </a:r>
          </a:p>
          <a:p>
            <a:pPr lvl="1">
              <a:spcBef>
                <a:spcPts val="1800"/>
              </a:spcBef>
            </a:pPr>
            <a:r>
              <a:rPr lang="en-US" sz="2000" dirty="0">
                <a:solidFill>
                  <a:srgbClr val="000000"/>
                </a:solidFill>
                <a:latin typeface="Arial" panose="020B0604020202020204" pitchFamily="34" charset="0"/>
                <a:cs typeface="Arial" panose="020B0604020202020204" pitchFamily="34" charset="0"/>
              </a:rPr>
              <a:t>COLA Assumption:		1.0%</a:t>
            </a:r>
          </a:p>
        </p:txBody>
      </p:sp>
    </p:spTree>
    <p:extLst>
      <p:ext uri="{BB962C8B-B14F-4D97-AF65-F5344CB8AC3E}">
        <p14:creationId xmlns:p14="http://schemas.microsoft.com/office/powerpoint/2010/main" val="3259257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3A9016EE-3EEC-5641-BA7A-8FE3068462B1}"/>
              </a:ext>
            </a:extLst>
          </p:cNvPr>
          <p:cNvSpPr txBox="1"/>
          <p:nvPr/>
        </p:nvSpPr>
        <p:spPr>
          <a:xfrm>
            <a:off x="0" y="2702560"/>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Do You Know?</a:t>
            </a:r>
          </a:p>
        </p:txBody>
      </p:sp>
      <p:cxnSp>
        <p:nvCxnSpPr>
          <p:cNvPr id="21" name="Straight Connector 20">
            <a:extLst>
              <a:ext uri="{FF2B5EF4-FFF2-40B4-BE49-F238E27FC236}">
                <a16:creationId xmlns:a16="http://schemas.microsoft.com/office/drawing/2014/main" id="{D12C883F-56E7-AE4D-9E5A-1E6203FD40B6}"/>
              </a:ext>
            </a:extLst>
          </p:cNvPr>
          <p:cNvCxnSpPr>
            <a:cxnSpLocks/>
          </p:cNvCxnSpPr>
          <p:nvPr/>
        </p:nvCxnSpPr>
        <p:spPr>
          <a:xfrm>
            <a:off x="3216442" y="3753066"/>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85FD908-BB3D-464F-B004-64E72D2D48BC}"/>
              </a:ext>
            </a:extLst>
          </p:cNvPr>
          <p:cNvSpPr txBox="1"/>
          <p:nvPr/>
        </p:nvSpPr>
        <p:spPr>
          <a:xfrm>
            <a:off x="1098753" y="4182331"/>
            <a:ext cx="9994493" cy="861774"/>
          </a:xfrm>
          <a:prstGeom prst="rect">
            <a:avLst/>
          </a:prstGeom>
          <a:noFill/>
        </p:spPr>
        <p:txBody>
          <a:bodyPr wrap="square" rtlCol="0">
            <a:spAutoFit/>
          </a:bodyPr>
          <a:lstStyle/>
          <a:p>
            <a:pPr algn="ctr"/>
            <a:r>
              <a:rPr lang="en-US" sz="2500" dirty="0">
                <a:solidFill>
                  <a:srgbClr val="000000"/>
                </a:solidFill>
                <a:latin typeface="Arial" panose="020B0604020202020204" pitchFamily="34" charset="0"/>
                <a:cs typeface="Arial" panose="020B0604020202020204" pitchFamily="34" charset="0"/>
              </a:rPr>
              <a:t>Who was the first Baby Boomer to serve</a:t>
            </a:r>
          </a:p>
          <a:p>
            <a:pPr algn="ctr"/>
            <a:r>
              <a:rPr lang="en-US" sz="2500" dirty="0">
                <a:solidFill>
                  <a:srgbClr val="000000"/>
                </a:solidFill>
                <a:latin typeface="Arial" panose="020B0604020202020204" pitchFamily="34" charset="0"/>
                <a:cs typeface="Arial" panose="020B0604020202020204" pitchFamily="34" charset="0"/>
              </a:rPr>
              <a:t>as President of the United States?</a:t>
            </a:r>
            <a:endParaRPr 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306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FC5217D-57E4-2645-8613-65192660604E}"/>
              </a:ext>
            </a:extLst>
          </p:cNvPr>
          <p:cNvSpPr txBox="1"/>
          <p:nvPr/>
        </p:nvSpPr>
        <p:spPr>
          <a:xfrm>
            <a:off x="475939" y="6210796"/>
            <a:ext cx="3748928" cy="600164"/>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Examples shown are for illustrative purposes only and is not guaranteed. Your actual results will vary.</a:t>
            </a:r>
          </a:p>
          <a:p>
            <a:r>
              <a:rPr lang="en-US" sz="900" dirty="0">
                <a:latin typeface="Arial" panose="020B0604020202020204" pitchFamily="34" charset="0"/>
                <a:ea typeface="+mn-lt"/>
                <a:cs typeface="Arial" panose="020B0604020202020204" pitchFamily="34" charset="0"/>
              </a:rPr>
              <a:t>*Age at end of year illustrated.</a:t>
            </a:r>
            <a:endParaRPr lang="en-US" sz="900" dirty="0">
              <a:latin typeface="Arial" panose="020B0604020202020204" pitchFamily="34" charset="0"/>
              <a:cs typeface="Arial" panose="020B0604020202020204" pitchFamily="34" charset="0"/>
            </a:endParaRPr>
          </a:p>
        </p:txBody>
      </p:sp>
      <p:cxnSp>
        <p:nvCxnSpPr>
          <p:cNvPr id="2" name="Elbow Connector 1">
            <a:extLst>
              <a:ext uri="{FF2B5EF4-FFF2-40B4-BE49-F238E27FC236}">
                <a16:creationId xmlns:a16="http://schemas.microsoft.com/office/drawing/2014/main" id="{65DEC714-0BA7-1E42-9077-2022005FA9DA}"/>
              </a:ext>
            </a:extLst>
          </p:cNvPr>
          <p:cNvCxnSpPr>
            <a:cxnSpLocks/>
          </p:cNvCxnSpPr>
          <p:nvPr/>
        </p:nvCxnSpPr>
        <p:spPr>
          <a:xfrm rot="10800000" flipV="1">
            <a:off x="10818951" y="6130788"/>
            <a:ext cx="585103" cy="30455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929650A2-9223-1245-8C2D-B658EFFF542E}"/>
              </a:ext>
            </a:extLst>
          </p:cNvPr>
          <p:cNvGraphicFramePr>
            <a:graphicFrameLocks noGrp="1"/>
          </p:cNvGraphicFramePr>
          <p:nvPr>
            <p:extLst>
              <p:ext uri="{D42A27DB-BD31-4B8C-83A1-F6EECF244321}">
                <p14:modId xmlns:p14="http://schemas.microsoft.com/office/powerpoint/2010/main" val="502490884"/>
              </p:ext>
            </p:extLst>
          </p:nvPr>
        </p:nvGraphicFramePr>
        <p:xfrm>
          <a:off x="2726267" y="270010"/>
          <a:ext cx="8989792" cy="457201"/>
        </p:xfrm>
        <a:graphic>
          <a:graphicData uri="http://schemas.openxmlformats.org/drawingml/2006/table">
            <a:tbl>
              <a:tblPr firstRow="1" bandRow="1">
                <a:tableStyleId>{D7AC3CCA-C797-4891-BE02-D94E43425B78}</a:tableStyleId>
              </a:tblPr>
              <a:tblGrid>
                <a:gridCol w="4494896">
                  <a:extLst>
                    <a:ext uri="{9D8B030D-6E8A-4147-A177-3AD203B41FA5}">
                      <a16:colId xmlns:a16="http://schemas.microsoft.com/office/drawing/2014/main" val="1534078541"/>
                    </a:ext>
                  </a:extLst>
                </a:gridCol>
                <a:gridCol w="4494896">
                  <a:extLst>
                    <a:ext uri="{9D8B030D-6E8A-4147-A177-3AD203B41FA5}">
                      <a16:colId xmlns:a16="http://schemas.microsoft.com/office/drawing/2014/main" val="2970923437"/>
                    </a:ext>
                  </a:extLst>
                </a:gridCol>
              </a:tblGrid>
              <a:tr h="457201">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1800" b="1" dirty="0">
                          <a:solidFill>
                            <a:srgbClr val="C00000"/>
                          </a:solidFill>
                          <a:latin typeface="Arial" panose="020B0604020202020204" pitchFamily="34" charset="0"/>
                          <a:cs typeface="Arial" panose="020B0604020202020204" pitchFamily="34" charset="0"/>
                        </a:rPr>
                        <a:t>Jack Files Restricted, Emily Files</a:t>
                      </a:r>
                    </a:p>
                  </a:txBody>
                  <a:tcPr marL="71516" marR="71516" marT="35758" marB="35758"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1800" b="1" dirty="0">
                          <a:solidFill>
                            <a:srgbClr val="C00000"/>
                          </a:solidFill>
                          <a:latin typeface="Arial" panose="020B0604020202020204" pitchFamily="34" charset="0"/>
                          <a:cs typeface="Arial" panose="020B0604020202020204" pitchFamily="34" charset="0"/>
                        </a:rPr>
                        <a:t>File for Benefits</a:t>
                      </a:r>
                    </a:p>
                  </a:txBody>
                  <a:tcPr marL="71516" marR="71516" marT="35758" marB="35758" anchor="ctr"/>
                </a:tc>
                <a:extLst>
                  <a:ext uri="{0D108BD9-81ED-4DB2-BD59-A6C34878D82A}">
                    <a16:rowId xmlns:a16="http://schemas.microsoft.com/office/drawing/2014/main" val="2077733981"/>
                  </a:ext>
                </a:extLst>
              </a:tr>
            </a:tbl>
          </a:graphicData>
        </a:graphic>
      </p:graphicFrame>
      <p:graphicFrame>
        <p:nvGraphicFramePr>
          <p:cNvPr id="5" name="Table 4">
            <a:extLst>
              <a:ext uri="{FF2B5EF4-FFF2-40B4-BE49-F238E27FC236}">
                <a16:creationId xmlns:a16="http://schemas.microsoft.com/office/drawing/2014/main" id="{7BF1CA98-8F65-DD45-A5B5-ABE134DAFD04}"/>
              </a:ext>
            </a:extLst>
          </p:cNvPr>
          <p:cNvGraphicFramePr>
            <a:graphicFrameLocks noGrp="1"/>
          </p:cNvGraphicFramePr>
          <p:nvPr>
            <p:extLst>
              <p:ext uri="{D42A27DB-BD31-4B8C-83A1-F6EECF244321}">
                <p14:modId xmlns:p14="http://schemas.microsoft.com/office/powerpoint/2010/main" val="3841643143"/>
              </p:ext>
            </p:extLst>
          </p:nvPr>
        </p:nvGraphicFramePr>
        <p:xfrm>
          <a:off x="475939" y="727211"/>
          <a:ext cx="11240120" cy="5403577"/>
        </p:xfrm>
        <a:graphic>
          <a:graphicData uri="http://schemas.openxmlformats.org/drawingml/2006/table">
            <a:tbl>
              <a:tblPr firstRow="1" bandRow="1">
                <a:tableStyleId>{D7AC3CCA-C797-4891-BE02-D94E43425B78}</a:tableStyleId>
              </a:tblPr>
              <a:tblGrid>
                <a:gridCol w="1124012">
                  <a:extLst>
                    <a:ext uri="{9D8B030D-6E8A-4147-A177-3AD203B41FA5}">
                      <a16:colId xmlns:a16="http://schemas.microsoft.com/office/drawing/2014/main" val="179159896"/>
                    </a:ext>
                  </a:extLst>
                </a:gridCol>
                <a:gridCol w="1124012">
                  <a:extLst>
                    <a:ext uri="{9D8B030D-6E8A-4147-A177-3AD203B41FA5}">
                      <a16:colId xmlns:a16="http://schemas.microsoft.com/office/drawing/2014/main" val="2703616587"/>
                    </a:ext>
                  </a:extLst>
                </a:gridCol>
                <a:gridCol w="1124012">
                  <a:extLst>
                    <a:ext uri="{9D8B030D-6E8A-4147-A177-3AD203B41FA5}">
                      <a16:colId xmlns:a16="http://schemas.microsoft.com/office/drawing/2014/main" val="2271509269"/>
                    </a:ext>
                  </a:extLst>
                </a:gridCol>
                <a:gridCol w="1124012">
                  <a:extLst>
                    <a:ext uri="{9D8B030D-6E8A-4147-A177-3AD203B41FA5}">
                      <a16:colId xmlns:a16="http://schemas.microsoft.com/office/drawing/2014/main" val="3783684671"/>
                    </a:ext>
                  </a:extLst>
                </a:gridCol>
                <a:gridCol w="1124012">
                  <a:extLst>
                    <a:ext uri="{9D8B030D-6E8A-4147-A177-3AD203B41FA5}">
                      <a16:colId xmlns:a16="http://schemas.microsoft.com/office/drawing/2014/main" val="3192243981"/>
                    </a:ext>
                  </a:extLst>
                </a:gridCol>
                <a:gridCol w="1124012">
                  <a:extLst>
                    <a:ext uri="{9D8B030D-6E8A-4147-A177-3AD203B41FA5}">
                      <a16:colId xmlns:a16="http://schemas.microsoft.com/office/drawing/2014/main" val="3095120375"/>
                    </a:ext>
                  </a:extLst>
                </a:gridCol>
                <a:gridCol w="1124012">
                  <a:extLst>
                    <a:ext uri="{9D8B030D-6E8A-4147-A177-3AD203B41FA5}">
                      <a16:colId xmlns:a16="http://schemas.microsoft.com/office/drawing/2014/main" val="3807021368"/>
                    </a:ext>
                  </a:extLst>
                </a:gridCol>
                <a:gridCol w="1124012">
                  <a:extLst>
                    <a:ext uri="{9D8B030D-6E8A-4147-A177-3AD203B41FA5}">
                      <a16:colId xmlns:a16="http://schemas.microsoft.com/office/drawing/2014/main" val="2526405373"/>
                    </a:ext>
                  </a:extLst>
                </a:gridCol>
                <a:gridCol w="1124012">
                  <a:extLst>
                    <a:ext uri="{9D8B030D-6E8A-4147-A177-3AD203B41FA5}">
                      <a16:colId xmlns:a16="http://schemas.microsoft.com/office/drawing/2014/main" val="63665406"/>
                    </a:ext>
                  </a:extLst>
                </a:gridCol>
                <a:gridCol w="1124012">
                  <a:extLst>
                    <a:ext uri="{9D8B030D-6E8A-4147-A177-3AD203B41FA5}">
                      <a16:colId xmlns:a16="http://schemas.microsoft.com/office/drawing/2014/main" val="907683446"/>
                    </a:ext>
                  </a:extLst>
                </a:gridCol>
              </a:tblGrid>
              <a:tr h="437617">
                <a:tc>
                  <a:txBody>
                    <a:bodyPr/>
                    <a:lstStyle/>
                    <a:p>
                      <a:pPr algn="ctr"/>
                      <a:r>
                        <a:rPr lang="en-US" sz="900" dirty="0">
                          <a:solidFill>
                            <a:srgbClr val="1B449C"/>
                          </a:solidFill>
                          <a:latin typeface="Arial" panose="020B0604020202020204" pitchFamily="34" charset="0"/>
                          <a:cs typeface="Arial" panose="020B0604020202020204" pitchFamily="34" charset="0"/>
                        </a:rPr>
                        <a:t>Year</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Ages</a:t>
                      </a:r>
                      <a:r>
                        <a:rPr lang="en-US" sz="900" baseline="30000" dirty="0">
                          <a:solidFill>
                            <a:srgbClr val="1B449C"/>
                          </a:solidFill>
                          <a:latin typeface="Arial" panose="020B0604020202020204" pitchFamily="34" charset="0"/>
                          <a:cs typeface="Arial" panose="020B0604020202020204" pitchFamily="34" charset="0"/>
                        </a:rPr>
                        <a:t>1</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Jack’s Benefit</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Emily’s Benefit</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Annual Total</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Cumulative Lifetime Benefits</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Jack’s Benefits</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Emily’s Benefit</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Annual Total</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Cumulative Lifetime Benefits</a:t>
                      </a:r>
                    </a:p>
                  </a:txBody>
                  <a:tcPr marL="66416" marR="66416" marT="17040" marB="17040" anchor="ctr"/>
                </a:tc>
                <a:extLst>
                  <a:ext uri="{0D108BD9-81ED-4DB2-BD59-A6C34878D82A}">
                    <a16:rowId xmlns:a16="http://schemas.microsoft.com/office/drawing/2014/main" val="2395967897"/>
                  </a:ext>
                </a:extLst>
              </a:tr>
              <a:tr h="168187">
                <a:tc>
                  <a:txBody>
                    <a:bodyPr/>
                    <a:lstStyle/>
                    <a:p>
                      <a:pPr algn="ctr"/>
                      <a:r>
                        <a:rPr lang="en-US" sz="900" dirty="0">
                          <a:latin typeface="Arial" panose="020B0604020202020204" pitchFamily="34" charset="0"/>
                          <a:cs typeface="Arial" panose="020B0604020202020204" pitchFamily="34" charset="0"/>
                        </a:rPr>
                        <a:t>2021</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67/64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extLst>
                  <a:ext uri="{0D108BD9-81ED-4DB2-BD59-A6C34878D82A}">
                    <a16:rowId xmlns:a16="http://schemas.microsoft.com/office/drawing/2014/main" val="1869990840"/>
                  </a:ext>
                </a:extLst>
              </a:tr>
              <a:tr h="168187">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2022</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68/65</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$6,600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$11,880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$18,480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$18,480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$42,540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$13,710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$56,250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$56,250</a:t>
                      </a:r>
                    </a:p>
                  </a:txBody>
                  <a:tcPr marL="66416" marR="66416" marT="17040" marB="17040" anchor="ctr"/>
                </a:tc>
                <a:extLst>
                  <a:ext uri="{0D108BD9-81ED-4DB2-BD59-A6C34878D82A}">
                    <a16:rowId xmlns:a16="http://schemas.microsoft.com/office/drawing/2014/main" val="273585654"/>
                  </a:ext>
                </a:extLst>
              </a:tr>
              <a:tr h="168187">
                <a:tc>
                  <a:txBody>
                    <a:bodyPr/>
                    <a:lstStyle/>
                    <a:p>
                      <a:pPr algn="ctr"/>
                      <a:r>
                        <a:rPr lang="en-US" sz="900" dirty="0">
                          <a:latin typeface="Arial" panose="020B0604020202020204" pitchFamily="34" charset="0"/>
                          <a:cs typeface="Arial" panose="020B0604020202020204" pitchFamily="34" charset="0"/>
                        </a:rPr>
                        <a:t>2023</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69/66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$8,040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$14,460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$22,500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$40,980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$43,176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$16,692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$59,868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$116,118</a:t>
                      </a:r>
                    </a:p>
                  </a:txBody>
                  <a:tcPr marL="66416" marR="66416" marT="17040" marB="17040" anchor="ctr"/>
                </a:tc>
                <a:extLst>
                  <a:ext uri="{0D108BD9-81ED-4DB2-BD59-A6C34878D82A}">
                    <a16:rowId xmlns:a16="http://schemas.microsoft.com/office/drawing/2014/main" val="48879398"/>
                  </a:ext>
                </a:extLst>
              </a:tr>
              <a:tr h="168187">
                <a:tc>
                  <a:txBody>
                    <a:bodyPr/>
                    <a:lstStyle/>
                    <a:p>
                      <a:pPr algn="ctr"/>
                      <a:r>
                        <a:rPr lang="en-US" sz="900" dirty="0">
                          <a:latin typeface="Arial" panose="020B0604020202020204" pitchFamily="34" charset="0"/>
                          <a:cs typeface="Arial" panose="020B0604020202020204" pitchFamily="34" charset="0"/>
                        </a:rPr>
                        <a:t>2024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70/67</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$49,872</a:t>
                      </a:r>
                    </a:p>
                  </a:txBody>
                  <a:tcPr marL="66416" marR="66416" marT="17040" marB="17040" anchor="ctr"/>
                </a:tc>
                <a:tc>
                  <a:txBody>
                    <a:bodyPr/>
                    <a:lstStyle/>
                    <a:p>
                      <a:pPr algn="ctr"/>
                      <a:r>
                        <a:rPr lang="en-US" sz="900" b="0" dirty="0">
                          <a:solidFill>
                            <a:schemeClr val="tx1"/>
                          </a:solidFill>
                          <a:latin typeface="Arial" panose="020B0604020202020204" pitchFamily="34" charset="0"/>
                          <a:cs typeface="Arial" panose="020B0604020202020204" pitchFamily="34" charset="0"/>
                        </a:rPr>
                        <a:t>$17,256</a:t>
                      </a:r>
                    </a:p>
                  </a:txBody>
                  <a:tcPr marL="66416" marR="66416" marT="17040" marB="17040" anchor="ctr"/>
                </a:tc>
                <a:tc>
                  <a:txBody>
                    <a:bodyPr/>
                    <a:lstStyle/>
                    <a:p>
                      <a:pPr algn="ctr"/>
                      <a:r>
                        <a:rPr lang="en-US" sz="900" b="1" dirty="0">
                          <a:solidFill>
                            <a:srgbClr val="C00000"/>
                          </a:solidFill>
                          <a:latin typeface="Arial" panose="020B0604020202020204" pitchFamily="34" charset="0"/>
                          <a:cs typeface="Arial" panose="020B0604020202020204" pitchFamily="34" charset="0"/>
                        </a:rPr>
                        <a:t>$67,128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$108,108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$43,824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$16,932</a:t>
                      </a:r>
                    </a:p>
                  </a:txBody>
                  <a:tcPr marL="66416" marR="66416" marT="17040" marB="17040" anchor="ctr"/>
                </a:tc>
                <a:tc>
                  <a:txBody>
                    <a:bodyPr/>
                    <a:lstStyle/>
                    <a:p>
                      <a:pPr algn="ctr"/>
                      <a:r>
                        <a:rPr lang="en-US" sz="900" b="1" dirty="0">
                          <a:solidFill>
                            <a:srgbClr val="C00000"/>
                          </a:solidFill>
                          <a:latin typeface="Arial" panose="020B0604020202020204" pitchFamily="34" charset="0"/>
                          <a:cs typeface="Arial" panose="020B0604020202020204" pitchFamily="34" charset="0"/>
                        </a:rPr>
                        <a:t>$60,756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$176,874</a:t>
                      </a:r>
                    </a:p>
                  </a:txBody>
                  <a:tcPr marL="66416" marR="66416" marT="17040" marB="17040" anchor="ctr"/>
                </a:tc>
                <a:extLst>
                  <a:ext uri="{0D108BD9-81ED-4DB2-BD59-A6C34878D82A}">
                    <a16:rowId xmlns:a16="http://schemas.microsoft.com/office/drawing/2014/main" val="3353084179"/>
                  </a:ext>
                </a:extLst>
              </a:tr>
              <a:tr h="168187">
                <a:tc>
                  <a:txBody>
                    <a:bodyPr/>
                    <a:lstStyle/>
                    <a:p>
                      <a:pPr algn="ctr"/>
                      <a:r>
                        <a:rPr lang="en-US" sz="900" dirty="0">
                          <a:latin typeface="Arial" panose="020B0604020202020204" pitchFamily="34" charset="0"/>
                          <a:cs typeface="Arial" panose="020B0604020202020204" pitchFamily="34" charset="0"/>
                        </a:rPr>
                        <a:t>2025</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71/68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$50,616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$17,520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$68,136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$176,244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$44,484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$17,196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$61,680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$238,554</a:t>
                      </a:r>
                    </a:p>
                  </a:txBody>
                  <a:tcPr marL="66416" marR="66416" marT="17040" marB="17040" anchor="ctr"/>
                </a:tc>
                <a:extLst>
                  <a:ext uri="{0D108BD9-81ED-4DB2-BD59-A6C34878D82A}">
                    <a16:rowId xmlns:a16="http://schemas.microsoft.com/office/drawing/2014/main" val="3136934777"/>
                  </a:ext>
                </a:extLst>
              </a:tr>
              <a:tr h="168187">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extLst>
                  <a:ext uri="{0D108BD9-81ED-4DB2-BD59-A6C34878D82A}">
                    <a16:rowId xmlns:a16="http://schemas.microsoft.com/office/drawing/2014/main" val="1735980974"/>
                  </a:ext>
                </a:extLst>
              </a:tr>
              <a:tr h="168187">
                <a:tc>
                  <a:txBody>
                    <a:bodyPr/>
                    <a:lstStyle/>
                    <a:p>
                      <a:pPr algn="ctr"/>
                      <a:r>
                        <a:rPr lang="en-US" sz="900" dirty="0">
                          <a:latin typeface="Arial" panose="020B0604020202020204" pitchFamily="34" charset="0"/>
                          <a:cs typeface="Arial" panose="020B0604020202020204" pitchFamily="34" charset="0"/>
                        </a:rPr>
                        <a:t>2026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72/69</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$51,384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$17,784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$69,168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$245,412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$45,156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$17,448</a:t>
                      </a:r>
                    </a:p>
                  </a:txBody>
                  <a:tcPr marL="66416" marR="66416" marT="17040" marB="17040" anchor="ctr"/>
                </a:tc>
                <a:tc>
                  <a:txBody>
                    <a:bodyPr/>
                    <a:lstStyle/>
                    <a:p>
                      <a:pPr algn="ctr"/>
                      <a:r>
                        <a:rPr lang="en-US" sz="900" b="0" dirty="0">
                          <a:solidFill>
                            <a:schemeClr val="tx1"/>
                          </a:solidFill>
                          <a:latin typeface="Arial" panose="020B0604020202020204" pitchFamily="34" charset="0"/>
                          <a:cs typeface="Arial" panose="020B0604020202020204" pitchFamily="34" charset="0"/>
                        </a:rPr>
                        <a:t>$62,604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$301,158</a:t>
                      </a:r>
                    </a:p>
                  </a:txBody>
                  <a:tcPr marL="66416" marR="66416" marT="17040" marB="17040" anchor="ctr"/>
                </a:tc>
                <a:extLst>
                  <a:ext uri="{0D108BD9-81ED-4DB2-BD59-A6C34878D82A}">
                    <a16:rowId xmlns:a16="http://schemas.microsoft.com/office/drawing/2014/main" val="2050568012"/>
                  </a:ext>
                </a:extLst>
              </a:tr>
              <a:tr h="168187">
                <a:tc>
                  <a:txBody>
                    <a:bodyPr/>
                    <a:lstStyle/>
                    <a:p>
                      <a:pPr algn="ctr"/>
                      <a:r>
                        <a:rPr lang="en-US" sz="900" dirty="0">
                          <a:latin typeface="Arial" panose="020B0604020202020204" pitchFamily="34" charset="0"/>
                          <a:cs typeface="Arial" panose="020B0604020202020204" pitchFamily="34" charset="0"/>
                        </a:rPr>
                        <a:t>2027</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73/70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$52,152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$18,048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$70,200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$315,612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$45,828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$17,712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$63,540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$364,698</a:t>
                      </a:r>
                    </a:p>
                  </a:txBody>
                  <a:tcPr marL="66416" marR="66416" marT="17040" marB="17040" anchor="ctr"/>
                </a:tc>
                <a:extLst>
                  <a:ext uri="{0D108BD9-81ED-4DB2-BD59-A6C34878D82A}">
                    <a16:rowId xmlns:a16="http://schemas.microsoft.com/office/drawing/2014/main" val="1607137020"/>
                  </a:ext>
                </a:extLst>
              </a:tr>
              <a:tr h="168187">
                <a:tc>
                  <a:txBody>
                    <a:bodyPr/>
                    <a:lstStyle/>
                    <a:p>
                      <a:pPr algn="ctr"/>
                      <a:r>
                        <a:rPr lang="en-US" sz="900" dirty="0">
                          <a:latin typeface="Arial" panose="020B0604020202020204" pitchFamily="34" charset="0"/>
                          <a:cs typeface="Arial" panose="020B0604020202020204" pitchFamily="34" charset="0"/>
                        </a:rPr>
                        <a:t>2028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74/71</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$52,932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$18,324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$71,256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$386,868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$46,512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$17,976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$64,488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$429,186</a:t>
                      </a:r>
                    </a:p>
                  </a:txBody>
                  <a:tcPr marL="66416" marR="66416" marT="17040" marB="17040" anchor="ctr"/>
                </a:tc>
                <a:extLst>
                  <a:ext uri="{0D108BD9-81ED-4DB2-BD59-A6C34878D82A}">
                    <a16:rowId xmlns:a16="http://schemas.microsoft.com/office/drawing/2014/main" val="3959421268"/>
                  </a:ext>
                </a:extLst>
              </a:tr>
              <a:tr h="168187">
                <a:tc>
                  <a:txBody>
                    <a:bodyPr/>
                    <a:lstStyle/>
                    <a:p>
                      <a:pPr algn="ctr"/>
                      <a:r>
                        <a:rPr lang="en-US" sz="900" dirty="0">
                          <a:latin typeface="Arial" panose="020B0604020202020204" pitchFamily="34" charset="0"/>
                          <a:cs typeface="Arial" panose="020B0604020202020204" pitchFamily="34" charset="0"/>
                        </a:rPr>
                        <a:t>2029</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75/72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$53,724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$18,588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$72,312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$459,180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$47,220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$18,252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$65,472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$494,186</a:t>
                      </a:r>
                    </a:p>
                  </a:txBody>
                  <a:tcPr marL="66416" marR="66416" marT="17040" marB="17040" anchor="ctr"/>
                </a:tc>
                <a:extLst>
                  <a:ext uri="{0D108BD9-81ED-4DB2-BD59-A6C34878D82A}">
                    <a16:rowId xmlns:a16="http://schemas.microsoft.com/office/drawing/2014/main" val="1274990573"/>
                  </a:ext>
                </a:extLst>
              </a:tr>
              <a:tr h="168187">
                <a:tc>
                  <a:txBody>
                    <a:bodyPr/>
                    <a:lstStyle/>
                    <a:p>
                      <a:pPr algn="ctr"/>
                      <a:r>
                        <a:rPr lang="en-US" sz="900" dirty="0">
                          <a:latin typeface="Arial" panose="020B0604020202020204" pitchFamily="34" charset="0"/>
                          <a:cs typeface="Arial" panose="020B0604020202020204" pitchFamily="34" charset="0"/>
                        </a:rPr>
                        <a:t>2030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76/73</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$54,528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$18,876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$73,404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$532,584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$47,928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$18,516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$66,444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$561,102</a:t>
                      </a:r>
                    </a:p>
                  </a:txBody>
                  <a:tcPr marL="66416" marR="66416" marT="17040" marB="17040" anchor="ctr"/>
                </a:tc>
                <a:extLst>
                  <a:ext uri="{0D108BD9-81ED-4DB2-BD59-A6C34878D82A}">
                    <a16:rowId xmlns:a16="http://schemas.microsoft.com/office/drawing/2014/main" val="3201095093"/>
                  </a:ext>
                </a:extLst>
              </a:tr>
              <a:tr h="168187">
                <a:tc>
                  <a:txBody>
                    <a:bodyPr/>
                    <a:lstStyle/>
                    <a:p>
                      <a:pPr algn="ctr"/>
                      <a:endParaRPr lang="en-US" sz="900" dirty="0">
                        <a:solidFill>
                          <a:schemeClr val="bg1"/>
                        </a:solidFill>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solidFill>
                          <a:schemeClr val="bg1"/>
                        </a:solidFill>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solidFill>
                          <a:schemeClr val="bg1"/>
                        </a:solidFill>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solidFill>
                          <a:schemeClr val="bg1"/>
                        </a:solidFill>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solidFill>
                          <a:schemeClr val="bg1"/>
                        </a:solidFill>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solidFill>
                          <a:schemeClr val="bg1"/>
                        </a:solidFill>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solidFill>
                          <a:schemeClr val="bg1"/>
                        </a:solidFill>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solidFill>
                          <a:schemeClr val="bg1"/>
                        </a:solidFill>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solidFill>
                          <a:schemeClr val="bg1"/>
                        </a:solidFill>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solidFill>
                          <a:schemeClr val="bg1"/>
                        </a:solidFill>
                        <a:latin typeface="Arial" panose="020B0604020202020204" pitchFamily="34" charset="0"/>
                        <a:cs typeface="Arial" panose="020B0604020202020204" pitchFamily="34" charset="0"/>
                      </a:endParaRPr>
                    </a:p>
                  </a:txBody>
                  <a:tcPr marL="66416" marR="66416" marT="17040" marB="17040" anchor="ctr"/>
                </a:tc>
                <a:extLst>
                  <a:ext uri="{0D108BD9-81ED-4DB2-BD59-A6C34878D82A}">
                    <a16:rowId xmlns:a16="http://schemas.microsoft.com/office/drawing/2014/main" val="3968009584"/>
                  </a:ext>
                </a:extLst>
              </a:tr>
              <a:tr h="168187">
                <a:tc>
                  <a:txBody>
                    <a:bodyPr/>
                    <a:lstStyle/>
                    <a:p>
                      <a:pPr algn="ctr"/>
                      <a:r>
                        <a:rPr lang="en-US" sz="900" dirty="0">
                          <a:latin typeface="Arial" panose="020B0604020202020204" pitchFamily="34" charset="0"/>
                          <a:cs typeface="Arial" panose="020B0604020202020204" pitchFamily="34" charset="0"/>
                        </a:rPr>
                        <a:t>2031</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77/74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$55,356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$19,152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$74,508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$607,092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$48,636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$18,804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$67,440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$628,542</a:t>
                      </a:r>
                    </a:p>
                  </a:txBody>
                  <a:tcPr marL="66416" marR="66416" marT="17040" marB="17040" anchor="ctr"/>
                </a:tc>
                <a:extLst>
                  <a:ext uri="{0D108BD9-81ED-4DB2-BD59-A6C34878D82A}">
                    <a16:rowId xmlns:a16="http://schemas.microsoft.com/office/drawing/2014/main" val="2024788655"/>
                  </a:ext>
                </a:extLst>
              </a:tr>
              <a:tr h="168187">
                <a:tc>
                  <a:txBody>
                    <a:bodyPr/>
                    <a:lstStyle/>
                    <a:p>
                      <a:pPr algn="ctr"/>
                      <a:r>
                        <a:rPr lang="en-US" sz="900" dirty="0">
                          <a:latin typeface="Arial" panose="020B0604020202020204" pitchFamily="34" charset="0"/>
                          <a:cs typeface="Arial" panose="020B0604020202020204" pitchFamily="34" charset="0"/>
                        </a:rPr>
                        <a:t>2032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78/75</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$56,184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$19,440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$75,624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$682,716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$49,368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$19,080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$68,448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$696,990</a:t>
                      </a:r>
                    </a:p>
                  </a:txBody>
                  <a:tcPr marL="66416" marR="66416" marT="17040" marB="17040" anchor="ctr"/>
                </a:tc>
                <a:extLst>
                  <a:ext uri="{0D108BD9-81ED-4DB2-BD59-A6C34878D82A}">
                    <a16:rowId xmlns:a16="http://schemas.microsoft.com/office/drawing/2014/main" val="3945514073"/>
                  </a:ext>
                </a:extLst>
              </a:tr>
              <a:tr h="168187">
                <a:tc>
                  <a:txBody>
                    <a:bodyPr/>
                    <a:lstStyle/>
                    <a:p>
                      <a:pPr algn="ctr"/>
                      <a:r>
                        <a:rPr lang="en-US" sz="900" dirty="0">
                          <a:latin typeface="Arial" panose="020B0604020202020204" pitchFamily="34" charset="0"/>
                          <a:cs typeface="Arial" panose="020B0604020202020204" pitchFamily="34" charset="0"/>
                        </a:rPr>
                        <a:t>2033</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79/76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$57,024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$19,740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$76,764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$759,480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$50,112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$19,368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$69,480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$766,470</a:t>
                      </a:r>
                    </a:p>
                  </a:txBody>
                  <a:tcPr marL="66416" marR="66416" marT="17040" marB="17040" anchor="ctr"/>
                </a:tc>
                <a:extLst>
                  <a:ext uri="{0D108BD9-81ED-4DB2-BD59-A6C34878D82A}">
                    <a16:rowId xmlns:a16="http://schemas.microsoft.com/office/drawing/2014/main" val="89607942"/>
                  </a:ext>
                </a:extLst>
              </a:tr>
              <a:tr h="168187">
                <a:tc>
                  <a:txBody>
                    <a:bodyPr/>
                    <a:lstStyle/>
                    <a:p>
                      <a:pPr algn="ctr"/>
                      <a:r>
                        <a:rPr lang="en-US" sz="900" dirty="0">
                          <a:latin typeface="Arial" panose="020B0604020202020204" pitchFamily="34" charset="0"/>
                          <a:cs typeface="Arial" panose="020B0604020202020204" pitchFamily="34" charset="0"/>
                        </a:rPr>
                        <a:t>2034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80/77</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$57,876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$20,028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$77,904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$837,384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$50,868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$19,656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$70,524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$836,994</a:t>
                      </a:r>
                    </a:p>
                  </a:txBody>
                  <a:tcPr marL="66416" marR="66416" marT="17040" marB="17040" anchor="ctr"/>
                </a:tc>
                <a:extLst>
                  <a:ext uri="{0D108BD9-81ED-4DB2-BD59-A6C34878D82A}">
                    <a16:rowId xmlns:a16="http://schemas.microsoft.com/office/drawing/2014/main" val="3091285760"/>
                  </a:ext>
                </a:extLst>
              </a:tr>
              <a:tr h="168187">
                <a:tc>
                  <a:txBody>
                    <a:bodyPr/>
                    <a:lstStyle/>
                    <a:p>
                      <a:pPr algn="ctr"/>
                      <a:r>
                        <a:rPr lang="en-US" sz="900" dirty="0">
                          <a:latin typeface="Arial" panose="020B0604020202020204" pitchFamily="34" charset="0"/>
                          <a:cs typeface="Arial" panose="020B0604020202020204" pitchFamily="34" charset="0"/>
                        </a:rPr>
                        <a:t>2035</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81/78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$58,752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$20,328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$79,080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$916,464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$51,624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$19,956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$71,580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$908,574</a:t>
                      </a:r>
                    </a:p>
                  </a:txBody>
                  <a:tcPr marL="66416" marR="66416" marT="17040" marB="17040" anchor="ctr"/>
                </a:tc>
                <a:extLst>
                  <a:ext uri="{0D108BD9-81ED-4DB2-BD59-A6C34878D82A}">
                    <a16:rowId xmlns:a16="http://schemas.microsoft.com/office/drawing/2014/main" val="2533179608"/>
                  </a:ext>
                </a:extLst>
              </a:tr>
              <a:tr h="168187">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extLst>
                  <a:ext uri="{0D108BD9-81ED-4DB2-BD59-A6C34878D82A}">
                    <a16:rowId xmlns:a16="http://schemas.microsoft.com/office/drawing/2014/main" val="509358965"/>
                  </a:ext>
                </a:extLst>
              </a:tr>
              <a:tr h="168187">
                <a:tc>
                  <a:txBody>
                    <a:bodyPr/>
                    <a:lstStyle/>
                    <a:p>
                      <a:pPr algn="ctr"/>
                      <a:r>
                        <a:rPr lang="en-US" sz="900" dirty="0">
                          <a:latin typeface="Arial" panose="020B0604020202020204" pitchFamily="34" charset="0"/>
                          <a:cs typeface="Arial" panose="020B0604020202020204" pitchFamily="34" charset="0"/>
                        </a:rPr>
                        <a:t>2036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82/79</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$59,628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$20,640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$80,268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$996,732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$52,404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$20,256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$72,660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$981,234</a:t>
                      </a:r>
                    </a:p>
                  </a:txBody>
                  <a:tcPr marL="66416" marR="66416" marT="17040" marB="17040" anchor="ctr"/>
                </a:tc>
                <a:extLst>
                  <a:ext uri="{0D108BD9-81ED-4DB2-BD59-A6C34878D82A}">
                    <a16:rowId xmlns:a16="http://schemas.microsoft.com/office/drawing/2014/main" val="3004297960"/>
                  </a:ext>
                </a:extLst>
              </a:tr>
              <a:tr h="168187">
                <a:tc>
                  <a:txBody>
                    <a:bodyPr/>
                    <a:lstStyle/>
                    <a:p>
                      <a:pPr algn="ctr"/>
                      <a:r>
                        <a:rPr lang="en-US" sz="900" dirty="0">
                          <a:latin typeface="Arial" panose="020B0604020202020204" pitchFamily="34" charset="0"/>
                          <a:cs typeface="Arial" panose="020B0604020202020204" pitchFamily="34" charset="0"/>
                        </a:rPr>
                        <a:t>2037</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83/80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$60,528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$20,940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$81,468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$1,078,200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$53,184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$20,556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$73,740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$1,054,974</a:t>
                      </a:r>
                    </a:p>
                  </a:txBody>
                  <a:tcPr marL="66416" marR="66416" marT="17040" marB="17040" anchor="ctr"/>
                </a:tc>
                <a:extLst>
                  <a:ext uri="{0D108BD9-81ED-4DB2-BD59-A6C34878D82A}">
                    <a16:rowId xmlns:a16="http://schemas.microsoft.com/office/drawing/2014/main" val="3546245952"/>
                  </a:ext>
                </a:extLst>
              </a:tr>
              <a:tr h="168187">
                <a:tc>
                  <a:txBody>
                    <a:bodyPr/>
                    <a:lstStyle/>
                    <a:p>
                      <a:pPr algn="ctr"/>
                      <a:r>
                        <a:rPr lang="en-US" sz="900" dirty="0">
                          <a:latin typeface="Arial" panose="020B0604020202020204" pitchFamily="34" charset="0"/>
                          <a:cs typeface="Arial" panose="020B0604020202020204" pitchFamily="34" charset="0"/>
                        </a:rPr>
                        <a:t>2038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81</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b="0" dirty="0">
                          <a:solidFill>
                            <a:schemeClr val="tx1"/>
                          </a:solidFill>
                          <a:latin typeface="Arial" panose="020B0604020202020204" pitchFamily="34" charset="0"/>
                          <a:cs typeface="Arial" panose="020B0604020202020204" pitchFamily="34" charset="0"/>
                        </a:rPr>
                        <a:t>$61,428</a:t>
                      </a:r>
                    </a:p>
                  </a:txBody>
                  <a:tcPr marL="66416" marR="66416" marT="17040" marB="17040" anchor="ctr"/>
                </a:tc>
                <a:tc>
                  <a:txBody>
                    <a:bodyPr/>
                    <a:lstStyle/>
                    <a:p>
                      <a:pPr algn="ctr"/>
                      <a:r>
                        <a:rPr lang="en-US" sz="900" b="1" dirty="0">
                          <a:solidFill>
                            <a:srgbClr val="C00000"/>
                          </a:solidFill>
                          <a:latin typeface="Arial" panose="020B0604020202020204" pitchFamily="34" charset="0"/>
                          <a:cs typeface="Arial" panose="020B0604020202020204" pitchFamily="34" charset="0"/>
                        </a:rPr>
                        <a:t>$61,428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$1,139,628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$53,988</a:t>
                      </a:r>
                    </a:p>
                  </a:txBody>
                  <a:tcPr marL="66416" marR="66416" marT="17040" marB="17040" anchor="ctr"/>
                </a:tc>
                <a:tc>
                  <a:txBody>
                    <a:bodyPr/>
                    <a:lstStyle/>
                    <a:p>
                      <a:pPr algn="ctr"/>
                      <a:r>
                        <a:rPr lang="en-US" sz="900" b="1" dirty="0">
                          <a:solidFill>
                            <a:srgbClr val="C00000"/>
                          </a:solidFill>
                          <a:latin typeface="Arial" panose="020B0604020202020204" pitchFamily="34" charset="0"/>
                          <a:cs typeface="Arial" panose="020B0604020202020204" pitchFamily="34" charset="0"/>
                        </a:rPr>
                        <a:t>$53,988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$1,108,962</a:t>
                      </a:r>
                    </a:p>
                  </a:txBody>
                  <a:tcPr marL="66416" marR="66416" marT="17040" marB="17040" anchor="ctr"/>
                </a:tc>
                <a:extLst>
                  <a:ext uri="{0D108BD9-81ED-4DB2-BD59-A6C34878D82A}">
                    <a16:rowId xmlns:a16="http://schemas.microsoft.com/office/drawing/2014/main" val="2224235362"/>
                  </a:ext>
                </a:extLst>
              </a:tr>
              <a:tr h="168187">
                <a:tc>
                  <a:txBody>
                    <a:bodyPr/>
                    <a:lstStyle/>
                    <a:p>
                      <a:pPr algn="ctr"/>
                      <a:r>
                        <a:rPr lang="en-US" sz="900" dirty="0">
                          <a:latin typeface="Arial" panose="020B0604020202020204" pitchFamily="34" charset="0"/>
                          <a:cs typeface="Arial" panose="020B0604020202020204" pitchFamily="34" charset="0"/>
                        </a:rPr>
                        <a:t>2039</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$62,352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$62,352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$1,201,980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$54,792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$54,792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$1,163,754</a:t>
                      </a:r>
                    </a:p>
                  </a:txBody>
                  <a:tcPr marL="66416" marR="66416" marT="17040" marB="17040" anchor="ctr"/>
                </a:tc>
                <a:extLst>
                  <a:ext uri="{0D108BD9-81ED-4DB2-BD59-A6C34878D82A}">
                    <a16:rowId xmlns:a16="http://schemas.microsoft.com/office/drawing/2014/main" val="2004004131"/>
                  </a:ext>
                </a:extLst>
              </a:tr>
              <a:tr h="168187">
                <a:tc>
                  <a:txBody>
                    <a:bodyPr/>
                    <a:lstStyle/>
                    <a:p>
                      <a:pPr algn="ctr"/>
                      <a:r>
                        <a:rPr lang="en-US" sz="900" dirty="0">
                          <a:latin typeface="Arial" panose="020B0604020202020204" pitchFamily="34" charset="0"/>
                          <a:cs typeface="Arial" panose="020B0604020202020204" pitchFamily="34" charset="0"/>
                        </a:rPr>
                        <a:t>2040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83</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$63,288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$63,288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$1,265,268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$55,620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$55,620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$1,219,374</a:t>
                      </a:r>
                    </a:p>
                  </a:txBody>
                  <a:tcPr marL="66416" marR="66416" marT="17040" marB="17040" anchor="ctr"/>
                </a:tc>
                <a:extLst>
                  <a:ext uri="{0D108BD9-81ED-4DB2-BD59-A6C34878D82A}">
                    <a16:rowId xmlns:a16="http://schemas.microsoft.com/office/drawing/2014/main" val="4097194078"/>
                  </a:ext>
                </a:extLst>
              </a:tr>
              <a:tr h="168187">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tc>
                  <a:txBody>
                    <a:bodyPr/>
                    <a:lstStyle/>
                    <a:p>
                      <a:pPr algn="ctr"/>
                      <a:endParaRPr lang="en-US" sz="900" dirty="0">
                        <a:latin typeface="Arial" panose="020B0604020202020204" pitchFamily="34" charset="0"/>
                        <a:cs typeface="Arial" panose="020B0604020202020204" pitchFamily="34" charset="0"/>
                      </a:endParaRPr>
                    </a:p>
                  </a:txBody>
                  <a:tcPr marL="66416" marR="66416" marT="17040" marB="17040" anchor="ctr"/>
                </a:tc>
                <a:extLst>
                  <a:ext uri="{0D108BD9-81ED-4DB2-BD59-A6C34878D82A}">
                    <a16:rowId xmlns:a16="http://schemas.microsoft.com/office/drawing/2014/main" val="629472781"/>
                  </a:ext>
                </a:extLst>
              </a:tr>
              <a:tr h="168187">
                <a:tc>
                  <a:txBody>
                    <a:bodyPr/>
                    <a:lstStyle/>
                    <a:p>
                      <a:pPr algn="ctr"/>
                      <a:r>
                        <a:rPr lang="en-US" sz="900" dirty="0">
                          <a:latin typeface="Arial" panose="020B0604020202020204" pitchFamily="34" charset="0"/>
                          <a:cs typeface="Arial" panose="020B0604020202020204" pitchFamily="34" charset="0"/>
                        </a:rPr>
                        <a:t>2041</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$64,236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$64,236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$1,329,504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$56,448</a:t>
                      </a:r>
                    </a:p>
                  </a:txBody>
                  <a:tcPr marL="66416" marR="66416" marT="17040" marB="17040" anchor="ctr"/>
                </a:tc>
                <a:tc>
                  <a:txBody>
                    <a:bodyPr/>
                    <a:lstStyle/>
                    <a:p>
                      <a:pPr algn="ctr"/>
                      <a:r>
                        <a:rPr lang="en-US" sz="900" b="0" dirty="0">
                          <a:solidFill>
                            <a:schemeClr val="tx1"/>
                          </a:solidFill>
                          <a:latin typeface="Arial" panose="020B0604020202020204" pitchFamily="34" charset="0"/>
                          <a:cs typeface="Arial" panose="020B0604020202020204" pitchFamily="34" charset="0"/>
                        </a:rPr>
                        <a:t>$56,448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$1,275,822</a:t>
                      </a:r>
                    </a:p>
                  </a:txBody>
                  <a:tcPr marL="66416" marR="66416" marT="17040" marB="17040" anchor="ctr"/>
                </a:tc>
                <a:extLst>
                  <a:ext uri="{0D108BD9-81ED-4DB2-BD59-A6C34878D82A}">
                    <a16:rowId xmlns:a16="http://schemas.microsoft.com/office/drawing/2014/main" val="686610700"/>
                  </a:ext>
                </a:extLst>
              </a:tr>
              <a:tr h="168187">
                <a:tc>
                  <a:txBody>
                    <a:bodyPr/>
                    <a:lstStyle/>
                    <a:p>
                      <a:pPr algn="ctr"/>
                      <a:r>
                        <a:rPr lang="en-US" sz="900" dirty="0">
                          <a:latin typeface="Arial" panose="020B0604020202020204" pitchFamily="34" charset="0"/>
                          <a:cs typeface="Arial" panose="020B0604020202020204" pitchFamily="34" charset="0"/>
                        </a:rPr>
                        <a:t>2042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85</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$65,196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$65,196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$1,394,700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$57,300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$57,300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$1,333,122</a:t>
                      </a:r>
                    </a:p>
                  </a:txBody>
                  <a:tcPr marL="66416" marR="66416" marT="17040" marB="17040" anchor="ctr"/>
                </a:tc>
                <a:extLst>
                  <a:ext uri="{0D108BD9-81ED-4DB2-BD59-A6C34878D82A}">
                    <a16:rowId xmlns:a16="http://schemas.microsoft.com/office/drawing/2014/main" val="2891900345"/>
                  </a:ext>
                </a:extLst>
              </a:tr>
              <a:tr h="168187">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2043</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$66,180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$66,180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$1,460,880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$58,152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$58,152</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$1,391,274</a:t>
                      </a:r>
                    </a:p>
                  </a:txBody>
                  <a:tcPr marL="66416" marR="66416" marT="17040" marB="17040" anchor="ctr"/>
                </a:tc>
                <a:extLst>
                  <a:ext uri="{0D108BD9-81ED-4DB2-BD59-A6C34878D82A}">
                    <a16:rowId xmlns:a16="http://schemas.microsoft.com/office/drawing/2014/main" val="1501791593"/>
                  </a:ext>
                </a:extLst>
              </a:tr>
              <a:tr h="168187">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2044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87</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$67,176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$67,176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$1,528,056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$59,028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$59,028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$1,450,302</a:t>
                      </a:r>
                    </a:p>
                  </a:txBody>
                  <a:tcPr marL="66416" marR="66416" marT="17040" marB="17040" anchor="ctr"/>
                </a:tc>
                <a:extLst>
                  <a:ext uri="{0D108BD9-81ED-4DB2-BD59-A6C34878D82A}">
                    <a16:rowId xmlns:a16="http://schemas.microsoft.com/office/drawing/2014/main" val="428408729"/>
                  </a:ext>
                </a:extLst>
              </a:tr>
              <a:tr h="168187">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2045</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88</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$68,184</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$68,184</a:t>
                      </a:r>
                    </a:p>
                  </a:txBody>
                  <a:tcPr marL="66416" marR="66416" marT="17040" marB="17040" anchor="ctr"/>
                </a:tc>
                <a:tc>
                  <a:txBody>
                    <a:bodyPr/>
                    <a:lstStyle/>
                    <a:p>
                      <a:pPr algn="ctr"/>
                      <a:r>
                        <a:rPr lang="en-US" sz="900" b="1" dirty="0">
                          <a:solidFill>
                            <a:srgbClr val="C00000"/>
                          </a:solidFill>
                          <a:latin typeface="Arial" panose="020B0604020202020204" pitchFamily="34" charset="0"/>
                          <a:cs typeface="Arial" panose="020B0604020202020204" pitchFamily="34" charset="0"/>
                        </a:rPr>
                        <a:t>$1,596,240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0</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$59,916</a:t>
                      </a:r>
                    </a:p>
                  </a:txBody>
                  <a:tcPr marL="66416" marR="66416" marT="17040" marB="17040" anchor="ctr"/>
                </a:tc>
                <a:tc>
                  <a:txBody>
                    <a:bodyPr/>
                    <a:lstStyle/>
                    <a:p>
                      <a:pPr algn="ctr"/>
                      <a:r>
                        <a:rPr lang="en-US" sz="900" dirty="0">
                          <a:latin typeface="Arial" panose="020B0604020202020204" pitchFamily="34" charset="0"/>
                          <a:cs typeface="Arial" panose="020B0604020202020204" pitchFamily="34" charset="0"/>
                        </a:rPr>
                        <a:t>$59,916</a:t>
                      </a:r>
                    </a:p>
                  </a:txBody>
                  <a:tcPr marL="66416" marR="66416" marT="17040" marB="17040" anchor="ctr"/>
                </a:tc>
                <a:tc>
                  <a:txBody>
                    <a:bodyPr/>
                    <a:lstStyle/>
                    <a:p>
                      <a:pPr algn="ctr"/>
                      <a:r>
                        <a:rPr lang="en-US" sz="900" b="1" dirty="0">
                          <a:solidFill>
                            <a:srgbClr val="C00000"/>
                          </a:solidFill>
                          <a:latin typeface="Arial" panose="020B0604020202020204" pitchFamily="34" charset="0"/>
                          <a:cs typeface="Arial" panose="020B0604020202020204" pitchFamily="34" charset="0"/>
                        </a:rPr>
                        <a:t>$1,510,218</a:t>
                      </a:r>
                    </a:p>
                  </a:txBody>
                  <a:tcPr marL="66416" marR="66416" marT="17040" marB="17040" anchor="ctr"/>
                </a:tc>
                <a:extLst>
                  <a:ext uri="{0D108BD9-81ED-4DB2-BD59-A6C34878D82A}">
                    <a16:rowId xmlns:a16="http://schemas.microsoft.com/office/drawing/2014/main" val="1332701764"/>
                  </a:ext>
                </a:extLst>
              </a:tr>
            </a:tbl>
          </a:graphicData>
        </a:graphic>
      </p:graphicFrame>
      <p:sp>
        <p:nvSpPr>
          <p:cNvPr id="6" name="Rectangle 5">
            <a:extLst>
              <a:ext uri="{FF2B5EF4-FFF2-40B4-BE49-F238E27FC236}">
                <a16:creationId xmlns:a16="http://schemas.microsoft.com/office/drawing/2014/main" id="{1BDF891C-775F-A048-992F-42172DE0A619}"/>
              </a:ext>
            </a:extLst>
          </p:cNvPr>
          <p:cNvSpPr/>
          <p:nvPr/>
        </p:nvSpPr>
        <p:spPr>
          <a:xfrm>
            <a:off x="7221163" y="6199879"/>
            <a:ext cx="3491503" cy="430887"/>
          </a:xfrm>
          <a:prstGeom prst="rect">
            <a:avLst/>
          </a:prstGeom>
        </p:spPr>
        <p:txBody>
          <a:bodyPr wrap="square">
            <a:spAutoFit/>
          </a:bodyPr>
          <a:lstStyle/>
          <a:p>
            <a:pPr algn="ctr"/>
            <a:r>
              <a:rPr lang="en-US" sz="2200" b="1" dirty="0">
                <a:solidFill>
                  <a:srgbClr val="C00000"/>
                </a:solidFill>
                <a:latin typeface="Arial" panose="020B0604020202020204" pitchFamily="34" charset="0"/>
                <a:cs typeface="Arial" panose="020B0604020202020204" pitchFamily="34" charset="0"/>
              </a:rPr>
              <a:t>$80,022 (the difference)</a:t>
            </a:r>
            <a:endParaRPr lang="en-US" sz="2200" dirty="0">
              <a:solidFill>
                <a:srgbClr val="C0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7728D4A-6A87-5E42-885C-67C9ED3608DB}"/>
              </a:ext>
            </a:extLst>
          </p:cNvPr>
          <p:cNvSpPr/>
          <p:nvPr/>
        </p:nvSpPr>
        <p:spPr>
          <a:xfrm>
            <a:off x="475939" y="337028"/>
            <a:ext cx="2250328" cy="323165"/>
          </a:xfrm>
          <a:prstGeom prst="rect">
            <a:avLst/>
          </a:prstGeom>
        </p:spPr>
        <p:txBody>
          <a:bodyPr wrap="square">
            <a:spAutoFit/>
          </a:bodyPr>
          <a:lstStyle/>
          <a:p>
            <a:pPr lvl="0" algn="ctr" defTabSz="1165860">
              <a:defRPr/>
            </a:pPr>
            <a:r>
              <a:rPr lang="en-US" sz="1500" b="1" dirty="0">
                <a:solidFill>
                  <a:srgbClr val="C00000"/>
                </a:solidFill>
                <a:latin typeface="Arial" panose="020B0604020202020204" pitchFamily="34" charset="0"/>
                <a:cs typeface="Arial" panose="020B0604020202020204" pitchFamily="34" charset="0"/>
              </a:rPr>
              <a:t>Hypothetical Example</a:t>
            </a:r>
          </a:p>
        </p:txBody>
      </p:sp>
      <p:cxnSp>
        <p:nvCxnSpPr>
          <p:cNvPr id="12" name="Elbow Connector 11">
            <a:extLst>
              <a:ext uri="{FF2B5EF4-FFF2-40B4-BE49-F238E27FC236}">
                <a16:creationId xmlns:a16="http://schemas.microsoft.com/office/drawing/2014/main" id="{17F37440-6E5D-7441-BEA0-31AB90677C06}"/>
              </a:ext>
            </a:extLst>
          </p:cNvPr>
          <p:cNvCxnSpPr>
            <a:cxnSpLocks/>
          </p:cNvCxnSpPr>
          <p:nvPr/>
        </p:nvCxnSpPr>
        <p:spPr>
          <a:xfrm>
            <a:off x="6434669" y="6128855"/>
            <a:ext cx="574827" cy="29362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501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1031357"/>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63018"/>
            <a:ext cx="12271664"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Cash Flow Considerations</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Examples shown are for illustrative purposes only and is not guaranteed. Your actual results will vary. *Age at end of year illustrated.</a:t>
            </a:r>
            <a:endParaRPr lang="en-US" sz="12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84F76537-3139-324F-BF6E-B0274C204F4D}"/>
              </a:ext>
            </a:extLst>
          </p:cNvPr>
          <p:cNvGraphicFramePr>
            <a:graphicFrameLocks noGrp="1"/>
          </p:cNvGraphicFramePr>
          <p:nvPr>
            <p:extLst>
              <p:ext uri="{D42A27DB-BD31-4B8C-83A1-F6EECF244321}">
                <p14:modId xmlns:p14="http://schemas.microsoft.com/office/powerpoint/2010/main" val="1259600290"/>
              </p:ext>
            </p:extLst>
          </p:nvPr>
        </p:nvGraphicFramePr>
        <p:xfrm>
          <a:off x="2726267" y="1225240"/>
          <a:ext cx="8989792" cy="457201"/>
        </p:xfrm>
        <a:graphic>
          <a:graphicData uri="http://schemas.openxmlformats.org/drawingml/2006/table">
            <a:tbl>
              <a:tblPr firstRow="1" bandRow="1">
                <a:tableStyleId>{D7AC3CCA-C797-4891-BE02-D94E43425B78}</a:tableStyleId>
              </a:tblPr>
              <a:tblGrid>
                <a:gridCol w="4494896">
                  <a:extLst>
                    <a:ext uri="{9D8B030D-6E8A-4147-A177-3AD203B41FA5}">
                      <a16:colId xmlns:a16="http://schemas.microsoft.com/office/drawing/2014/main" val="1534078541"/>
                    </a:ext>
                  </a:extLst>
                </a:gridCol>
                <a:gridCol w="4494896">
                  <a:extLst>
                    <a:ext uri="{9D8B030D-6E8A-4147-A177-3AD203B41FA5}">
                      <a16:colId xmlns:a16="http://schemas.microsoft.com/office/drawing/2014/main" val="2970923437"/>
                    </a:ext>
                  </a:extLst>
                </a:gridCol>
              </a:tblGrid>
              <a:tr h="457201">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1800" b="1" dirty="0">
                          <a:solidFill>
                            <a:srgbClr val="C00000"/>
                          </a:solidFill>
                          <a:latin typeface="Arial" panose="020B0604020202020204" pitchFamily="34" charset="0"/>
                          <a:cs typeface="Arial" panose="020B0604020202020204" pitchFamily="34" charset="0"/>
                        </a:rPr>
                        <a:t>Jack Files Restricted, Emily Files</a:t>
                      </a:r>
                    </a:p>
                  </a:txBody>
                  <a:tcPr marL="71516" marR="71516" marT="35758" marB="35758"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1800" b="1" dirty="0">
                          <a:solidFill>
                            <a:srgbClr val="C00000"/>
                          </a:solidFill>
                          <a:latin typeface="Arial" panose="020B0604020202020204" pitchFamily="34" charset="0"/>
                          <a:cs typeface="Arial" panose="020B0604020202020204" pitchFamily="34" charset="0"/>
                        </a:rPr>
                        <a:t>File for Benefits</a:t>
                      </a:r>
                    </a:p>
                  </a:txBody>
                  <a:tcPr marL="71516" marR="71516" marT="35758" marB="35758" anchor="ctr"/>
                </a:tc>
                <a:extLst>
                  <a:ext uri="{0D108BD9-81ED-4DB2-BD59-A6C34878D82A}">
                    <a16:rowId xmlns:a16="http://schemas.microsoft.com/office/drawing/2014/main" val="2077733981"/>
                  </a:ext>
                </a:extLst>
              </a:tr>
            </a:tbl>
          </a:graphicData>
        </a:graphic>
      </p:graphicFrame>
      <p:graphicFrame>
        <p:nvGraphicFramePr>
          <p:cNvPr id="8" name="Table 7">
            <a:extLst>
              <a:ext uri="{FF2B5EF4-FFF2-40B4-BE49-F238E27FC236}">
                <a16:creationId xmlns:a16="http://schemas.microsoft.com/office/drawing/2014/main" id="{362F7A0E-E256-6541-839A-1E116413F890}"/>
              </a:ext>
            </a:extLst>
          </p:cNvPr>
          <p:cNvGraphicFramePr>
            <a:graphicFrameLocks noGrp="1"/>
          </p:cNvGraphicFramePr>
          <p:nvPr>
            <p:extLst>
              <p:ext uri="{D42A27DB-BD31-4B8C-83A1-F6EECF244321}">
                <p14:modId xmlns:p14="http://schemas.microsoft.com/office/powerpoint/2010/main" val="117313157"/>
              </p:ext>
            </p:extLst>
          </p:nvPr>
        </p:nvGraphicFramePr>
        <p:xfrm>
          <a:off x="475939" y="1682441"/>
          <a:ext cx="11240120" cy="2462519"/>
        </p:xfrm>
        <a:graphic>
          <a:graphicData uri="http://schemas.openxmlformats.org/drawingml/2006/table">
            <a:tbl>
              <a:tblPr firstRow="1" bandRow="1">
                <a:tableStyleId>{D7AC3CCA-C797-4891-BE02-D94E43425B78}</a:tableStyleId>
              </a:tblPr>
              <a:tblGrid>
                <a:gridCol w="1124012">
                  <a:extLst>
                    <a:ext uri="{9D8B030D-6E8A-4147-A177-3AD203B41FA5}">
                      <a16:colId xmlns:a16="http://schemas.microsoft.com/office/drawing/2014/main" val="179159896"/>
                    </a:ext>
                  </a:extLst>
                </a:gridCol>
                <a:gridCol w="1124012">
                  <a:extLst>
                    <a:ext uri="{9D8B030D-6E8A-4147-A177-3AD203B41FA5}">
                      <a16:colId xmlns:a16="http://schemas.microsoft.com/office/drawing/2014/main" val="2703616587"/>
                    </a:ext>
                  </a:extLst>
                </a:gridCol>
                <a:gridCol w="1124012">
                  <a:extLst>
                    <a:ext uri="{9D8B030D-6E8A-4147-A177-3AD203B41FA5}">
                      <a16:colId xmlns:a16="http://schemas.microsoft.com/office/drawing/2014/main" val="2271509269"/>
                    </a:ext>
                  </a:extLst>
                </a:gridCol>
                <a:gridCol w="1124012">
                  <a:extLst>
                    <a:ext uri="{9D8B030D-6E8A-4147-A177-3AD203B41FA5}">
                      <a16:colId xmlns:a16="http://schemas.microsoft.com/office/drawing/2014/main" val="3783684671"/>
                    </a:ext>
                  </a:extLst>
                </a:gridCol>
                <a:gridCol w="1124012">
                  <a:extLst>
                    <a:ext uri="{9D8B030D-6E8A-4147-A177-3AD203B41FA5}">
                      <a16:colId xmlns:a16="http://schemas.microsoft.com/office/drawing/2014/main" val="3192243981"/>
                    </a:ext>
                  </a:extLst>
                </a:gridCol>
                <a:gridCol w="1124012">
                  <a:extLst>
                    <a:ext uri="{9D8B030D-6E8A-4147-A177-3AD203B41FA5}">
                      <a16:colId xmlns:a16="http://schemas.microsoft.com/office/drawing/2014/main" val="3095120375"/>
                    </a:ext>
                  </a:extLst>
                </a:gridCol>
                <a:gridCol w="1124012">
                  <a:extLst>
                    <a:ext uri="{9D8B030D-6E8A-4147-A177-3AD203B41FA5}">
                      <a16:colId xmlns:a16="http://schemas.microsoft.com/office/drawing/2014/main" val="3807021368"/>
                    </a:ext>
                  </a:extLst>
                </a:gridCol>
                <a:gridCol w="1124012">
                  <a:extLst>
                    <a:ext uri="{9D8B030D-6E8A-4147-A177-3AD203B41FA5}">
                      <a16:colId xmlns:a16="http://schemas.microsoft.com/office/drawing/2014/main" val="2526405373"/>
                    </a:ext>
                  </a:extLst>
                </a:gridCol>
                <a:gridCol w="1124012">
                  <a:extLst>
                    <a:ext uri="{9D8B030D-6E8A-4147-A177-3AD203B41FA5}">
                      <a16:colId xmlns:a16="http://schemas.microsoft.com/office/drawing/2014/main" val="63665406"/>
                    </a:ext>
                  </a:extLst>
                </a:gridCol>
                <a:gridCol w="1124012">
                  <a:extLst>
                    <a:ext uri="{9D8B030D-6E8A-4147-A177-3AD203B41FA5}">
                      <a16:colId xmlns:a16="http://schemas.microsoft.com/office/drawing/2014/main" val="907683446"/>
                    </a:ext>
                  </a:extLst>
                </a:gridCol>
              </a:tblGrid>
              <a:tr h="437617">
                <a:tc>
                  <a:txBody>
                    <a:bodyPr/>
                    <a:lstStyle/>
                    <a:p>
                      <a:pPr algn="ctr"/>
                      <a:r>
                        <a:rPr lang="en-US" sz="900" dirty="0">
                          <a:solidFill>
                            <a:srgbClr val="1B449C"/>
                          </a:solidFill>
                          <a:latin typeface="Arial" panose="020B0604020202020204" pitchFamily="34" charset="0"/>
                          <a:cs typeface="Arial" panose="020B0604020202020204" pitchFamily="34" charset="0"/>
                        </a:rPr>
                        <a:t>Year</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Ages</a:t>
                      </a:r>
                      <a:r>
                        <a:rPr lang="en-US" sz="900" baseline="30000" dirty="0">
                          <a:solidFill>
                            <a:srgbClr val="1B449C"/>
                          </a:solidFill>
                          <a:latin typeface="Arial" panose="020B0604020202020204" pitchFamily="34" charset="0"/>
                          <a:cs typeface="Arial" panose="020B0604020202020204" pitchFamily="34" charset="0"/>
                        </a:rPr>
                        <a:t>1</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Jack’s Benefit</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Emily’s Benefit</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Annual Total</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Cumulative Lifetime Benefits</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Jack’s Benefits</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Emily’s Benefit</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Annual Total</a:t>
                      </a:r>
                    </a:p>
                  </a:txBody>
                  <a:tcPr marL="66416" marR="66416" marT="17040" marB="17040" anchor="ctr"/>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dirty="0">
                          <a:solidFill>
                            <a:srgbClr val="1B449C"/>
                          </a:solidFill>
                          <a:latin typeface="Arial" panose="020B0604020202020204" pitchFamily="34" charset="0"/>
                          <a:cs typeface="Arial" panose="020B0604020202020204" pitchFamily="34" charset="0"/>
                        </a:rPr>
                        <a:t>Cumulative Lifetime Benefits</a:t>
                      </a:r>
                    </a:p>
                  </a:txBody>
                  <a:tcPr marL="66416" marR="66416" marT="17040" marB="17040" anchor="ctr"/>
                </a:tc>
                <a:extLst>
                  <a:ext uri="{0D108BD9-81ED-4DB2-BD59-A6C34878D82A}">
                    <a16:rowId xmlns:a16="http://schemas.microsoft.com/office/drawing/2014/main" val="2395967897"/>
                  </a:ext>
                </a:extLst>
              </a:tr>
              <a:tr h="168187">
                <a:tc>
                  <a:txBody>
                    <a:bodyPr/>
                    <a:lstStyle/>
                    <a:p>
                      <a:pPr algn="ctr"/>
                      <a:r>
                        <a:rPr lang="en-US" sz="900" b="0" dirty="0">
                          <a:solidFill>
                            <a:schemeClr val="tx1"/>
                          </a:solidFill>
                          <a:latin typeface="Arial" panose="020B0604020202020204" pitchFamily="34" charset="0"/>
                          <a:cs typeface="Arial" panose="020B0604020202020204" pitchFamily="34" charset="0"/>
                        </a:rPr>
                        <a:t>2021</a:t>
                      </a:r>
                    </a:p>
                  </a:txBody>
                  <a:tcPr marT="23461" marB="23461"/>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67/64</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0</a:t>
                      </a:r>
                    </a:p>
                  </a:txBody>
                  <a:tcPr marT="23461" marB="23461"/>
                </a:tc>
                <a:extLst>
                  <a:ext uri="{0D108BD9-81ED-4DB2-BD59-A6C34878D82A}">
                    <a16:rowId xmlns:a16="http://schemas.microsoft.com/office/drawing/2014/main" val="1869990840"/>
                  </a:ext>
                </a:extLst>
              </a:tr>
              <a:tr h="168187">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2022</a:t>
                      </a:r>
                    </a:p>
                  </a:txBody>
                  <a:tcPr marT="23461" marB="23461"/>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68/65</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$6,600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$11,880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$18,480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$18,480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$42,540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$13,710</a:t>
                      </a:r>
                    </a:p>
                  </a:txBody>
                  <a:tcPr marT="23461" marB="23461"/>
                </a:tc>
                <a:tc>
                  <a:txBody>
                    <a:bodyPr/>
                    <a:lstStyle/>
                    <a:p>
                      <a:pPr algn="ctr"/>
                      <a:r>
                        <a:rPr lang="en-US" sz="900" b="1" dirty="0">
                          <a:solidFill>
                            <a:srgbClr val="C00000"/>
                          </a:solidFill>
                          <a:latin typeface="Arial" panose="020B0604020202020204" pitchFamily="34" charset="0"/>
                          <a:cs typeface="Arial" panose="020B0604020202020204" pitchFamily="34" charset="0"/>
                        </a:rPr>
                        <a:t>$56,250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$56,250</a:t>
                      </a:r>
                    </a:p>
                  </a:txBody>
                  <a:tcPr marT="23461" marB="23461"/>
                </a:tc>
                <a:extLst>
                  <a:ext uri="{0D108BD9-81ED-4DB2-BD59-A6C34878D82A}">
                    <a16:rowId xmlns:a16="http://schemas.microsoft.com/office/drawing/2014/main" val="273585654"/>
                  </a:ext>
                </a:extLst>
              </a:tr>
              <a:tr h="168187">
                <a:tc>
                  <a:txBody>
                    <a:bodyPr/>
                    <a:lstStyle/>
                    <a:p>
                      <a:pPr algn="ctr"/>
                      <a:r>
                        <a:rPr lang="en-US" sz="900" b="0" dirty="0">
                          <a:solidFill>
                            <a:schemeClr val="tx1"/>
                          </a:solidFill>
                          <a:latin typeface="Arial" panose="020B0604020202020204" pitchFamily="34" charset="0"/>
                          <a:cs typeface="Arial" panose="020B0604020202020204" pitchFamily="34" charset="0"/>
                        </a:rPr>
                        <a:t>2023</a:t>
                      </a:r>
                    </a:p>
                  </a:txBody>
                  <a:tcPr marT="23461" marB="23461"/>
                </a:tc>
                <a:tc>
                  <a:txBody>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69/66</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$8,040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$14,460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$22,500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$40,980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$43,176</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$16,692</a:t>
                      </a:r>
                    </a:p>
                  </a:txBody>
                  <a:tcPr marT="23461" marB="23461"/>
                </a:tc>
                <a:tc>
                  <a:txBody>
                    <a:bodyPr/>
                    <a:lstStyle/>
                    <a:p>
                      <a:pPr algn="ctr"/>
                      <a:r>
                        <a:rPr lang="en-US" sz="900" b="1" dirty="0">
                          <a:solidFill>
                            <a:srgbClr val="C00000"/>
                          </a:solidFill>
                          <a:latin typeface="Arial" panose="020B0604020202020204" pitchFamily="34" charset="0"/>
                          <a:cs typeface="Arial" panose="020B0604020202020204" pitchFamily="34" charset="0"/>
                        </a:rPr>
                        <a:t>$59,868</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$116,118</a:t>
                      </a:r>
                    </a:p>
                  </a:txBody>
                  <a:tcPr marT="23461" marB="23461"/>
                </a:tc>
                <a:extLst>
                  <a:ext uri="{0D108BD9-81ED-4DB2-BD59-A6C34878D82A}">
                    <a16:rowId xmlns:a16="http://schemas.microsoft.com/office/drawing/2014/main" val="48879398"/>
                  </a:ext>
                </a:extLst>
              </a:tr>
              <a:tr h="168187">
                <a:tc>
                  <a:txBody>
                    <a:bodyPr/>
                    <a:lstStyle/>
                    <a:p>
                      <a:pPr algn="ctr"/>
                      <a:r>
                        <a:rPr lang="en-US" sz="900" b="0" dirty="0">
                          <a:solidFill>
                            <a:schemeClr val="tx1"/>
                          </a:solidFill>
                          <a:latin typeface="Arial" panose="020B0604020202020204" pitchFamily="34" charset="0"/>
                          <a:cs typeface="Arial" panose="020B0604020202020204" pitchFamily="34" charset="0"/>
                        </a:rPr>
                        <a:t>2024</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70/67</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$49,872</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$17,256</a:t>
                      </a:r>
                    </a:p>
                  </a:txBody>
                  <a:tcPr marT="23461" marB="23461"/>
                </a:tc>
                <a:tc>
                  <a:txBody>
                    <a:bodyPr/>
                    <a:lstStyle/>
                    <a:p>
                      <a:pPr algn="ctr"/>
                      <a:r>
                        <a:rPr lang="en-US" sz="900" b="1" dirty="0">
                          <a:solidFill>
                            <a:srgbClr val="C00000"/>
                          </a:solidFill>
                          <a:latin typeface="Arial" panose="020B0604020202020204" pitchFamily="34" charset="0"/>
                          <a:cs typeface="Arial" panose="020B0604020202020204" pitchFamily="34" charset="0"/>
                        </a:rPr>
                        <a:t>$67,128</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$108,108</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$43,824</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$16,932</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$60,756</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$176,874</a:t>
                      </a:r>
                    </a:p>
                  </a:txBody>
                  <a:tcPr marT="23461" marB="23461"/>
                </a:tc>
                <a:extLst>
                  <a:ext uri="{0D108BD9-81ED-4DB2-BD59-A6C34878D82A}">
                    <a16:rowId xmlns:a16="http://schemas.microsoft.com/office/drawing/2014/main" val="3353084179"/>
                  </a:ext>
                </a:extLst>
              </a:tr>
              <a:tr h="168187">
                <a:tc>
                  <a:txBody>
                    <a:bodyPr/>
                    <a:lstStyle/>
                    <a:p>
                      <a:pPr algn="ctr"/>
                      <a:r>
                        <a:rPr lang="en-US" sz="900" b="0" dirty="0">
                          <a:solidFill>
                            <a:schemeClr val="tx1"/>
                          </a:solidFill>
                          <a:latin typeface="Arial" panose="020B0604020202020204" pitchFamily="34" charset="0"/>
                          <a:cs typeface="Arial" panose="020B0604020202020204" pitchFamily="34" charset="0"/>
                        </a:rPr>
                        <a:t>2025</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71/68</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$50,616</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$17,520</a:t>
                      </a:r>
                    </a:p>
                  </a:txBody>
                  <a:tcPr marT="23461" marB="23461"/>
                </a:tc>
                <a:tc>
                  <a:txBody>
                    <a:bodyPr/>
                    <a:lstStyle/>
                    <a:p>
                      <a:pPr algn="ctr"/>
                      <a:r>
                        <a:rPr lang="en-US" sz="900" b="1" dirty="0">
                          <a:solidFill>
                            <a:srgbClr val="C00000"/>
                          </a:solidFill>
                          <a:latin typeface="Arial" panose="020B0604020202020204" pitchFamily="34" charset="0"/>
                          <a:cs typeface="Arial" panose="020B0604020202020204" pitchFamily="34" charset="0"/>
                        </a:rPr>
                        <a:t>$68,136</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$176,244</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$44,484</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$17,196</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$61,680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$238,554</a:t>
                      </a:r>
                    </a:p>
                  </a:txBody>
                  <a:tcPr marT="23461" marB="23461"/>
                </a:tc>
                <a:extLst>
                  <a:ext uri="{0D108BD9-81ED-4DB2-BD59-A6C34878D82A}">
                    <a16:rowId xmlns:a16="http://schemas.microsoft.com/office/drawing/2014/main" val="3136934777"/>
                  </a:ext>
                </a:extLst>
              </a:tr>
              <a:tr h="168187">
                <a:tc>
                  <a:txBody>
                    <a:bodyPr/>
                    <a:lstStyle/>
                    <a:p>
                      <a:pPr algn="ctr"/>
                      <a:endParaRPr lang="en-US" sz="900" b="0" dirty="0">
                        <a:solidFill>
                          <a:schemeClr val="tx1"/>
                        </a:solidFill>
                        <a:latin typeface="Arial" panose="020B0604020202020204" pitchFamily="34" charset="0"/>
                        <a:cs typeface="Arial" panose="020B0604020202020204" pitchFamily="34" charset="0"/>
                      </a:endParaRPr>
                    </a:p>
                  </a:txBody>
                  <a:tcPr marT="23461" marB="23461"/>
                </a:tc>
                <a:tc>
                  <a:txBody>
                    <a:bodyPr/>
                    <a:lstStyle/>
                    <a:p>
                      <a:pPr algn="ctr"/>
                      <a:endParaRPr lang="en-US" sz="900" b="0" dirty="0">
                        <a:solidFill>
                          <a:schemeClr val="tx1"/>
                        </a:solidFill>
                        <a:latin typeface="Arial" panose="020B0604020202020204" pitchFamily="34" charset="0"/>
                        <a:cs typeface="Arial" panose="020B0604020202020204" pitchFamily="34" charset="0"/>
                      </a:endParaRPr>
                    </a:p>
                  </a:txBody>
                  <a:tcPr marT="23461" marB="23461"/>
                </a:tc>
                <a:tc>
                  <a:txBody>
                    <a:bodyPr/>
                    <a:lstStyle/>
                    <a:p>
                      <a:pPr algn="ctr"/>
                      <a:endParaRPr lang="en-US" sz="900" b="0" dirty="0">
                        <a:solidFill>
                          <a:schemeClr val="tx1"/>
                        </a:solidFill>
                        <a:latin typeface="Arial" panose="020B0604020202020204" pitchFamily="34" charset="0"/>
                        <a:cs typeface="Arial" panose="020B0604020202020204" pitchFamily="34" charset="0"/>
                      </a:endParaRPr>
                    </a:p>
                  </a:txBody>
                  <a:tcPr marT="23461" marB="23461"/>
                </a:tc>
                <a:tc>
                  <a:txBody>
                    <a:bodyPr/>
                    <a:lstStyle/>
                    <a:p>
                      <a:pPr algn="ctr"/>
                      <a:endParaRPr lang="en-US" sz="900" b="0" dirty="0">
                        <a:solidFill>
                          <a:schemeClr val="tx1"/>
                        </a:solidFill>
                        <a:latin typeface="Arial" panose="020B0604020202020204" pitchFamily="34" charset="0"/>
                        <a:cs typeface="Arial" panose="020B0604020202020204" pitchFamily="34" charset="0"/>
                      </a:endParaRPr>
                    </a:p>
                  </a:txBody>
                  <a:tcPr marT="23461" marB="23461"/>
                </a:tc>
                <a:tc>
                  <a:txBody>
                    <a:bodyPr/>
                    <a:lstStyle/>
                    <a:p>
                      <a:pPr algn="ctr"/>
                      <a:endParaRPr lang="en-US" sz="900" b="1" dirty="0">
                        <a:solidFill>
                          <a:srgbClr val="C00000"/>
                        </a:solidFill>
                        <a:latin typeface="Arial" panose="020B0604020202020204" pitchFamily="34" charset="0"/>
                        <a:cs typeface="Arial" panose="020B0604020202020204" pitchFamily="34" charset="0"/>
                      </a:endParaRPr>
                    </a:p>
                  </a:txBody>
                  <a:tcPr marT="23461" marB="23461"/>
                </a:tc>
                <a:tc>
                  <a:txBody>
                    <a:bodyPr/>
                    <a:lstStyle/>
                    <a:p>
                      <a:pPr algn="ctr"/>
                      <a:endParaRPr lang="en-US" sz="900" b="0" dirty="0">
                        <a:solidFill>
                          <a:schemeClr val="tx1"/>
                        </a:solidFill>
                        <a:latin typeface="Arial" panose="020B0604020202020204" pitchFamily="34" charset="0"/>
                        <a:cs typeface="Arial" panose="020B0604020202020204" pitchFamily="34" charset="0"/>
                      </a:endParaRPr>
                    </a:p>
                  </a:txBody>
                  <a:tcPr marT="23461" marB="23461"/>
                </a:tc>
                <a:tc>
                  <a:txBody>
                    <a:bodyPr/>
                    <a:lstStyle/>
                    <a:p>
                      <a:pPr algn="ctr"/>
                      <a:endParaRPr lang="en-US" sz="900" b="0" dirty="0">
                        <a:solidFill>
                          <a:schemeClr val="tx1"/>
                        </a:solidFill>
                        <a:latin typeface="Arial" panose="020B0604020202020204" pitchFamily="34" charset="0"/>
                        <a:cs typeface="Arial" panose="020B0604020202020204" pitchFamily="34" charset="0"/>
                      </a:endParaRPr>
                    </a:p>
                  </a:txBody>
                  <a:tcPr marT="23461" marB="23461"/>
                </a:tc>
                <a:tc>
                  <a:txBody>
                    <a:bodyPr/>
                    <a:lstStyle/>
                    <a:p>
                      <a:pPr algn="ctr"/>
                      <a:endParaRPr lang="en-US" sz="900" b="0" dirty="0">
                        <a:solidFill>
                          <a:schemeClr val="tx1"/>
                        </a:solidFill>
                        <a:latin typeface="Arial" panose="020B0604020202020204" pitchFamily="34" charset="0"/>
                        <a:cs typeface="Arial" panose="020B0604020202020204" pitchFamily="34" charset="0"/>
                      </a:endParaRPr>
                    </a:p>
                  </a:txBody>
                  <a:tcPr marT="23461" marB="23461"/>
                </a:tc>
                <a:tc>
                  <a:txBody>
                    <a:bodyPr/>
                    <a:lstStyle/>
                    <a:p>
                      <a:pPr algn="ctr"/>
                      <a:endParaRPr lang="en-US" sz="900" b="0" dirty="0">
                        <a:solidFill>
                          <a:schemeClr val="tx1"/>
                        </a:solidFill>
                        <a:latin typeface="Arial" panose="020B0604020202020204" pitchFamily="34" charset="0"/>
                        <a:cs typeface="Arial" panose="020B0604020202020204" pitchFamily="34" charset="0"/>
                      </a:endParaRPr>
                    </a:p>
                  </a:txBody>
                  <a:tcPr marT="23461" marB="23461"/>
                </a:tc>
                <a:tc>
                  <a:txBody>
                    <a:bodyPr/>
                    <a:lstStyle/>
                    <a:p>
                      <a:pPr algn="ctr"/>
                      <a:endParaRPr lang="en-US" sz="900" b="0" dirty="0">
                        <a:solidFill>
                          <a:schemeClr val="tx1"/>
                        </a:solidFill>
                        <a:latin typeface="Arial" panose="020B0604020202020204" pitchFamily="34" charset="0"/>
                        <a:cs typeface="Arial" panose="020B0604020202020204" pitchFamily="34" charset="0"/>
                      </a:endParaRPr>
                    </a:p>
                  </a:txBody>
                  <a:tcPr marT="23461" marB="23461"/>
                </a:tc>
                <a:extLst>
                  <a:ext uri="{0D108BD9-81ED-4DB2-BD59-A6C34878D82A}">
                    <a16:rowId xmlns:a16="http://schemas.microsoft.com/office/drawing/2014/main" val="1735980974"/>
                  </a:ext>
                </a:extLst>
              </a:tr>
              <a:tr h="168187">
                <a:tc>
                  <a:txBody>
                    <a:bodyPr/>
                    <a:lstStyle/>
                    <a:p>
                      <a:pPr algn="ctr"/>
                      <a:r>
                        <a:rPr lang="en-US" sz="900" b="0" dirty="0">
                          <a:solidFill>
                            <a:schemeClr val="tx1"/>
                          </a:solidFill>
                          <a:latin typeface="Arial" panose="020B0604020202020204" pitchFamily="34" charset="0"/>
                          <a:cs typeface="Arial" panose="020B0604020202020204" pitchFamily="34" charset="0"/>
                        </a:rPr>
                        <a:t>2026</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72/69</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$51,384</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$17,784</a:t>
                      </a:r>
                    </a:p>
                  </a:txBody>
                  <a:tcPr marT="23461" marB="23461"/>
                </a:tc>
                <a:tc>
                  <a:txBody>
                    <a:bodyPr/>
                    <a:lstStyle/>
                    <a:p>
                      <a:pPr algn="ctr"/>
                      <a:r>
                        <a:rPr lang="en-US" sz="900" b="1" dirty="0">
                          <a:solidFill>
                            <a:srgbClr val="C00000"/>
                          </a:solidFill>
                          <a:latin typeface="Arial" panose="020B0604020202020204" pitchFamily="34" charset="0"/>
                          <a:cs typeface="Arial" panose="020B0604020202020204" pitchFamily="34" charset="0"/>
                        </a:rPr>
                        <a:t>$69,168</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$245,412</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$45,156</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$17,448</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$62,604</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$301,158</a:t>
                      </a:r>
                    </a:p>
                  </a:txBody>
                  <a:tcPr marT="23461" marB="23461"/>
                </a:tc>
                <a:extLst>
                  <a:ext uri="{0D108BD9-81ED-4DB2-BD59-A6C34878D82A}">
                    <a16:rowId xmlns:a16="http://schemas.microsoft.com/office/drawing/2014/main" val="2050568012"/>
                  </a:ext>
                </a:extLst>
              </a:tr>
              <a:tr h="168187">
                <a:tc>
                  <a:txBody>
                    <a:bodyPr/>
                    <a:lstStyle/>
                    <a:p>
                      <a:pPr algn="ctr"/>
                      <a:r>
                        <a:rPr lang="en-US" sz="900" b="0" dirty="0">
                          <a:solidFill>
                            <a:schemeClr val="tx1"/>
                          </a:solidFill>
                          <a:latin typeface="Arial" panose="020B0604020202020204" pitchFamily="34" charset="0"/>
                          <a:cs typeface="Arial" panose="020B0604020202020204" pitchFamily="34" charset="0"/>
                        </a:rPr>
                        <a:t>2027</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73/70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$52,152</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$18,048</a:t>
                      </a:r>
                    </a:p>
                  </a:txBody>
                  <a:tcPr marT="23461" marB="23461"/>
                </a:tc>
                <a:tc>
                  <a:txBody>
                    <a:bodyPr/>
                    <a:lstStyle/>
                    <a:p>
                      <a:pPr algn="ctr"/>
                      <a:r>
                        <a:rPr lang="en-US" sz="900" b="1" dirty="0">
                          <a:solidFill>
                            <a:srgbClr val="C00000"/>
                          </a:solidFill>
                          <a:latin typeface="Arial" panose="020B0604020202020204" pitchFamily="34" charset="0"/>
                          <a:cs typeface="Arial" panose="020B0604020202020204" pitchFamily="34" charset="0"/>
                        </a:rPr>
                        <a:t>$70,200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$315,612</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$45,828</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$17,712</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$63,540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$364,698</a:t>
                      </a:r>
                    </a:p>
                  </a:txBody>
                  <a:tcPr marT="23461" marB="23461"/>
                </a:tc>
                <a:extLst>
                  <a:ext uri="{0D108BD9-81ED-4DB2-BD59-A6C34878D82A}">
                    <a16:rowId xmlns:a16="http://schemas.microsoft.com/office/drawing/2014/main" val="1607137020"/>
                  </a:ext>
                </a:extLst>
              </a:tr>
              <a:tr h="168187">
                <a:tc>
                  <a:txBody>
                    <a:bodyPr/>
                    <a:lstStyle/>
                    <a:p>
                      <a:pPr algn="ctr"/>
                      <a:r>
                        <a:rPr lang="en-US" sz="900" b="0" dirty="0">
                          <a:solidFill>
                            <a:schemeClr val="tx1"/>
                          </a:solidFill>
                          <a:latin typeface="Arial" panose="020B0604020202020204" pitchFamily="34" charset="0"/>
                          <a:cs typeface="Arial" panose="020B0604020202020204" pitchFamily="34" charset="0"/>
                        </a:rPr>
                        <a:t>2028</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74/71</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$52,932</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$18,324</a:t>
                      </a:r>
                    </a:p>
                  </a:txBody>
                  <a:tcPr marT="23461" marB="23461"/>
                </a:tc>
                <a:tc>
                  <a:txBody>
                    <a:bodyPr/>
                    <a:lstStyle/>
                    <a:p>
                      <a:pPr algn="ctr"/>
                      <a:r>
                        <a:rPr lang="en-US" sz="900" b="1" dirty="0">
                          <a:solidFill>
                            <a:srgbClr val="C00000"/>
                          </a:solidFill>
                          <a:latin typeface="Arial" panose="020B0604020202020204" pitchFamily="34" charset="0"/>
                          <a:cs typeface="Arial" panose="020B0604020202020204" pitchFamily="34" charset="0"/>
                        </a:rPr>
                        <a:t>$71,256</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$386,868</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$46,512</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$17,976</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$64,488</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$429,186</a:t>
                      </a:r>
                    </a:p>
                  </a:txBody>
                  <a:tcPr marT="23461" marB="23461"/>
                </a:tc>
                <a:extLst>
                  <a:ext uri="{0D108BD9-81ED-4DB2-BD59-A6C34878D82A}">
                    <a16:rowId xmlns:a16="http://schemas.microsoft.com/office/drawing/2014/main" val="3959421268"/>
                  </a:ext>
                </a:extLst>
              </a:tr>
              <a:tr h="168187">
                <a:tc>
                  <a:txBody>
                    <a:bodyPr/>
                    <a:lstStyle/>
                    <a:p>
                      <a:pPr algn="ctr"/>
                      <a:r>
                        <a:rPr lang="en-US" sz="900" b="0" dirty="0">
                          <a:solidFill>
                            <a:schemeClr val="tx1"/>
                          </a:solidFill>
                          <a:latin typeface="Arial" panose="020B0604020202020204" pitchFamily="34" charset="0"/>
                          <a:cs typeface="Arial" panose="020B0604020202020204" pitchFamily="34" charset="0"/>
                        </a:rPr>
                        <a:t>2029</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75/72</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$53,724</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$18,588</a:t>
                      </a:r>
                    </a:p>
                  </a:txBody>
                  <a:tcPr marT="23461" marB="23461"/>
                </a:tc>
                <a:tc>
                  <a:txBody>
                    <a:bodyPr/>
                    <a:lstStyle/>
                    <a:p>
                      <a:pPr algn="ctr"/>
                      <a:r>
                        <a:rPr lang="en-US" sz="900" b="1" dirty="0">
                          <a:solidFill>
                            <a:srgbClr val="C00000"/>
                          </a:solidFill>
                          <a:latin typeface="Arial" panose="020B0604020202020204" pitchFamily="34" charset="0"/>
                          <a:cs typeface="Arial" panose="020B0604020202020204" pitchFamily="34" charset="0"/>
                        </a:rPr>
                        <a:t>$72,312</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$459,180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$47,220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$18,252</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$65,472</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$494,658</a:t>
                      </a:r>
                    </a:p>
                  </a:txBody>
                  <a:tcPr marT="23461" marB="23461"/>
                </a:tc>
                <a:extLst>
                  <a:ext uri="{0D108BD9-81ED-4DB2-BD59-A6C34878D82A}">
                    <a16:rowId xmlns:a16="http://schemas.microsoft.com/office/drawing/2014/main" val="1274990573"/>
                  </a:ext>
                </a:extLst>
              </a:tr>
              <a:tr h="168187">
                <a:tc>
                  <a:txBody>
                    <a:bodyPr/>
                    <a:lstStyle/>
                    <a:p>
                      <a:pPr algn="ctr"/>
                      <a:r>
                        <a:rPr lang="en-US" sz="900" b="0" dirty="0">
                          <a:solidFill>
                            <a:schemeClr val="tx1"/>
                          </a:solidFill>
                          <a:latin typeface="Arial" panose="020B0604020202020204" pitchFamily="34" charset="0"/>
                          <a:cs typeface="Arial" panose="020B0604020202020204" pitchFamily="34" charset="0"/>
                        </a:rPr>
                        <a:t>2030</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76/73</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$54,528</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$18,876</a:t>
                      </a:r>
                    </a:p>
                  </a:txBody>
                  <a:tcPr marT="23461" marB="23461"/>
                </a:tc>
                <a:tc>
                  <a:txBody>
                    <a:bodyPr/>
                    <a:lstStyle/>
                    <a:p>
                      <a:pPr algn="ctr"/>
                      <a:r>
                        <a:rPr lang="en-US" sz="900" b="1" dirty="0">
                          <a:solidFill>
                            <a:srgbClr val="C00000"/>
                          </a:solidFill>
                          <a:latin typeface="Arial" panose="020B0604020202020204" pitchFamily="34" charset="0"/>
                          <a:cs typeface="Arial" panose="020B0604020202020204" pitchFamily="34" charset="0"/>
                        </a:rPr>
                        <a:t>$73,404</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$532,584</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$47,928</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$18,516</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$66,444</a:t>
                      </a:r>
                    </a:p>
                  </a:txBody>
                  <a:tcPr marT="23461" marB="23461"/>
                </a:tc>
                <a:tc>
                  <a:txBody>
                    <a:bodyPr/>
                    <a:lstStyle/>
                    <a:p>
                      <a:pPr algn="ctr"/>
                      <a:r>
                        <a:rPr lang="en-US" sz="900" b="0" dirty="0">
                          <a:solidFill>
                            <a:schemeClr val="tx1"/>
                          </a:solidFill>
                          <a:latin typeface="Arial" panose="020B0604020202020204" pitchFamily="34" charset="0"/>
                          <a:cs typeface="Arial" panose="020B0604020202020204" pitchFamily="34" charset="0"/>
                        </a:rPr>
                        <a:t>$561,102</a:t>
                      </a:r>
                    </a:p>
                  </a:txBody>
                  <a:tcPr marT="23461" marB="23461"/>
                </a:tc>
                <a:extLst>
                  <a:ext uri="{0D108BD9-81ED-4DB2-BD59-A6C34878D82A}">
                    <a16:rowId xmlns:a16="http://schemas.microsoft.com/office/drawing/2014/main" val="3201095093"/>
                  </a:ext>
                </a:extLst>
              </a:tr>
            </a:tbl>
          </a:graphicData>
        </a:graphic>
      </p:graphicFrame>
      <p:sp>
        <p:nvSpPr>
          <p:cNvPr id="9" name="Rectangle 8">
            <a:extLst>
              <a:ext uri="{FF2B5EF4-FFF2-40B4-BE49-F238E27FC236}">
                <a16:creationId xmlns:a16="http://schemas.microsoft.com/office/drawing/2014/main" id="{ECEAEE1A-A13F-AF40-8707-D0C5377C085F}"/>
              </a:ext>
            </a:extLst>
          </p:cNvPr>
          <p:cNvSpPr/>
          <p:nvPr/>
        </p:nvSpPr>
        <p:spPr>
          <a:xfrm>
            <a:off x="475939" y="1292258"/>
            <a:ext cx="2250328" cy="323165"/>
          </a:xfrm>
          <a:prstGeom prst="rect">
            <a:avLst/>
          </a:prstGeom>
        </p:spPr>
        <p:txBody>
          <a:bodyPr wrap="square">
            <a:spAutoFit/>
          </a:bodyPr>
          <a:lstStyle/>
          <a:p>
            <a:pPr lvl="0" algn="ctr" defTabSz="1165860">
              <a:defRPr/>
            </a:pPr>
            <a:r>
              <a:rPr lang="en-US" sz="1500" b="1" dirty="0">
                <a:solidFill>
                  <a:srgbClr val="C00000"/>
                </a:solidFill>
                <a:latin typeface="Arial" panose="020B0604020202020204" pitchFamily="34" charset="0"/>
                <a:cs typeface="Arial" panose="020B0604020202020204" pitchFamily="34" charset="0"/>
              </a:rPr>
              <a:t>Hypothetical Example</a:t>
            </a:r>
          </a:p>
        </p:txBody>
      </p:sp>
      <p:sp>
        <p:nvSpPr>
          <p:cNvPr id="10" name="TextBox 9">
            <a:extLst>
              <a:ext uri="{FF2B5EF4-FFF2-40B4-BE49-F238E27FC236}">
                <a16:creationId xmlns:a16="http://schemas.microsoft.com/office/drawing/2014/main" id="{2592E814-EAB4-8E4F-A2D2-314C9768C360}"/>
              </a:ext>
            </a:extLst>
          </p:cNvPr>
          <p:cNvSpPr txBox="1"/>
          <p:nvPr/>
        </p:nvSpPr>
        <p:spPr>
          <a:xfrm>
            <a:off x="890608" y="4373656"/>
            <a:ext cx="4882870" cy="1831271"/>
          </a:xfrm>
          <a:prstGeom prst="rect">
            <a:avLst/>
          </a:prstGeom>
          <a:noFill/>
        </p:spPr>
        <p:txBody>
          <a:bodyPr wrap="square" rtlCol="0">
            <a:spAutoFit/>
          </a:bodyPr>
          <a:lstStyle/>
          <a:p>
            <a:pPr>
              <a:spcBef>
                <a:spcPts val="1200"/>
              </a:spcBef>
            </a:pPr>
            <a:r>
              <a:rPr lang="en-US" sz="2300" b="1" dirty="0">
                <a:solidFill>
                  <a:srgbClr val="000000"/>
                </a:solidFill>
                <a:latin typeface="Arial" panose="020B0604020202020204" pitchFamily="34" charset="0"/>
                <a:cs typeface="Arial" panose="020B0604020202020204" pitchFamily="34" charset="0"/>
              </a:rPr>
              <a:t>Option 1: File Restricted</a:t>
            </a:r>
          </a:p>
          <a:p>
            <a:pPr marL="800100" lvl="1" indent="-342900">
              <a:spcBef>
                <a:spcPts val="12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Less income in first 2 years</a:t>
            </a:r>
          </a:p>
          <a:p>
            <a:pPr marL="800100" lvl="1" indent="-342900">
              <a:spcBef>
                <a:spcPts val="12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Maximizes income in years 3+</a:t>
            </a:r>
          </a:p>
          <a:p>
            <a:pPr marL="800100" lvl="1" indent="-342900">
              <a:spcBef>
                <a:spcPts val="12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Maximum survivor benefit to Emily</a:t>
            </a:r>
            <a:endParaRPr lang="en-US" sz="2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688D0C-AF61-AF4C-B688-9515F2B850CC}"/>
              </a:ext>
            </a:extLst>
          </p:cNvPr>
          <p:cNvSpPr txBox="1"/>
          <p:nvPr/>
        </p:nvSpPr>
        <p:spPr>
          <a:xfrm>
            <a:off x="6036766" y="4373656"/>
            <a:ext cx="5595252" cy="1831271"/>
          </a:xfrm>
          <a:prstGeom prst="rect">
            <a:avLst/>
          </a:prstGeom>
          <a:noFill/>
        </p:spPr>
        <p:txBody>
          <a:bodyPr wrap="square" rtlCol="0">
            <a:spAutoFit/>
          </a:bodyPr>
          <a:lstStyle/>
          <a:p>
            <a:pPr>
              <a:spcBef>
                <a:spcPts val="1200"/>
              </a:spcBef>
            </a:pPr>
            <a:r>
              <a:rPr lang="en-US" sz="2300" b="1" dirty="0">
                <a:solidFill>
                  <a:srgbClr val="000000"/>
                </a:solidFill>
                <a:latin typeface="Arial" panose="020B0604020202020204" pitchFamily="34" charset="0"/>
                <a:cs typeface="Arial" panose="020B0604020202020204" pitchFamily="34" charset="0"/>
              </a:rPr>
              <a:t>Option 2: File for Own Benefits</a:t>
            </a:r>
          </a:p>
          <a:p>
            <a:pPr marL="800100" lvl="1" indent="-342900">
              <a:spcBef>
                <a:spcPts val="12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More income in first 2 years</a:t>
            </a:r>
          </a:p>
          <a:p>
            <a:pPr marL="800100" lvl="1" indent="-342900">
              <a:spcBef>
                <a:spcPts val="12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Less income by 7K per year in years 3+</a:t>
            </a:r>
          </a:p>
          <a:p>
            <a:pPr marL="800100" lvl="1" indent="-342900">
              <a:spcBef>
                <a:spcPts val="12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Less in survivor benefits to Emily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1167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554613" y="497394"/>
            <a:ext cx="11082772"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Cash Flow Considerations Using Optimal Strategy</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Examples shown are for illustrative purposes only and is not guaranteed. Your actual results will vary.</a:t>
            </a:r>
            <a:endParaRPr 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EB1F9DD-6A66-A64F-BD07-80AC918EE544}"/>
              </a:ext>
            </a:extLst>
          </p:cNvPr>
          <p:cNvSpPr txBox="1"/>
          <p:nvPr/>
        </p:nvSpPr>
        <p:spPr>
          <a:xfrm>
            <a:off x="2144205" y="3133904"/>
            <a:ext cx="7903587" cy="3216265"/>
          </a:xfrm>
          <a:prstGeom prst="rect">
            <a:avLst/>
          </a:prstGeom>
          <a:noFill/>
        </p:spPr>
        <p:txBody>
          <a:bodyPr wrap="square" rtlCol="0">
            <a:spAutoFit/>
          </a:bodyPr>
          <a:lstStyle/>
          <a:p>
            <a:pPr algn="ctr">
              <a:spcBef>
                <a:spcPts val="1800"/>
              </a:spcBef>
            </a:pPr>
            <a:r>
              <a:rPr lang="en-US" sz="2300" b="1" dirty="0">
                <a:solidFill>
                  <a:srgbClr val="000000"/>
                </a:solidFill>
                <a:latin typeface="Arial" panose="020B0604020202020204" pitchFamily="34" charset="0"/>
                <a:cs typeface="Arial" panose="020B0604020202020204" pitchFamily="34" charset="0"/>
              </a:rPr>
              <a:t>Hypothetical Example:</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Jack and Emily have $750,000 in a 401(k)/IRA.</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They need $70,000 per year in retirement income.</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Consider using qualified assets to bridge the income gap during the first two years while Jack files restricted (Optimal Strategy).</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More of retirement income is satisfied once Jack files for his own benefit at age 70.</a:t>
            </a:r>
          </a:p>
        </p:txBody>
      </p:sp>
    </p:spTree>
    <p:extLst>
      <p:ext uri="{BB962C8B-B14F-4D97-AF65-F5344CB8AC3E}">
        <p14:creationId xmlns:p14="http://schemas.microsoft.com/office/powerpoint/2010/main" val="2490378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554613" y="497394"/>
            <a:ext cx="11082772"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Cash Flow Considerations Using Optimal Strategy</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Examples shown are for illustrative purposes only and is not guaranteed. Your actual results will vary.</a:t>
            </a:r>
            <a:endParaRPr 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EB1F9DD-6A66-A64F-BD07-80AC918EE544}"/>
              </a:ext>
            </a:extLst>
          </p:cNvPr>
          <p:cNvSpPr txBox="1"/>
          <p:nvPr/>
        </p:nvSpPr>
        <p:spPr>
          <a:xfrm>
            <a:off x="1566517" y="3676165"/>
            <a:ext cx="9058964" cy="1477328"/>
          </a:xfrm>
          <a:prstGeom prst="rect">
            <a:avLst/>
          </a:prstGeom>
          <a:noFill/>
        </p:spPr>
        <p:txBody>
          <a:bodyPr wrap="square" rtlCol="0">
            <a:spAutoFit/>
          </a:bodyPr>
          <a:lstStyle/>
          <a:p>
            <a:pPr algn="ctr">
              <a:spcBef>
                <a:spcPts val="1800"/>
              </a:spcBef>
            </a:pPr>
            <a:r>
              <a:rPr lang="en-US" sz="2000" dirty="0">
                <a:solidFill>
                  <a:srgbClr val="000000"/>
                </a:solidFill>
                <a:latin typeface="Arial" panose="020B0604020202020204" pitchFamily="34" charset="0"/>
                <a:cs typeface="Arial" panose="020B0604020202020204" pitchFamily="34" charset="0"/>
              </a:rPr>
              <a:t>Allows retirement assets to work smarter and last longer.</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Reduces RMDs at age 72 and taxable income.</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Results in less of an impact of taxes on the Social Security benefits collected.</a:t>
            </a:r>
          </a:p>
        </p:txBody>
      </p:sp>
    </p:spTree>
    <p:extLst>
      <p:ext uri="{BB962C8B-B14F-4D97-AF65-F5344CB8AC3E}">
        <p14:creationId xmlns:p14="http://schemas.microsoft.com/office/powerpoint/2010/main" val="3873353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1029525"/>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Common Mistakes</a:t>
            </a:r>
          </a:p>
        </p:txBody>
      </p:sp>
      <p:sp>
        <p:nvSpPr>
          <p:cNvPr id="3" name="TextBox 2">
            <a:extLst>
              <a:ext uri="{FF2B5EF4-FFF2-40B4-BE49-F238E27FC236}">
                <a16:creationId xmlns:a16="http://schemas.microsoft.com/office/drawing/2014/main" id="{5F725E6F-F1FE-2345-87EB-197AB5632C71}"/>
              </a:ext>
            </a:extLst>
          </p:cNvPr>
          <p:cNvSpPr txBox="1"/>
          <p:nvPr/>
        </p:nvSpPr>
        <p:spPr>
          <a:xfrm>
            <a:off x="1098753" y="3074891"/>
            <a:ext cx="9994493" cy="2631490"/>
          </a:xfrm>
          <a:prstGeom prst="rect">
            <a:avLst/>
          </a:prstGeom>
          <a:noFill/>
        </p:spPr>
        <p:txBody>
          <a:bodyPr wrap="square" rtlCol="0">
            <a:spAutoFit/>
          </a:bodyPr>
          <a:lstStyle/>
          <a:p>
            <a:pPr algn="ctr">
              <a:spcBef>
                <a:spcPts val="2400"/>
              </a:spcBef>
            </a:pPr>
            <a:r>
              <a:rPr lang="en-US" sz="2500" dirty="0">
                <a:solidFill>
                  <a:srgbClr val="000000"/>
                </a:solidFill>
                <a:latin typeface="Arial" panose="020B0604020202020204" pitchFamily="34" charset="0"/>
                <a:cs typeface="Arial" panose="020B0604020202020204" pitchFamily="34" charset="0"/>
              </a:rPr>
              <a:t>Higher wage earner files early reducing the income benefit available to the survivor.</a:t>
            </a:r>
          </a:p>
          <a:p>
            <a:pPr algn="ctr">
              <a:spcBef>
                <a:spcPts val="2400"/>
              </a:spcBef>
            </a:pPr>
            <a:r>
              <a:rPr lang="en-US" sz="2500" dirty="0">
                <a:solidFill>
                  <a:srgbClr val="000000"/>
                </a:solidFill>
                <a:latin typeface="Arial" panose="020B0604020202020204" pitchFamily="34" charset="0"/>
                <a:cs typeface="Arial" panose="020B0604020202020204" pitchFamily="34" charset="0"/>
              </a:rPr>
              <a:t>Both delay past full retirement age – no one claims a spousal benefit.</a:t>
            </a:r>
          </a:p>
          <a:p>
            <a:pPr algn="ctr">
              <a:spcBef>
                <a:spcPts val="2400"/>
              </a:spcBef>
            </a:pPr>
            <a:r>
              <a:rPr lang="en-US" sz="2500" dirty="0">
                <a:solidFill>
                  <a:srgbClr val="000000"/>
                </a:solidFill>
                <a:latin typeface="Arial" panose="020B0604020202020204" pitchFamily="34" charset="0"/>
                <a:cs typeface="Arial" panose="020B0604020202020204" pitchFamily="34" charset="0"/>
              </a:rPr>
              <a:t>Individual plans to delay filing for retirement benefit not realizing he/she can elect to file restricted in the meantime.</a:t>
            </a:r>
            <a:endParaRPr lang="en-US" sz="25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2080031"/>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015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1849582"/>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271664"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You Can Work and Still Collect</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www.ssa.gov</a:t>
            </a:r>
            <a:r>
              <a:rPr lang="en-US" sz="1200" dirty="0">
                <a:latin typeface="Arial" panose="020B0604020202020204" pitchFamily="34" charset="0"/>
                <a:ea typeface="+mn-lt"/>
                <a:cs typeface="Arial" panose="020B0604020202020204" pitchFamily="34" charset="0"/>
              </a:rPr>
              <a:t>/planners/retire/</a:t>
            </a:r>
            <a:r>
              <a:rPr lang="en-US" sz="1200" dirty="0" err="1">
                <a:latin typeface="Arial" panose="020B0604020202020204" pitchFamily="34" charset="0"/>
                <a:ea typeface="+mn-lt"/>
                <a:cs typeface="Arial" panose="020B0604020202020204" pitchFamily="34" charset="0"/>
              </a:rPr>
              <a:t>whileworking.html</a:t>
            </a:r>
            <a:endParaRPr lang="en-US" sz="1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CA46ED0-C0E6-EA48-ADE7-ECB42DF5953F}"/>
              </a:ext>
            </a:extLst>
          </p:cNvPr>
          <p:cNvSpPr txBox="1"/>
          <p:nvPr/>
        </p:nvSpPr>
        <p:spPr>
          <a:xfrm>
            <a:off x="1" y="2022866"/>
            <a:ext cx="12192000" cy="430887"/>
          </a:xfrm>
          <a:prstGeom prst="rect">
            <a:avLst/>
          </a:prstGeom>
          <a:noFill/>
        </p:spPr>
        <p:txBody>
          <a:bodyPr wrap="square" rtlCol="0">
            <a:spAutoFit/>
          </a:bodyPr>
          <a:lstStyle/>
          <a:p>
            <a:pPr algn="ctr">
              <a:spcBef>
                <a:spcPts val="2400"/>
              </a:spcBef>
            </a:pPr>
            <a:r>
              <a:rPr lang="en-US" sz="2200" b="1" u="sng" dirty="0">
                <a:solidFill>
                  <a:srgbClr val="000000"/>
                </a:solidFill>
                <a:latin typeface="Arial" panose="020B0604020202020204" pitchFamily="34" charset="0"/>
                <a:cs typeface="Arial" panose="020B0604020202020204" pitchFamily="34" charset="0"/>
              </a:rPr>
              <a:t>Earnings Test (2021 numbers)</a:t>
            </a:r>
            <a:endParaRPr lang="en-US" sz="2200" dirty="0">
              <a:latin typeface="Arial" panose="020B0604020202020204" pitchFamily="34" charset="0"/>
              <a:cs typeface="Arial" panose="020B0604020202020204" pitchFamily="34" charset="0"/>
            </a:endParaRPr>
          </a:p>
        </p:txBody>
      </p:sp>
      <p:sp>
        <p:nvSpPr>
          <p:cNvPr id="8" name="object 5">
            <a:extLst>
              <a:ext uri="{FF2B5EF4-FFF2-40B4-BE49-F238E27FC236}">
                <a16:creationId xmlns:a16="http://schemas.microsoft.com/office/drawing/2014/main" id="{FE5A88AF-BD3A-B743-AC60-E0C5350C7BFC}"/>
              </a:ext>
            </a:extLst>
          </p:cNvPr>
          <p:cNvSpPr txBox="1"/>
          <p:nvPr/>
        </p:nvSpPr>
        <p:spPr>
          <a:xfrm>
            <a:off x="683298" y="2843425"/>
            <a:ext cx="5277226" cy="537006"/>
          </a:xfrm>
          <a:prstGeom prst="rect">
            <a:avLst/>
          </a:prstGeom>
        </p:spPr>
        <p:txBody>
          <a:bodyPr vert="horz" wrap="square" lIns="0" tIns="12700" rIns="0" bIns="0" rtlCol="0">
            <a:spAutoFit/>
          </a:bodyPr>
          <a:lstStyle/>
          <a:p>
            <a:pPr marL="12700" marR="74295">
              <a:lnSpc>
                <a:spcPct val="143900"/>
              </a:lnSpc>
            </a:pPr>
            <a:r>
              <a:rPr lang="en-US" sz="2600" dirty="0">
                <a:latin typeface="Helvetica" pitchFamily="2" charset="0"/>
                <a:cs typeface="Tahoma"/>
              </a:rPr>
              <a:t>Prior to full retirement age</a:t>
            </a:r>
            <a:endParaRPr sz="2600" dirty="0">
              <a:latin typeface="Helvetica" pitchFamily="2" charset="0"/>
              <a:cs typeface="Tahoma"/>
            </a:endParaRPr>
          </a:p>
        </p:txBody>
      </p:sp>
      <p:sp>
        <p:nvSpPr>
          <p:cNvPr id="9" name="object 5">
            <a:extLst>
              <a:ext uri="{FF2B5EF4-FFF2-40B4-BE49-F238E27FC236}">
                <a16:creationId xmlns:a16="http://schemas.microsoft.com/office/drawing/2014/main" id="{96C43FE7-0C5A-1242-A4F0-43E718349457}"/>
              </a:ext>
            </a:extLst>
          </p:cNvPr>
          <p:cNvSpPr txBox="1"/>
          <p:nvPr/>
        </p:nvSpPr>
        <p:spPr>
          <a:xfrm>
            <a:off x="6400800" y="2843425"/>
            <a:ext cx="5791196" cy="537006"/>
          </a:xfrm>
          <a:prstGeom prst="rect">
            <a:avLst/>
          </a:prstGeom>
        </p:spPr>
        <p:txBody>
          <a:bodyPr vert="horz" wrap="square" lIns="0" tIns="12700" rIns="0" bIns="0" rtlCol="0">
            <a:spAutoFit/>
          </a:bodyPr>
          <a:lstStyle/>
          <a:p>
            <a:pPr marL="12700" marR="74295">
              <a:lnSpc>
                <a:spcPct val="143900"/>
              </a:lnSpc>
            </a:pPr>
            <a:r>
              <a:rPr lang="en-US" sz="2600" dirty="0">
                <a:latin typeface="Helvetica" pitchFamily="2" charset="0"/>
                <a:cs typeface="Tahoma"/>
              </a:rPr>
              <a:t>Calendar year of full retirement age</a:t>
            </a:r>
            <a:endParaRPr sz="2600" dirty="0">
              <a:latin typeface="Helvetica" pitchFamily="2" charset="0"/>
              <a:cs typeface="Tahoma"/>
            </a:endParaRPr>
          </a:p>
        </p:txBody>
      </p:sp>
      <p:sp>
        <p:nvSpPr>
          <p:cNvPr id="10" name="object 5">
            <a:extLst>
              <a:ext uri="{FF2B5EF4-FFF2-40B4-BE49-F238E27FC236}">
                <a16:creationId xmlns:a16="http://schemas.microsoft.com/office/drawing/2014/main" id="{3EDCD7FD-1F59-3A49-8EC1-206125150831}"/>
              </a:ext>
            </a:extLst>
          </p:cNvPr>
          <p:cNvSpPr txBox="1"/>
          <p:nvPr/>
        </p:nvSpPr>
        <p:spPr>
          <a:xfrm>
            <a:off x="683298" y="3707081"/>
            <a:ext cx="5277226" cy="1113190"/>
          </a:xfrm>
          <a:prstGeom prst="rect">
            <a:avLst/>
          </a:prstGeom>
        </p:spPr>
        <p:txBody>
          <a:bodyPr vert="horz" wrap="square" lIns="0" tIns="12700" rIns="0" bIns="0" rtlCol="0">
            <a:spAutoFit/>
          </a:bodyPr>
          <a:lstStyle/>
          <a:p>
            <a:pPr marL="469900" marR="74295" indent="-457200">
              <a:lnSpc>
                <a:spcPct val="143900"/>
              </a:lnSpc>
              <a:buClr>
                <a:schemeClr val="tx1"/>
              </a:buClr>
              <a:buFont typeface="Arial" panose="020B0604020202020204" pitchFamily="34" charset="0"/>
              <a:buChar char="•"/>
            </a:pPr>
            <a:r>
              <a:rPr lang="en-US" sz="2600" dirty="0">
                <a:latin typeface="Helvetica" pitchFamily="2" charset="0"/>
                <a:cs typeface="Tahoma"/>
              </a:rPr>
              <a:t>$18,960</a:t>
            </a:r>
          </a:p>
          <a:p>
            <a:pPr marL="469900" marR="74295" indent="-457200">
              <a:lnSpc>
                <a:spcPct val="143900"/>
              </a:lnSpc>
              <a:buClr>
                <a:schemeClr val="tx1"/>
              </a:buClr>
              <a:buFont typeface="Arial" panose="020B0604020202020204" pitchFamily="34" charset="0"/>
              <a:buChar char="•"/>
            </a:pPr>
            <a:r>
              <a:rPr lang="en-US" sz="2600" dirty="0">
                <a:latin typeface="Helvetica" pitchFamily="2" charset="0"/>
                <a:cs typeface="Tahoma"/>
              </a:rPr>
              <a:t>$1 for each $2 over the limit</a:t>
            </a:r>
            <a:endParaRPr sz="2600" dirty="0">
              <a:latin typeface="Helvetica" pitchFamily="2" charset="0"/>
              <a:cs typeface="Tahoma"/>
            </a:endParaRPr>
          </a:p>
        </p:txBody>
      </p:sp>
      <p:sp>
        <p:nvSpPr>
          <p:cNvPr id="11" name="object 5">
            <a:extLst>
              <a:ext uri="{FF2B5EF4-FFF2-40B4-BE49-F238E27FC236}">
                <a16:creationId xmlns:a16="http://schemas.microsoft.com/office/drawing/2014/main" id="{3E49F15B-2BB4-D94B-B84B-7A60C6F555D9}"/>
              </a:ext>
            </a:extLst>
          </p:cNvPr>
          <p:cNvSpPr txBox="1"/>
          <p:nvPr/>
        </p:nvSpPr>
        <p:spPr>
          <a:xfrm>
            <a:off x="6400800" y="3707081"/>
            <a:ext cx="5791196" cy="1113190"/>
          </a:xfrm>
          <a:prstGeom prst="rect">
            <a:avLst/>
          </a:prstGeom>
        </p:spPr>
        <p:txBody>
          <a:bodyPr vert="horz" wrap="square" lIns="0" tIns="12700" rIns="0" bIns="0" rtlCol="0">
            <a:spAutoFit/>
          </a:bodyPr>
          <a:lstStyle/>
          <a:p>
            <a:pPr marL="469900" marR="74295" indent="-457200">
              <a:lnSpc>
                <a:spcPct val="143900"/>
              </a:lnSpc>
              <a:buClr>
                <a:schemeClr val="tx1"/>
              </a:buClr>
              <a:buFont typeface="Arial" panose="020B0604020202020204" pitchFamily="34" charset="0"/>
              <a:buChar char="•"/>
            </a:pPr>
            <a:r>
              <a:rPr lang="en-US" sz="2600" dirty="0">
                <a:latin typeface="Helvetica" pitchFamily="2" charset="0"/>
                <a:cs typeface="Tahoma"/>
              </a:rPr>
              <a:t>$50,520</a:t>
            </a:r>
          </a:p>
          <a:p>
            <a:pPr marL="469900" marR="74295" indent="-457200">
              <a:lnSpc>
                <a:spcPct val="143900"/>
              </a:lnSpc>
              <a:buClr>
                <a:schemeClr val="tx1"/>
              </a:buClr>
              <a:buFont typeface="Arial" panose="020B0604020202020204" pitchFamily="34" charset="0"/>
              <a:buChar char="•"/>
            </a:pPr>
            <a:r>
              <a:rPr lang="en-US" sz="2600" dirty="0">
                <a:latin typeface="Helvetica" pitchFamily="2" charset="0"/>
                <a:cs typeface="Tahoma"/>
              </a:rPr>
              <a:t>$1 for each $3 over the limit</a:t>
            </a:r>
            <a:endParaRPr sz="2600" dirty="0">
              <a:latin typeface="Helvetica" pitchFamily="2" charset="0"/>
              <a:cs typeface="Tahoma"/>
            </a:endParaRPr>
          </a:p>
        </p:txBody>
      </p:sp>
      <p:sp>
        <p:nvSpPr>
          <p:cNvPr id="12" name="object 5">
            <a:extLst>
              <a:ext uri="{FF2B5EF4-FFF2-40B4-BE49-F238E27FC236}">
                <a16:creationId xmlns:a16="http://schemas.microsoft.com/office/drawing/2014/main" id="{B122BDBA-D22D-4947-9F3E-7CA52C679170}"/>
              </a:ext>
            </a:extLst>
          </p:cNvPr>
          <p:cNvSpPr txBox="1"/>
          <p:nvPr/>
        </p:nvSpPr>
        <p:spPr>
          <a:xfrm>
            <a:off x="0" y="5413163"/>
            <a:ext cx="12192000" cy="813043"/>
          </a:xfrm>
          <a:prstGeom prst="rect">
            <a:avLst/>
          </a:prstGeom>
        </p:spPr>
        <p:txBody>
          <a:bodyPr vert="horz" wrap="square" lIns="0" tIns="12700" rIns="0" bIns="0" rtlCol="0">
            <a:spAutoFit/>
          </a:bodyPr>
          <a:lstStyle/>
          <a:p>
            <a:pPr marL="12700" marR="74295" algn="ctr"/>
            <a:r>
              <a:rPr lang="en-US" sz="2600" dirty="0">
                <a:latin typeface="Helvetica" pitchFamily="2" charset="0"/>
                <a:cs typeface="Tahoma"/>
              </a:rPr>
              <a:t>At full retirement age, you can work and make as much </a:t>
            </a:r>
            <a:br>
              <a:rPr lang="en-US" sz="2600" dirty="0">
                <a:latin typeface="Helvetica" pitchFamily="2" charset="0"/>
                <a:cs typeface="Tahoma"/>
              </a:rPr>
            </a:br>
            <a:r>
              <a:rPr lang="en-US" sz="2600" dirty="0">
                <a:latin typeface="Helvetica" pitchFamily="2" charset="0"/>
                <a:cs typeface="Tahoma"/>
              </a:rPr>
              <a:t>as you want with no earnings test.</a:t>
            </a:r>
            <a:endParaRPr sz="2600" dirty="0">
              <a:latin typeface="Helvetica" pitchFamily="2" charset="0"/>
              <a:cs typeface="Tahoma"/>
            </a:endParaRPr>
          </a:p>
        </p:txBody>
      </p:sp>
      <p:cxnSp>
        <p:nvCxnSpPr>
          <p:cNvPr id="14" name="Straight Connector 13">
            <a:extLst>
              <a:ext uri="{FF2B5EF4-FFF2-40B4-BE49-F238E27FC236}">
                <a16:creationId xmlns:a16="http://schemas.microsoft.com/office/drawing/2014/main" id="{B6D1D300-6F34-9944-9423-835402E2EDF9}"/>
              </a:ext>
            </a:extLst>
          </p:cNvPr>
          <p:cNvCxnSpPr/>
          <p:nvPr/>
        </p:nvCxnSpPr>
        <p:spPr>
          <a:xfrm>
            <a:off x="6095999" y="3014135"/>
            <a:ext cx="0" cy="2017551"/>
          </a:xfrm>
          <a:prstGeom prst="line">
            <a:avLst/>
          </a:prstGeom>
          <a:ln w="12700">
            <a:solidFill>
              <a:srgbClr val="DE7C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959F427-BE8C-4C48-8359-B0EE83171795}"/>
              </a:ext>
            </a:extLst>
          </p:cNvPr>
          <p:cNvCxnSpPr>
            <a:cxnSpLocks/>
          </p:cNvCxnSpPr>
          <p:nvPr/>
        </p:nvCxnSpPr>
        <p:spPr>
          <a:xfrm>
            <a:off x="683298" y="3547535"/>
            <a:ext cx="10905067" cy="0"/>
          </a:xfrm>
          <a:prstGeom prst="line">
            <a:avLst/>
          </a:prstGeom>
          <a:ln w="12700">
            <a:solidFill>
              <a:srgbClr val="DE7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537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139562"/>
            <a:ext cx="5967849" cy="1631216"/>
          </a:xfrm>
          <a:prstGeom prst="rect">
            <a:avLst/>
          </a:prstGeom>
          <a:noFill/>
        </p:spPr>
        <p:txBody>
          <a:bodyPr wrap="square" rtlCol="0">
            <a:spAutoFit/>
          </a:bodyPr>
          <a:lstStyle/>
          <a:p>
            <a:r>
              <a:rPr lang="en-US" sz="5000" b="1" dirty="0">
                <a:solidFill>
                  <a:srgbClr val="1B449C"/>
                </a:solidFill>
                <a:latin typeface="Georgia" panose="02040502050405020303" pitchFamily="18" charset="0"/>
              </a:rPr>
              <a:t>Taxation</a:t>
            </a:r>
            <a:br>
              <a:rPr lang="en-US" sz="5000" b="1" dirty="0">
                <a:solidFill>
                  <a:srgbClr val="1B449C"/>
                </a:solidFill>
                <a:latin typeface="Georgia" panose="02040502050405020303" pitchFamily="18" charset="0"/>
              </a:rPr>
            </a:br>
            <a:r>
              <a:rPr lang="en-US" sz="5000" b="1" dirty="0">
                <a:solidFill>
                  <a:srgbClr val="1B449C"/>
                </a:solidFill>
                <a:latin typeface="Georgia" panose="02040502050405020303" pitchFamily="18" charset="0"/>
              </a:rPr>
              <a:t>of Benefits</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013228"/>
            <a:ext cx="5967850" cy="4170372"/>
          </a:xfrm>
          <a:prstGeom prst="rect">
            <a:avLst/>
          </a:prstGeom>
          <a:noFill/>
        </p:spPr>
        <p:txBody>
          <a:bodyPr wrap="square" rtlCol="0">
            <a:spAutoFit/>
          </a:bodyPr>
          <a:lstStyle/>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Wages / Self-Employment</a:t>
            </a:r>
          </a:p>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Pension Income</a:t>
            </a:r>
          </a:p>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Interest / Dividends</a:t>
            </a:r>
          </a:p>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Capital Gains</a:t>
            </a:r>
          </a:p>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401(k) / IRA</a:t>
            </a:r>
          </a:p>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RMDs</a:t>
            </a:r>
          </a:p>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Municipal Bond Interest</a:t>
            </a: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6364495"/>
            <a:ext cx="6341920" cy="276999"/>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6B921B1-3917-EA46-88F5-7A5E00942E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2752276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1849582"/>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271664"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What is Combined Income?</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www.ssa.gov</a:t>
            </a:r>
            <a:r>
              <a:rPr lang="en-US" sz="1200" dirty="0">
                <a:latin typeface="Arial" panose="020B0604020202020204" pitchFamily="34" charset="0"/>
                <a:ea typeface="+mn-lt"/>
                <a:cs typeface="Arial" panose="020B0604020202020204" pitchFamily="34" charset="0"/>
              </a:rPr>
              <a:t>/planners/</a:t>
            </a:r>
            <a:r>
              <a:rPr lang="en-US" sz="1200" dirty="0" err="1">
                <a:latin typeface="Arial" panose="020B0604020202020204" pitchFamily="34" charset="0"/>
                <a:ea typeface="+mn-lt"/>
                <a:cs typeface="Arial" panose="020B0604020202020204" pitchFamily="34" charset="0"/>
              </a:rPr>
              <a:t>taxes.html</a:t>
            </a:r>
            <a:endParaRPr lang="en-US" sz="12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9BD442A-CB4A-C34A-80F4-6B23290A0B56}"/>
              </a:ext>
            </a:extLst>
          </p:cNvPr>
          <p:cNvSpPr/>
          <p:nvPr/>
        </p:nvSpPr>
        <p:spPr>
          <a:xfrm>
            <a:off x="355600" y="2630303"/>
            <a:ext cx="2421466" cy="2540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Adjusted</a:t>
            </a:r>
          </a:p>
          <a:p>
            <a:pPr algn="ctr"/>
            <a:r>
              <a:rPr lang="en-US" sz="3000" b="1" dirty="0">
                <a:solidFill>
                  <a:schemeClr val="bg1"/>
                </a:solidFill>
                <a:latin typeface="Arial" panose="020B0604020202020204" pitchFamily="34" charset="0"/>
                <a:cs typeface="Arial" panose="020B0604020202020204" pitchFamily="34" charset="0"/>
              </a:rPr>
              <a:t>Gross</a:t>
            </a:r>
          </a:p>
          <a:p>
            <a:pPr algn="ctr"/>
            <a:r>
              <a:rPr lang="en-US" sz="3000" b="1" dirty="0">
                <a:solidFill>
                  <a:schemeClr val="bg1"/>
                </a:solidFill>
                <a:latin typeface="Arial" panose="020B0604020202020204" pitchFamily="34" charset="0"/>
                <a:cs typeface="Arial" panose="020B0604020202020204" pitchFamily="34" charset="0"/>
              </a:rPr>
              <a:t>Income</a:t>
            </a:r>
          </a:p>
        </p:txBody>
      </p:sp>
      <p:sp>
        <p:nvSpPr>
          <p:cNvPr id="16" name="Rectangle 15">
            <a:extLst>
              <a:ext uri="{FF2B5EF4-FFF2-40B4-BE49-F238E27FC236}">
                <a16:creationId xmlns:a16="http://schemas.microsoft.com/office/drawing/2014/main" id="{2ED8590B-02F7-A944-8024-82CECE7D90AF}"/>
              </a:ext>
            </a:extLst>
          </p:cNvPr>
          <p:cNvSpPr/>
          <p:nvPr/>
        </p:nvSpPr>
        <p:spPr>
          <a:xfrm>
            <a:off x="3375378" y="2630303"/>
            <a:ext cx="2421466" cy="2540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50% of Social Security Benefits</a:t>
            </a:r>
          </a:p>
        </p:txBody>
      </p:sp>
      <p:sp>
        <p:nvSpPr>
          <p:cNvPr id="17" name="Rectangle 16">
            <a:extLst>
              <a:ext uri="{FF2B5EF4-FFF2-40B4-BE49-F238E27FC236}">
                <a16:creationId xmlns:a16="http://schemas.microsoft.com/office/drawing/2014/main" id="{8650F12E-1EDB-B342-8080-F54E021D4F66}"/>
              </a:ext>
            </a:extLst>
          </p:cNvPr>
          <p:cNvSpPr/>
          <p:nvPr/>
        </p:nvSpPr>
        <p:spPr>
          <a:xfrm>
            <a:off x="6395156" y="2630303"/>
            <a:ext cx="2421466" cy="2540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Nontaxable Interest</a:t>
            </a:r>
          </a:p>
        </p:txBody>
      </p:sp>
      <p:sp>
        <p:nvSpPr>
          <p:cNvPr id="18" name="Rectangle 17">
            <a:extLst>
              <a:ext uri="{FF2B5EF4-FFF2-40B4-BE49-F238E27FC236}">
                <a16:creationId xmlns:a16="http://schemas.microsoft.com/office/drawing/2014/main" id="{5B7F6397-1758-E549-A56F-A7081B10B158}"/>
              </a:ext>
            </a:extLst>
          </p:cNvPr>
          <p:cNvSpPr/>
          <p:nvPr/>
        </p:nvSpPr>
        <p:spPr>
          <a:xfrm>
            <a:off x="9414934" y="2630303"/>
            <a:ext cx="2421466" cy="2540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Combined Income</a:t>
            </a:r>
          </a:p>
        </p:txBody>
      </p:sp>
      <p:sp>
        <p:nvSpPr>
          <p:cNvPr id="5" name="TextBox 4">
            <a:extLst>
              <a:ext uri="{FF2B5EF4-FFF2-40B4-BE49-F238E27FC236}">
                <a16:creationId xmlns:a16="http://schemas.microsoft.com/office/drawing/2014/main" id="{508D2C30-14F4-5D40-81E5-67EC775B2591}"/>
              </a:ext>
            </a:extLst>
          </p:cNvPr>
          <p:cNvSpPr txBox="1"/>
          <p:nvPr/>
        </p:nvSpPr>
        <p:spPr>
          <a:xfrm>
            <a:off x="2759469" y="3434483"/>
            <a:ext cx="633507" cy="1015663"/>
          </a:xfrm>
          <a:prstGeom prst="rect">
            <a:avLst/>
          </a:prstGeom>
          <a:noFill/>
        </p:spPr>
        <p:txBody>
          <a:bodyPr wrap="none" rtlCol="0">
            <a:spAutoFit/>
          </a:bodyPr>
          <a:lstStyle/>
          <a:p>
            <a:pPr algn="ctr"/>
            <a:r>
              <a:rPr lang="en-US" sz="6000" b="1" dirty="0">
                <a:solidFill>
                  <a:srgbClr val="1B449C"/>
                </a:solidFill>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8557235B-9EA9-BE40-B0C1-7A5800BFBD22}"/>
              </a:ext>
            </a:extLst>
          </p:cNvPr>
          <p:cNvSpPr txBox="1"/>
          <p:nvPr/>
        </p:nvSpPr>
        <p:spPr>
          <a:xfrm>
            <a:off x="5790535" y="3434483"/>
            <a:ext cx="633507" cy="1015663"/>
          </a:xfrm>
          <a:prstGeom prst="rect">
            <a:avLst/>
          </a:prstGeom>
          <a:noFill/>
        </p:spPr>
        <p:txBody>
          <a:bodyPr wrap="none" rtlCol="0">
            <a:spAutoFit/>
          </a:bodyPr>
          <a:lstStyle/>
          <a:p>
            <a:pPr algn="ctr"/>
            <a:r>
              <a:rPr lang="en-US" sz="6000" b="1" dirty="0">
                <a:solidFill>
                  <a:srgbClr val="1B449C"/>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0952FE00-6723-5344-A597-7DC0B50B2C34}"/>
              </a:ext>
            </a:extLst>
          </p:cNvPr>
          <p:cNvSpPr txBox="1"/>
          <p:nvPr/>
        </p:nvSpPr>
        <p:spPr>
          <a:xfrm>
            <a:off x="8804669" y="3434483"/>
            <a:ext cx="633507" cy="1015663"/>
          </a:xfrm>
          <a:prstGeom prst="rect">
            <a:avLst/>
          </a:prstGeom>
          <a:noFill/>
        </p:spPr>
        <p:txBody>
          <a:bodyPr wrap="none" rtlCol="0">
            <a:spAutoFit/>
          </a:bodyPr>
          <a:lstStyle/>
          <a:p>
            <a:pPr algn="ctr"/>
            <a:r>
              <a:rPr lang="en-US" sz="6000" b="1" dirty="0">
                <a:solidFill>
                  <a:srgbClr val="1B449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30597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302933"/>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1290936" y="159257"/>
            <a:ext cx="9331067"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Income Thresholds for Tax Purposes</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www.ssa.gov</a:t>
            </a:r>
            <a:r>
              <a:rPr lang="en-US" sz="1200" dirty="0">
                <a:latin typeface="Arial" panose="020B0604020202020204" pitchFamily="34" charset="0"/>
                <a:ea typeface="+mn-lt"/>
                <a:cs typeface="Arial" panose="020B0604020202020204" pitchFamily="34" charset="0"/>
              </a:rPr>
              <a:t>/planners/</a:t>
            </a:r>
            <a:r>
              <a:rPr lang="en-US" sz="1200" dirty="0" err="1">
                <a:latin typeface="Arial" panose="020B0604020202020204" pitchFamily="34" charset="0"/>
                <a:ea typeface="+mn-lt"/>
                <a:cs typeface="Arial" panose="020B0604020202020204" pitchFamily="34" charset="0"/>
              </a:rPr>
              <a:t>taxes.html</a:t>
            </a:r>
            <a:endParaRPr lang="en-US" sz="12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9389565-0E14-004E-9E3D-7114A4798B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5100" y="2949786"/>
            <a:ext cx="4267200" cy="2844800"/>
          </a:xfrm>
          <a:prstGeom prst="rect">
            <a:avLst/>
          </a:prstGeom>
        </p:spPr>
      </p:pic>
      <p:pic>
        <p:nvPicPr>
          <p:cNvPr id="11" name="Picture 10">
            <a:extLst>
              <a:ext uri="{FF2B5EF4-FFF2-40B4-BE49-F238E27FC236}">
                <a16:creationId xmlns:a16="http://schemas.microsoft.com/office/drawing/2014/main" id="{8A299037-6A80-C54F-AEB9-C92EF7AF20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9700" y="2949786"/>
            <a:ext cx="4267201" cy="2844800"/>
          </a:xfrm>
          <a:prstGeom prst="rect">
            <a:avLst/>
          </a:prstGeom>
        </p:spPr>
      </p:pic>
      <p:sp>
        <p:nvSpPr>
          <p:cNvPr id="13" name="Right Arrow 12">
            <a:extLst>
              <a:ext uri="{FF2B5EF4-FFF2-40B4-BE49-F238E27FC236}">
                <a16:creationId xmlns:a16="http://schemas.microsoft.com/office/drawing/2014/main" id="{CFBB0404-1C55-AA44-80F8-FA1909794AE4}"/>
              </a:ext>
            </a:extLst>
          </p:cNvPr>
          <p:cNvSpPr/>
          <p:nvPr/>
        </p:nvSpPr>
        <p:spPr>
          <a:xfrm>
            <a:off x="4625083" y="2663505"/>
            <a:ext cx="3769957" cy="1999667"/>
          </a:xfrm>
          <a:prstGeom prst="rightArrow">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BF6BE76B-04F4-6A4A-B571-DCA6DB5B928C}"/>
              </a:ext>
            </a:extLst>
          </p:cNvPr>
          <p:cNvSpPr txBox="1"/>
          <p:nvPr/>
        </p:nvSpPr>
        <p:spPr>
          <a:xfrm>
            <a:off x="4764615" y="3157870"/>
            <a:ext cx="2941831" cy="923330"/>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Single:</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$25,000 (as much as 50%)</a:t>
            </a:r>
          </a:p>
          <a:p>
            <a:r>
              <a:rPr lang="en-US" dirty="0">
                <a:solidFill>
                  <a:schemeClr val="bg1"/>
                </a:solidFill>
                <a:latin typeface="Arial" panose="020B0604020202020204" pitchFamily="34" charset="0"/>
                <a:cs typeface="Arial" panose="020B0604020202020204" pitchFamily="34" charset="0"/>
              </a:rPr>
              <a:t>$34,000 (as much as 85%)</a:t>
            </a:r>
          </a:p>
        </p:txBody>
      </p:sp>
      <p:sp>
        <p:nvSpPr>
          <p:cNvPr id="14" name="Right Arrow 13">
            <a:extLst>
              <a:ext uri="{FF2B5EF4-FFF2-40B4-BE49-F238E27FC236}">
                <a16:creationId xmlns:a16="http://schemas.microsoft.com/office/drawing/2014/main" id="{B9711704-C151-074F-AFE0-CE5F5B45EBAD}"/>
              </a:ext>
            </a:extLst>
          </p:cNvPr>
          <p:cNvSpPr/>
          <p:nvPr/>
        </p:nvSpPr>
        <p:spPr>
          <a:xfrm rot="10800000">
            <a:off x="3796961" y="4311552"/>
            <a:ext cx="3769957" cy="1999667"/>
          </a:xfrm>
          <a:prstGeom prst="rightArrow">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TextBox 14">
            <a:extLst>
              <a:ext uri="{FF2B5EF4-FFF2-40B4-BE49-F238E27FC236}">
                <a16:creationId xmlns:a16="http://schemas.microsoft.com/office/drawing/2014/main" id="{DE9AD13E-BF1B-AF40-9326-267B4611FE2C}"/>
              </a:ext>
            </a:extLst>
          </p:cNvPr>
          <p:cNvSpPr txBox="1"/>
          <p:nvPr/>
        </p:nvSpPr>
        <p:spPr>
          <a:xfrm>
            <a:off x="4485555" y="4805917"/>
            <a:ext cx="2941831" cy="923330"/>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Married: Filing Jointly</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$32,000 (as much as 50%)</a:t>
            </a:r>
          </a:p>
          <a:p>
            <a:r>
              <a:rPr lang="en-US" dirty="0">
                <a:solidFill>
                  <a:schemeClr val="bg1"/>
                </a:solidFill>
                <a:latin typeface="Arial" panose="020B0604020202020204" pitchFamily="34" charset="0"/>
                <a:cs typeface="Arial" panose="020B0604020202020204" pitchFamily="34" charset="0"/>
              </a:rPr>
              <a:t>$44,000 (as much as 85%)</a:t>
            </a:r>
          </a:p>
        </p:txBody>
      </p:sp>
    </p:spTree>
    <p:extLst>
      <p:ext uri="{BB962C8B-B14F-4D97-AF65-F5344CB8AC3E}">
        <p14:creationId xmlns:p14="http://schemas.microsoft.com/office/powerpoint/2010/main" val="2383458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87775-0667-A04E-899D-4B27FED7D8AA}"/>
              </a:ext>
            </a:extLst>
          </p:cNvPr>
          <p:cNvSpPr/>
          <p:nvPr/>
        </p:nvSpPr>
        <p:spPr>
          <a:xfrm>
            <a:off x="0" y="0"/>
            <a:ext cx="6698512" cy="6858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640080" rIns="640080" bIns="640080" rtlCol="0" anchor="ctr"/>
          <a:lstStyle/>
          <a:p>
            <a:r>
              <a:rPr lang="en-US" sz="4200" b="1" dirty="0">
                <a:latin typeface="Georgia" panose="02040502050405020303" pitchFamily="18" charset="0"/>
              </a:rPr>
              <a:t>Suppose you were at the top of the 12% ordinary income tax bracket, and you earned one more dollar, such that you were now in the 22% bracket.</a:t>
            </a:r>
          </a:p>
        </p:txBody>
      </p:sp>
      <p:sp>
        <p:nvSpPr>
          <p:cNvPr id="3" name="TextBox 2">
            <a:extLst>
              <a:ext uri="{FF2B5EF4-FFF2-40B4-BE49-F238E27FC236}">
                <a16:creationId xmlns:a16="http://schemas.microsoft.com/office/drawing/2014/main" id="{43478945-9A19-B941-943F-FCBF44C0D3D6}"/>
              </a:ext>
            </a:extLst>
          </p:cNvPr>
          <p:cNvSpPr txBox="1"/>
          <p:nvPr/>
        </p:nvSpPr>
        <p:spPr>
          <a:xfrm>
            <a:off x="7421125" y="2410867"/>
            <a:ext cx="4189229" cy="2492990"/>
          </a:xfrm>
          <a:prstGeom prst="rect">
            <a:avLst/>
          </a:prstGeom>
          <a:noFill/>
        </p:spPr>
        <p:txBody>
          <a:bodyPr wrap="square" rtlCol="0">
            <a:spAutoFit/>
          </a:bodyPr>
          <a:lstStyle/>
          <a:p>
            <a:pPr>
              <a:spcBef>
                <a:spcPts val="1800"/>
              </a:spcBef>
            </a:pPr>
            <a:r>
              <a:rPr lang="en-US" sz="2300" b="1" dirty="0">
                <a:solidFill>
                  <a:srgbClr val="1B449C"/>
                </a:solidFill>
                <a:latin typeface="Arial" panose="020B0604020202020204" pitchFamily="34" charset="0"/>
                <a:cs typeface="Arial" panose="020B0604020202020204" pitchFamily="34" charset="0"/>
              </a:rPr>
              <a:t>What is the impact on your tax bill?</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My tax bill would go up substantially</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My tax bill would go up a very small amount</a:t>
            </a: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B750EB8-F4F5-A940-91AE-C6409AC88561}"/>
              </a:ext>
            </a:extLst>
          </p:cNvPr>
          <p:cNvSpPr txBox="1"/>
          <p:nvPr/>
        </p:nvSpPr>
        <p:spPr>
          <a:xfrm>
            <a:off x="7158457" y="6453789"/>
            <a:ext cx="5033542" cy="276999"/>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www.nerdwallet.com</a:t>
            </a:r>
            <a:r>
              <a:rPr lang="en-US" sz="1200" dirty="0">
                <a:latin typeface="Arial" panose="020B0604020202020204" pitchFamily="34" charset="0"/>
                <a:ea typeface="+mn-lt"/>
                <a:cs typeface="Arial" panose="020B0604020202020204" pitchFamily="34" charset="0"/>
              </a:rPr>
              <a:t>/blog/taxes/federal-income-tax-brackets/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866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96993E-E5B8-BF4D-B73F-C37556A5C4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2999" y="791565"/>
            <a:ext cx="4246002" cy="4064915"/>
          </a:xfrm>
          <a:prstGeom prst="rect">
            <a:avLst/>
          </a:prstGeom>
          <a:ln w="38100">
            <a:noFill/>
          </a:ln>
        </p:spPr>
      </p:pic>
      <p:sp>
        <p:nvSpPr>
          <p:cNvPr id="5" name="TextBox 4">
            <a:extLst>
              <a:ext uri="{FF2B5EF4-FFF2-40B4-BE49-F238E27FC236}">
                <a16:creationId xmlns:a16="http://schemas.microsoft.com/office/drawing/2014/main" id="{CFF25F2E-3337-B649-81E7-1FA6A4C85877}"/>
              </a:ext>
            </a:extLst>
          </p:cNvPr>
          <p:cNvSpPr txBox="1"/>
          <p:nvPr/>
        </p:nvSpPr>
        <p:spPr>
          <a:xfrm>
            <a:off x="0" y="5050772"/>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Bill Clinton</a:t>
            </a:r>
          </a:p>
        </p:txBody>
      </p:sp>
    </p:spTree>
    <p:extLst>
      <p:ext uri="{BB962C8B-B14F-4D97-AF65-F5344CB8AC3E}">
        <p14:creationId xmlns:p14="http://schemas.microsoft.com/office/powerpoint/2010/main" val="3222292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2126511"/>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191999"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Married Filing Jointly Brackets</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461665"/>
          </a:xfrm>
          <a:prstGeom prst="rect">
            <a:avLst/>
          </a:prstGeom>
          <a:noFill/>
        </p:spPr>
        <p:txBody>
          <a:bodyPr wrap="square" rtlCol="0">
            <a:spAutoFit/>
          </a:bodyPr>
          <a:lstStyle/>
          <a:p>
            <a:pPr algn="ctr"/>
            <a:r>
              <a:rPr lang="en-US" sz="12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https://www.nerdwallet.com/article/taxes/standard-deduction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A88049B-41A7-B746-8AC4-4C3D5D60B3A9}"/>
              </a:ext>
            </a:extLst>
          </p:cNvPr>
          <p:cNvSpPr txBox="1"/>
          <p:nvPr/>
        </p:nvSpPr>
        <p:spPr>
          <a:xfrm>
            <a:off x="1098753" y="1293419"/>
            <a:ext cx="9994493" cy="477054"/>
          </a:xfrm>
          <a:prstGeom prst="rect">
            <a:avLst/>
          </a:prstGeom>
          <a:noFill/>
        </p:spPr>
        <p:txBody>
          <a:bodyPr wrap="square" rtlCol="0">
            <a:spAutoFit/>
          </a:bodyPr>
          <a:lstStyle/>
          <a:p>
            <a:pPr algn="ctr">
              <a:spcBef>
                <a:spcPts val="2400"/>
              </a:spcBef>
            </a:pPr>
            <a:r>
              <a:rPr lang="en-US" sz="2500" b="1" dirty="0">
                <a:solidFill>
                  <a:schemeClr val="bg1"/>
                </a:solidFill>
                <a:latin typeface="Arial" panose="020B0604020202020204" pitchFamily="34" charset="0"/>
                <a:cs typeface="Arial" panose="020B0604020202020204" pitchFamily="34" charset="0"/>
              </a:rPr>
              <a:t>2021 Tax Brackets</a:t>
            </a:r>
            <a:endParaRPr lang="en-US" sz="1600" dirty="0">
              <a:solidFill>
                <a:schemeClr val="bg1"/>
              </a:solidFill>
              <a:latin typeface="Arial" panose="020B0604020202020204" pitchFamily="34" charset="0"/>
              <a:cs typeface="Arial" panose="020B0604020202020204" pitchFamily="34" charset="0"/>
            </a:endParaRPr>
          </a:p>
        </p:txBody>
      </p:sp>
      <p:graphicFrame>
        <p:nvGraphicFramePr>
          <p:cNvPr id="14" name="Table 9">
            <a:extLst>
              <a:ext uri="{FF2B5EF4-FFF2-40B4-BE49-F238E27FC236}">
                <a16:creationId xmlns:a16="http://schemas.microsoft.com/office/drawing/2014/main" id="{040B000C-94B0-6F43-950A-62A175F515C4}"/>
              </a:ext>
            </a:extLst>
          </p:cNvPr>
          <p:cNvGraphicFramePr>
            <a:graphicFrameLocks noGrp="1"/>
          </p:cNvGraphicFramePr>
          <p:nvPr>
            <p:extLst>
              <p:ext uri="{D42A27DB-BD31-4B8C-83A1-F6EECF244321}">
                <p14:modId xmlns:p14="http://schemas.microsoft.com/office/powerpoint/2010/main" val="2176883162"/>
              </p:ext>
            </p:extLst>
          </p:nvPr>
        </p:nvGraphicFramePr>
        <p:xfrm>
          <a:off x="619990" y="2360428"/>
          <a:ext cx="10952019" cy="4000178"/>
        </p:xfrm>
        <a:graphic>
          <a:graphicData uri="http://schemas.openxmlformats.org/drawingml/2006/table">
            <a:tbl>
              <a:tblPr firstRow="1" bandRow="1">
                <a:tableStyleId>{5C22544A-7EE6-4342-B048-85BDC9FD1C3A}</a:tableStyleId>
              </a:tblPr>
              <a:tblGrid>
                <a:gridCol w="3650673">
                  <a:extLst>
                    <a:ext uri="{9D8B030D-6E8A-4147-A177-3AD203B41FA5}">
                      <a16:colId xmlns:a16="http://schemas.microsoft.com/office/drawing/2014/main" val="426529504"/>
                    </a:ext>
                  </a:extLst>
                </a:gridCol>
                <a:gridCol w="3650673">
                  <a:extLst>
                    <a:ext uri="{9D8B030D-6E8A-4147-A177-3AD203B41FA5}">
                      <a16:colId xmlns:a16="http://schemas.microsoft.com/office/drawing/2014/main" val="2916343171"/>
                    </a:ext>
                  </a:extLst>
                </a:gridCol>
                <a:gridCol w="3650673">
                  <a:extLst>
                    <a:ext uri="{9D8B030D-6E8A-4147-A177-3AD203B41FA5}">
                      <a16:colId xmlns:a16="http://schemas.microsoft.com/office/drawing/2014/main" val="724973266"/>
                    </a:ext>
                  </a:extLst>
                </a:gridCol>
              </a:tblGrid>
              <a:tr h="423755">
                <a:tc>
                  <a:txBody>
                    <a:bodyPr/>
                    <a:lstStyle/>
                    <a:p>
                      <a:pPr algn="ctr"/>
                      <a:r>
                        <a:rPr lang="en-US" dirty="0">
                          <a:latin typeface="Arial" panose="020B0604020202020204" pitchFamily="34" charset="0"/>
                          <a:cs typeface="Arial" panose="020B0604020202020204" pitchFamily="34" charset="0"/>
                        </a:rPr>
                        <a:t>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tc>
                  <a:txBody>
                    <a:bodyPr/>
                    <a:lstStyle/>
                    <a:p>
                      <a:pPr algn="ctr"/>
                      <a:r>
                        <a:rPr lang="en-US" dirty="0">
                          <a:latin typeface="Arial" panose="020B0604020202020204" pitchFamily="34" charset="0"/>
                          <a:cs typeface="Arial" panose="020B0604020202020204" pitchFamily="34" charset="0"/>
                        </a:rPr>
                        <a:t>Single Filers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tc>
                  <a:txBody>
                    <a:bodyPr/>
                    <a:lstStyle/>
                    <a:p>
                      <a:pPr algn="ctr"/>
                      <a:r>
                        <a:rPr lang="en-US" dirty="0">
                          <a:latin typeface="Arial" panose="020B0604020202020204" pitchFamily="34" charset="0"/>
                          <a:cs typeface="Arial" panose="020B0604020202020204" pitchFamily="34" charset="0"/>
                        </a:rPr>
                        <a:t>Married Filers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extLst>
                  <a:ext uri="{0D108BD9-81ED-4DB2-BD59-A6C34878D82A}">
                    <a16:rowId xmlns:a16="http://schemas.microsoft.com/office/drawing/2014/main" val="384394195"/>
                  </a:ext>
                </a:extLst>
              </a:tr>
              <a:tr h="407326">
                <a:tc>
                  <a:txBody>
                    <a:bodyPr/>
                    <a:lstStyle/>
                    <a:p>
                      <a:pPr algn="ctr"/>
                      <a:r>
                        <a:rPr lang="en-US" sz="1800" dirty="0">
                          <a:latin typeface="Arial" panose="020B0604020202020204" pitchFamily="34" charset="0"/>
                          <a:cs typeface="Arial" panose="020B0604020202020204" pitchFamily="34" charset="0"/>
                        </a:rPr>
                        <a:t>10%</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800" dirty="0">
                          <a:latin typeface="Arial" panose="020B0604020202020204" pitchFamily="34" charset="0"/>
                          <a:cs typeface="Arial" panose="020B0604020202020204" pitchFamily="34" charset="0"/>
                        </a:rPr>
                        <a:t>$0 - $9,950</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$0 - $19,900</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720680438"/>
                  </a:ext>
                </a:extLst>
              </a:tr>
              <a:tr h="407326">
                <a:tc>
                  <a:txBody>
                    <a:bodyPr/>
                    <a:lstStyle/>
                    <a:p>
                      <a:pPr algn="ctr"/>
                      <a:r>
                        <a:rPr lang="en-US" sz="1800" dirty="0">
                          <a:latin typeface="Arial" panose="020B0604020202020204" pitchFamily="34" charset="0"/>
                          <a:cs typeface="Arial" panose="020B0604020202020204" pitchFamily="34" charset="0"/>
                        </a:rPr>
                        <a:t>12%</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$9,951 - $40,525</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$19,901 - $81,050</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290362"/>
                  </a:ext>
                </a:extLst>
              </a:tr>
              <a:tr h="407326">
                <a:tc>
                  <a:txBody>
                    <a:bodyPr/>
                    <a:lstStyle/>
                    <a:p>
                      <a:pPr algn="ctr"/>
                      <a:r>
                        <a:rPr lang="en-US" sz="1800">
                          <a:latin typeface="Arial" panose="020B0604020202020204" pitchFamily="34" charset="0"/>
                          <a:cs typeface="Arial" panose="020B0604020202020204" pitchFamily="34" charset="0"/>
                        </a:rPr>
                        <a:t>22%</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$40,526 - $86,375</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$81,051 - $172,750</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8490529"/>
                  </a:ext>
                </a:extLst>
              </a:tr>
              <a:tr h="407326">
                <a:tc>
                  <a:txBody>
                    <a:bodyPr/>
                    <a:lstStyle/>
                    <a:p>
                      <a:pPr algn="ctr"/>
                      <a:r>
                        <a:rPr lang="en-US" sz="1800" dirty="0">
                          <a:latin typeface="Arial" panose="020B0604020202020204" pitchFamily="34" charset="0"/>
                          <a:cs typeface="Arial" panose="020B0604020202020204" pitchFamily="34" charset="0"/>
                        </a:rPr>
                        <a:t>24%</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$86,376 - $164,925</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$172,751 - $329,850</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6166344"/>
                  </a:ext>
                </a:extLst>
              </a:tr>
              <a:tr h="407326">
                <a:tc>
                  <a:txBody>
                    <a:bodyPr/>
                    <a:lstStyle/>
                    <a:p>
                      <a:pPr algn="ctr"/>
                      <a:r>
                        <a:rPr lang="en-US" sz="1800">
                          <a:latin typeface="Arial" panose="020B0604020202020204" pitchFamily="34" charset="0"/>
                          <a:cs typeface="Arial" panose="020B0604020202020204" pitchFamily="34" charset="0"/>
                        </a:rPr>
                        <a:t>32%</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$164,925 - $209,425</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$329,851 - $418,850</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244014462"/>
                  </a:ext>
                </a:extLst>
              </a:tr>
              <a:tr h="407326">
                <a:tc>
                  <a:txBody>
                    <a:bodyPr/>
                    <a:lstStyle/>
                    <a:p>
                      <a:pPr algn="ctr"/>
                      <a:r>
                        <a:rPr lang="en-US" sz="1800">
                          <a:latin typeface="Arial" panose="020B0604020202020204" pitchFamily="34" charset="0"/>
                          <a:cs typeface="Arial" panose="020B0604020202020204" pitchFamily="34" charset="0"/>
                        </a:rPr>
                        <a:t>35%</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$209,426 - $523,600</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$418,851 - $628,300</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21556424"/>
                  </a:ext>
                </a:extLst>
              </a:tr>
              <a:tr h="407326">
                <a:tc>
                  <a:txBody>
                    <a:bodyPr/>
                    <a:lstStyle/>
                    <a:p>
                      <a:pPr algn="ctr"/>
                      <a:r>
                        <a:rPr lang="en-US" sz="1800">
                          <a:latin typeface="Arial" panose="020B0604020202020204" pitchFamily="34" charset="0"/>
                          <a:cs typeface="Arial" panose="020B0604020202020204" pitchFamily="34" charset="0"/>
                        </a:rPr>
                        <a:t>37%</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$523,601+</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$628,301+</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8080185"/>
                  </a:ext>
                </a:extLst>
              </a:tr>
              <a:tr h="725141">
                <a:tc>
                  <a:txBody>
                    <a:bodyPr/>
                    <a:lstStyle/>
                    <a:p>
                      <a:pPr algn="ctr"/>
                      <a:endParaRPr lang="en-US" sz="1800">
                        <a:latin typeface="Arial" panose="020B0604020202020204" pitchFamily="34" charset="0"/>
                        <a:cs typeface="Arial" panose="020B0604020202020204" pitchFamily="34" charset="0"/>
                      </a:endParaRP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800" dirty="0">
                          <a:latin typeface="Arial" panose="020B0604020202020204" pitchFamily="34" charset="0"/>
                          <a:cs typeface="Arial" panose="020B0604020202020204" pitchFamily="34" charset="0"/>
                        </a:rPr>
                        <a:t>Standard Deduction: </a:t>
                      </a:r>
                      <a:r>
                        <a:rPr lang="en-US" sz="1800" b="1" dirty="0">
                          <a:latin typeface="Arial" panose="020B0604020202020204" pitchFamily="34" charset="0"/>
                          <a:cs typeface="Arial" panose="020B0604020202020204" pitchFamily="34" charset="0"/>
                        </a:rPr>
                        <a:t>$12,550</a:t>
                      </a:r>
                    </a:p>
                    <a:p>
                      <a:pPr algn="ctr"/>
                      <a:endParaRPr lang="en-US" sz="1800" b="1" dirty="0">
                        <a:latin typeface="Arial" panose="020B0604020202020204" pitchFamily="34" charset="0"/>
                        <a:cs typeface="Arial" panose="020B0604020202020204" pitchFamily="34" charset="0"/>
                      </a:endParaRP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800" dirty="0">
                          <a:latin typeface="Arial" panose="020B0604020202020204" pitchFamily="34" charset="0"/>
                          <a:cs typeface="Arial" panose="020B0604020202020204" pitchFamily="34" charset="0"/>
                        </a:rPr>
                        <a:t>Standard Deduction: </a:t>
                      </a:r>
                      <a:r>
                        <a:rPr lang="en-US" sz="1800" b="1" dirty="0">
                          <a:latin typeface="Arial" panose="020B0604020202020204" pitchFamily="34" charset="0"/>
                          <a:cs typeface="Arial" panose="020B0604020202020204" pitchFamily="34" charset="0"/>
                        </a:rPr>
                        <a:t>$25,100</a:t>
                      </a:r>
                    </a:p>
                    <a:p>
                      <a:pPr algn="ctr"/>
                      <a:r>
                        <a:rPr lang="en-US" sz="1800" dirty="0">
                          <a:latin typeface="Arial" panose="020B0604020202020204" pitchFamily="34" charset="0"/>
                          <a:cs typeface="Arial" panose="020B0604020202020204" pitchFamily="34" charset="0"/>
                        </a:rPr>
                        <a:t>Personal Exemption: </a:t>
                      </a:r>
                      <a:r>
                        <a:rPr lang="en-US" sz="1800" b="1" dirty="0">
                          <a:latin typeface="Arial" panose="020B0604020202020204" pitchFamily="34" charset="0"/>
                          <a:cs typeface="Arial" panose="020B0604020202020204" pitchFamily="34" charset="0"/>
                        </a:rPr>
                        <a:t>Eliminated</a:t>
                      </a:r>
                    </a:p>
                  </a:txBody>
                  <a:tcPr marL="77259" marR="77259" marT="38630" marB="38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22475673"/>
                  </a:ext>
                </a:extLst>
              </a:tr>
            </a:tbl>
          </a:graphicData>
        </a:graphic>
      </p:graphicFrame>
    </p:spTree>
    <p:extLst>
      <p:ext uri="{BB962C8B-B14F-4D97-AF65-F5344CB8AC3E}">
        <p14:creationId xmlns:p14="http://schemas.microsoft.com/office/powerpoint/2010/main" val="412939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2126511"/>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191999"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Married Filing Jointly Brackets</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www.nerdwallet.com</a:t>
            </a:r>
            <a:r>
              <a:rPr lang="en-US" sz="1200" dirty="0">
                <a:latin typeface="Arial" panose="020B0604020202020204" pitchFamily="34" charset="0"/>
                <a:ea typeface="+mn-lt"/>
                <a:cs typeface="Arial" panose="020B0604020202020204" pitchFamily="34" charset="0"/>
              </a:rPr>
              <a:t>/blog/taxes/federal-income-tax-brackets/</a:t>
            </a:r>
            <a:endParaRPr lang="en-US" sz="1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A88049B-41A7-B746-8AC4-4C3D5D60B3A9}"/>
              </a:ext>
            </a:extLst>
          </p:cNvPr>
          <p:cNvSpPr txBox="1"/>
          <p:nvPr/>
        </p:nvSpPr>
        <p:spPr>
          <a:xfrm>
            <a:off x="1" y="1293419"/>
            <a:ext cx="12191998" cy="477054"/>
          </a:xfrm>
          <a:prstGeom prst="rect">
            <a:avLst/>
          </a:prstGeom>
          <a:noFill/>
        </p:spPr>
        <p:txBody>
          <a:bodyPr wrap="square" rtlCol="0">
            <a:spAutoFit/>
          </a:bodyPr>
          <a:lstStyle/>
          <a:p>
            <a:pPr algn="ctr">
              <a:spcBef>
                <a:spcPts val="2400"/>
              </a:spcBef>
            </a:pPr>
            <a:r>
              <a:rPr lang="en-US" sz="2500" b="1" dirty="0">
                <a:solidFill>
                  <a:schemeClr val="bg1"/>
                </a:solidFill>
                <a:latin typeface="Arial" panose="020B0604020202020204" pitchFamily="34" charset="0"/>
                <a:cs typeface="Arial" panose="020B0604020202020204" pitchFamily="34" charset="0"/>
              </a:rPr>
              <a:t>2021 – Married Individuals Filing Joint Returns and Surviving Spouses</a:t>
            </a:r>
            <a:endParaRPr lang="en-US" sz="1600" dirty="0">
              <a:solidFill>
                <a:schemeClr val="bg1"/>
              </a:solidFill>
              <a:latin typeface="Arial" panose="020B0604020202020204" pitchFamily="34" charset="0"/>
              <a:cs typeface="Arial" panose="020B0604020202020204" pitchFamily="34" charset="0"/>
            </a:endParaRPr>
          </a:p>
        </p:txBody>
      </p:sp>
      <p:graphicFrame>
        <p:nvGraphicFramePr>
          <p:cNvPr id="14" name="Table 9">
            <a:extLst>
              <a:ext uri="{FF2B5EF4-FFF2-40B4-BE49-F238E27FC236}">
                <a16:creationId xmlns:a16="http://schemas.microsoft.com/office/drawing/2014/main" id="{040B000C-94B0-6F43-950A-62A175F515C4}"/>
              </a:ext>
            </a:extLst>
          </p:cNvPr>
          <p:cNvGraphicFramePr>
            <a:graphicFrameLocks noGrp="1"/>
          </p:cNvGraphicFramePr>
          <p:nvPr>
            <p:extLst>
              <p:ext uri="{D42A27DB-BD31-4B8C-83A1-F6EECF244321}">
                <p14:modId xmlns:p14="http://schemas.microsoft.com/office/powerpoint/2010/main" val="967908908"/>
              </p:ext>
            </p:extLst>
          </p:nvPr>
        </p:nvGraphicFramePr>
        <p:xfrm>
          <a:off x="637831" y="2307264"/>
          <a:ext cx="10916336" cy="4053339"/>
        </p:xfrm>
        <a:graphic>
          <a:graphicData uri="http://schemas.openxmlformats.org/drawingml/2006/table">
            <a:tbl>
              <a:tblPr firstRow="1" bandRow="1">
                <a:tableStyleId>{5C22544A-7EE6-4342-B048-85BDC9FD1C3A}</a:tableStyleId>
              </a:tblPr>
              <a:tblGrid>
                <a:gridCol w="5458168">
                  <a:extLst>
                    <a:ext uri="{9D8B030D-6E8A-4147-A177-3AD203B41FA5}">
                      <a16:colId xmlns:a16="http://schemas.microsoft.com/office/drawing/2014/main" val="426529504"/>
                    </a:ext>
                  </a:extLst>
                </a:gridCol>
                <a:gridCol w="5458168">
                  <a:extLst>
                    <a:ext uri="{9D8B030D-6E8A-4147-A177-3AD203B41FA5}">
                      <a16:colId xmlns:a16="http://schemas.microsoft.com/office/drawing/2014/main" val="2916343171"/>
                    </a:ext>
                  </a:extLst>
                </a:gridCol>
              </a:tblGrid>
              <a:tr h="580828">
                <a:tc>
                  <a:txBody>
                    <a:bodyPr/>
                    <a:lstStyle/>
                    <a:p>
                      <a:pPr algn="ctr"/>
                      <a:r>
                        <a:rPr lang="en-US" dirty="0">
                          <a:latin typeface="Arial" panose="020B0604020202020204" pitchFamily="34" charset="0"/>
                          <a:cs typeface="Arial" panose="020B0604020202020204" pitchFamily="34" charset="0"/>
                        </a:rPr>
                        <a:t>If Taxable Income is Between: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tc>
                  <a:txBody>
                    <a:bodyPr/>
                    <a:lstStyle/>
                    <a:p>
                      <a:pPr algn="ctr"/>
                      <a:r>
                        <a:rPr lang="en-US" dirty="0">
                          <a:latin typeface="Arial" panose="020B0604020202020204" pitchFamily="34" charset="0"/>
                          <a:cs typeface="Arial" panose="020B0604020202020204" pitchFamily="34" charset="0"/>
                        </a:rPr>
                        <a:t>The Tax Due 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extLst>
                  <a:ext uri="{0D108BD9-81ED-4DB2-BD59-A6C34878D82A}">
                    <a16:rowId xmlns:a16="http://schemas.microsoft.com/office/drawing/2014/main" val="384394195"/>
                  </a:ext>
                </a:extLst>
              </a:tr>
              <a:tr h="496073">
                <a:tc>
                  <a:txBody>
                    <a:bodyPr/>
                    <a:lstStyle/>
                    <a:p>
                      <a:pPr algn="ctr"/>
                      <a:r>
                        <a:rPr lang="en-US" dirty="0">
                          <a:latin typeface="Arial" panose="020B0604020202020204" pitchFamily="34" charset="0"/>
                          <a:cs typeface="Arial" panose="020B0604020202020204" pitchFamily="34" charset="0"/>
                        </a:rPr>
                        <a:t>0-$19,900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a:latin typeface="Arial" panose="020B0604020202020204" pitchFamily="34" charset="0"/>
                          <a:cs typeface="Arial" panose="020B0604020202020204" pitchFamily="34" charset="0"/>
                        </a:rPr>
                        <a:t>10% of taxable income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720680438"/>
                  </a:ext>
                </a:extLst>
              </a:tr>
              <a:tr h="496073">
                <a:tc>
                  <a:txBody>
                    <a:bodyPr/>
                    <a:lstStyle/>
                    <a:p>
                      <a:pPr algn="ctr"/>
                      <a:r>
                        <a:rPr lang="en-US" dirty="0">
                          <a:latin typeface="Arial" panose="020B0604020202020204" pitchFamily="34" charset="0"/>
                          <a:cs typeface="Arial" panose="020B0604020202020204" pitchFamily="34" charset="0"/>
                        </a:rPr>
                        <a:t>$19,901-$81,050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dirty="0">
                          <a:latin typeface="Arial" panose="020B0604020202020204" pitchFamily="34" charset="0"/>
                          <a:cs typeface="Arial" panose="020B0604020202020204" pitchFamily="34" charset="0"/>
                        </a:rPr>
                        <a:t>$1,990 + 12% of the amount over $19,900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290362"/>
                  </a:ext>
                </a:extLst>
              </a:tr>
              <a:tr h="496073">
                <a:tc>
                  <a:txBody>
                    <a:bodyPr/>
                    <a:lstStyle/>
                    <a:p>
                      <a:pPr algn="ctr"/>
                      <a:r>
                        <a:rPr lang="en-US">
                          <a:latin typeface="Arial" panose="020B0604020202020204" pitchFamily="34" charset="0"/>
                          <a:cs typeface="Arial" panose="020B0604020202020204" pitchFamily="34" charset="0"/>
                        </a:rPr>
                        <a:t>$81,051-$172,750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latin typeface="Arial" panose="020B0604020202020204" pitchFamily="34" charset="0"/>
                          <a:cs typeface="Arial" panose="020B0604020202020204" pitchFamily="34" charset="0"/>
                        </a:rPr>
                        <a:t>$9,328 + 22% of the amount over $81,050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8490529"/>
                  </a:ext>
                </a:extLst>
              </a:tr>
              <a:tr h="496073">
                <a:tc>
                  <a:txBody>
                    <a:bodyPr/>
                    <a:lstStyle/>
                    <a:p>
                      <a:pPr algn="ctr"/>
                      <a:r>
                        <a:rPr lang="en-US" dirty="0">
                          <a:latin typeface="Arial" panose="020B0604020202020204" pitchFamily="34" charset="0"/>
                          <a:cs typeface="Arial" panose="020B0604020202020204" pitchFamily="34" charset="0"/>
                        </a:rPr>
                        <a:t>$172,751-$329,850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dirty="0">
                          <a:latin typeface="Arial" panose="020B0604020202020204" pitchFamily="34" charset="0"/>
                          <a:cs typeface="Arial" panose="020B0604020202020204" pitchFamily="34" charset="0"/>
                        </a:rPr>
                        <a:t>$29,502 + 24% of the amount over $172,750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6166344"/>
                  </a:ext>
                </a:extLst>
              </a:tr>
              <a:tr h="496073">
                <a:tc>
                  <a:txBody>
                    <a:bodyPr/>
                    <a:lstStyle/>
                    <a:p>
                      <a:pPr algn="ctr"/>
                      <a:r>
                        <a:rPr lang="en-US" dirty="0">
                          <a:latin typeface="Arial" panose="020B0604020202020204" pitchFamily="34" charset="0"/>
                          <a:cs typeface="Arial" panose="020B0604020202020204" pitchFamily="34" charset="0"/>
                        </a:rPr>
                        <a:t>$329,851-$418,850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latin typeface="Arial" panose="020B0604020202020204" pitchFamily="34" charset="0"/>
                          <a:cs typeface="Arial" panose="020B0604020202020204" pitchFamily="34" charset="0"/>
                        </a:rPr>
                        <a:t>$67,206 + 32% of the amount over $329,850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244014462"/>
                  </a:ext>
                </a:extLst>
              </a:tr>
              <a:tr h="496073">
                <a:tc>
                  <a:txBody>
                    <a:bodyPr/>
                    <a:lstStyle/>
                    <a:p>
                      <a:pPr algn="ctr"/>
                      <a:r>
                        <a:rPr lang="en-US">
                          <a:latin typeface="Arial" panose="020B0604020202020204" pitchFamily="34" charset="0"/>
                          <a:cs typeface="Arial" panose="020B0604020202020204" pitchFamily="34" charset="0"/>
                        </a:rPr>
                        <a:t>$418,851-$628,300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dirty="0">
                          <a:latin typeface="Arial" panose="020B0604020202020204" pitchFamily="34" charset="0"/>
                          <a:cs typeface="Arial" panose="020B0604020202020204" pitchFamily="34" charset="0"/>
                        </a:rPr>
                        <a:t>$95,686 + 35% of the amount over $418,850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21556424"/>
                  </a:ext>
                </a:extLst>
              </a:tr>
              <a:tr h="496073">
                <a:tc>
                  <a:txBody>
                    <a:bodyPr/>
                    <a:lstStyle/>
                    <a:p>
                      <a:pPr algn="ctr"/>
                      <a:r>
                        <a:rPr lang="en-US">
                          <a:latin typeface="Arial" panose="020B0604020202020204" pitchFamily="34" charset="0"/>
                          <a:cs typeface="Arial" panose="020B0604020202020204" pitchFamily="34" charset="0"/>
                        </a:rPr>
                        <a:t>$628,301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latin typeface="Arial" panose="020B0604020202020204" pitchFamily="34" charset="0"/>
                          <a:cs typeface="Arial" panose="020B0604020202020204" pitchFamily="34" charset="0"/>
                        </a:rPr>
                        <a:t>$168,993.50 + 37% of the amount over $628,300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8080185"/>
                  </a:ext>
                </a:extLst>
              </a:tr>
            </a:tbl>
          </a:graphicData>
        </a:graphic>
      </p:graphicFrame>
    </p:spTree>
    <p:extLst>
      <p:ext uri="{BB962C8B-B14F-4D97-AF65-F5344CB8AC3E}">
        <p14:creationId xmlns:p14="http://schemas.microsoft.com/office/powerpoint/2010/main" val="3926791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551060"/>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Traditional IRA vs. Roth IRA</a:t>
            </a: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1601566"/>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49C270-1C0A-F745-9DE8-992705EAB602}"/>
              </a:ext>
            </a:extLst>
          </p:cNvPr>
          <p:cNvSpPr txBox="1"/>
          <p:nvPr/>
        </p:nvSpPr>
        <p:spPr>
          <a:xfrm>
            <a:off x="448739" y="2003070"/>
            <a:ext cx="5260945" cy="2985433"/>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Traditional IRA</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Pre-tax contributions – tax deductible – subject to income limitations.</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Savings grow tax-deferred while inside the account.*</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Withdrawals are generally added to your income in the year taken.</a:t>
            </a:r>
            <a:endParaRPr lang="en-US"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3EBE8B0-4F51-244D-8E5F-708B784612B0}"/>
              </a:ext>
            </a:extLst>
          </p:cNvPr>
          <p:cNvSpPr txBox="1"/>
          <p:nvPr/>
        </p:nvSpPr>
        <p:spPr>
          <a:xfrm>
            <a:off x="6482318" y="2003070"/>
            <a:ext cx="5341087" cy="360098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Roth IRA</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After tax contributions – subject to income limitations.</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Savings grow tax-deferred while inside account.* Qualified distributions are tax-free.</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Qualified distributions** held for 5 years and meeting an event are distributed tax-free.</a:t>
            </a:r>
          </a:p>
        </p:txBody>
      </p:sp>
      <p:sp>
        <p:nvSpPr>
          <p:cNvPr id="8" name="object 5">
            <a:extLst>
              <a:ext uri="{FF2B5EF4-FFF2-40B4-BE49-F238E27FC236}">
                <a16:creationId xmlns:a16="http://schemas.microsoft.com/office/drawing/2014/main" id="{2DC3818C-2289-D84E-B07D-C2203ACC349A}"/>
              </a:ext>
            </a:extLst>
          </p:cNvPr>
          <p:cNvSpPr txBox="1"/>
          <p:nvPr/>
        </p:nvSpPr>
        <p:spPr>
          <a:xfrm>
            <a:off x="0" y="6076421"/>
            <a:ext cx="12192000" cy="628377"/>
          </a:xfrm>
          <a:prstGeom prst="rect">
            <a:avLst/>
          </a:prstGeom>
        </p:spPr>
        <p:txBody>
          <a:bodyPr vert="horz" wrap="square" lIns="0" tIns="12700" rIns="0" bIns="0" rtlCol="0">
            <a:spAutoFit/>
          </a:bodyPr>
          <a:lstStyle/>
          <a:p>
            <a:pPr algn="ctr"/>
            <a:r>
              <a:rPr lang="en-US" sz="1400" dirty="0">
                <a:latin typeface="Arial" panose="020B0604020202020204" pitchFamily="34" charset="0"/>
                <a:cs typeface="Arial" panose="020B0604020202020204" pitchFamily="34" charset="0"/>
              </a:rPr>
              <a:t>*Withdrawals made prior to 59½ may be subject to an additional 10 percent early withdrawal penalty.</a:t>
            </a:r>
          </a:p>
          <a:p>
            <a:pPr algn="ctr"/>
            <a:r>
              <a:rPr lang="en-US" sz="1400" dirty="0">
                <a:latin typeface="Arial" panose="020B0604020202020204" pitchFamily="34" charset="0"/>
                <a:cs typeface="Arial" panose="020B0604020202020204" pitchFamily="34" charset="0"/>
              </a:rPr>
              <a:t>**Attainment of age 59 ½, death, distribution, or a qualifying first-time home purchase.</a:t>
            </a:r>
          </a:p>
          <a:p>
            <a:pPr algn="ct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557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976363"/>
            <a:ext cx="12192000" cy="784830"/>
          </a:xfrm>
          <a:prstGeom prst="rect">
            <a:avLst/>
          </a:prstGeom>
          <a:noFill/>
        </p:spPr>
        <p:txBody>
          <a:bodyPr wrap="square" rtlCol="0">
            <a:spAutoFit/>
          </a:bodyPr>
          <a:lstStyle/>
          <a:p>
            <a:pPr algn="ctr"/>
            <a:r>
              <a:rPr lang="en-US" sz="4500" b="1" dirty="0">
                <a:solidFill>
                  <a:srgbClr val="1B449C"/>
                </a:solidFill>
                <a:latin typeface="Georgia" panose="02040502050405020303" pitchFamily="18" charset="0"/>
              </a:rPr>
              <a:t>How Do You Envision Retirement?</a:t>
            </a: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2026869"/>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
        <p:nvSpPr>
          <p:cNvPr id="8" name="object 5">
            <a:extLst>
              <a:ext uri="{FF2B5EF4-FFF2-40B4-BE49-F238E27FC236}">
                <a16:creationId xmlns:a16="http://schemas.microsoft.com/office/drawing/2014/main" id="{2DC3818C-2289-D84E-B07D-C2203ACC349A}"/>
              </a:ext>
            </a:extLst>
          </p:cNvPr>
          <p:cNvSpPr txBox="1"/>
          <p:nvPr/>
        </p:nvSpPr>
        <p:spPr>
          <a:xfrm>
            <a:off x="501273" y="5458454"/>
            <a:ext cx="3530283" cy="289823"/>
          </a:xfrm>
          <a:prstGeom prst="rect">
            <a:avLst/>
          </a:prstGeom>
        </p:spPr>
        <p:txBody>
          <a:bodyPr vert="horz" wrap="square" lIns="0" tIns="12700" rIns="0" bIns="0" rtlCol="0">
            <a:spAutoFit/>
          </a:bodyPr>
          <a:lstStyle/>
          <a:p>
            <a:pPr algn="ctr"/>
            <a:r>
              <a:rPr lang="en-US" b="1" dirty="0">
                <a:solidFill>
                  <a:srgbClr val="1B449C"/>
                </a:solidFill>
                <a:latin typeface="Arial" panose="020B0604020202020204" pitchFamily="34" charset="0"/>
                <a:cs typeface="Arial" panose="020B0604020202020204" pitchFamily="34" charset="0"/>
              </a:rPr>
              <a:t>Hobbies?</a:t>
            </a:r>
          </a:p>
        </p:txBody>
      </p:sp>
      <p:pic>
        <p:nvPicPr>
          <p:cNvPr id="3" name="Picture 2">
            <a:extLst>
              <a:ext uri="{FF2B5EF4-FFF2-40B4-BE49-F238E27FC236}">
                <a16:creationId xmlns:a16="http://schemas.microsoft.com/office/drawing/2014/main" id="{855F6543-6736-2C47-9F01-B34531D5D8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60444" y="2902619"/>
            <a:ext cx="3530283" cy="2353815"/>
          </a:xfrm>
          <a:prstGeom prst="rect">
            <a:avLst/>
          </a:prstGeom>
        </p:spPr>
      </p:pic>
      <p:pic>
        <p:nvPicPr>
          <p:cNvPr id="4" name="Picture 3">
            <a:extLst>
              <a:ext uri="{FF2B5EF4-FFF2-40B4-BE49-F238E27FC236}">
                <a16:creationId xmlns:a16="http://schemas.microsoft.com/office/drawing/2014/main" id="{D0DA2496-8953-4F49-AD79-C693429F35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0858" y="2902913"/>
            <a:ext cx="3530283" cy="2353522"/>
          </a:xfrm>
          <a:prstGeom prst="rect">
            <a:avLst/>
          </a:prstGeom>
        </p:spPr>
      </p:pic>
      <p:pic>
        <p:nvPicPr>
          <p:cNvPr id="9" name="Picture 8">
            <a:extLst>
              <a:ext uri="{FF2B5EF4-FFF2-40B4-BE49-F238E27FC236}">
                <a16:creationId xmlns:a16="http://schemas.microsoft.com/office/drawing/2014/main" id="{6BD01D1E-2E5B-2141-80A3-5C608E6A1D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273" y="2902914"/>
            <a:ext cx="3530283" cy="2353816"/>
          </a:xfrm>
          <a:prstGeom prst="rect">
            <a:avLst/>
          </a:prstGeom>
        </p:spPr>
      </p:pic>
      <p:sp>
        <p:nvSpPr>
          <p:cNvPr id="10" name="object 5">
            <a:extLst>
              <a:ext uri="{FF2B5EF4-FFF2-40B4-BE49-F238E27FC236}">
                <a16:creationId xmlns:a16="http://schemas.microsoft.com/office/drawing/2014/main" id="{E8B91D16-2411-EE4F-82B9-D7875FC6D084}"/>
              </a:ext>
            </a:extLst>
          </p:cNvPr>
          <p:cNvSpPr txBox="1"/>
          <p:nvPr/>
        </p:nvSpPr>
        <p:spPr>
          <a:xfrm>
            <a:off x="4330857" y="5458454"/>
            <a:ext cx="3530283" cy="289823"/>
          </a:xfrm>
          <a:prstGeom prst="rect">
            <a:avLst/>
          </a:prstGeom>
        </p:spPr>
        <p:txBody>
          <a:bodyPr vert="horz" wrap="square" lIns="0" tIns="12700" rIns="0" bIns="0" rtlCol="0">
            <a:spAutoFit/>
          </a:bodyPr>
          <a:lstStyle/>
          <a:p>
            <a:pPr algn="ctr"/>
            <a:r>
              <a:rPr lang="en-US" b="1" dirty="0">
                <a:solidFill>
                  <a:srgbClr val="1B449C"/>
                </a:solidFill>
                <a:latin typeface="Arial" panose="020B0604020202020204" pitchFamily="34" charset="0"/>
                <a:cs typeface="Arial" panose="020B0604020202020204" pitchFamily="34" charset="0"/>
              </a:rPr>
              <a:t>Travel?</a:t>
            </a:r>
          </a:p>
        </p:txBody>
      </p:sp>
      <p:sp>
        <p:nvSpPr>
          <p:cNvPr id="11" name="object 5">
            <a:extLst>
              <a:ext uri="{FF2B5EF4-FFF2-40B4-BE49-F238E27FC236}">
                <a16:creationId xmlns:a16="http://schemas.microsoft.com/office/drawing/2014/main" id="{CFD7261F-0605-D946-AA75-897D546A1706}"/>
              </a:ext>
            </a:extLst>
          </p:cNvPr>
          <p:cNvSpPr txBox="1"/>
          <p:nvPr/>
        </p:nvSpPr>
        <p:spPr>
          <a:xfrm>
            <a:off x="8160441" y="5458454"/>
            <a:ext cx="3530283" cy="289823"/>
          </a:xfrm>
          <a:prstGeom prst="rect">
            <a:avLst/>
          </a:prstGeom>
        </p:spPr>
        <p:txBody>
          <a:bodyPr vert="horz" wrap="square" lIns="0" tIns="12700" rIns="0" bIns="0" rtlCol="0">
            <a:spAutoFit/>
          </a:bodyPr>
          <a:lstStyle/>
          <a:p>
            <a:pPr algn="ctr"/>
            <a:r>
              <a:rPr lang="en-US" b="1" dirty="0">
                <a:solidFill>
                  <a:srgbClr val="1B449C"/>
                </a:solidFill>
                <a:latin typeface="Arial" panose="020B0604020202020204" pitchFamily="34" charset="0"/>
                <a:cs typeface="Arial" panose="020B0604020202020204" pitchFamily="34" charset="0"/>
              </a:rPr>
              <a:t>Vacation Home?</a:t>
            </a:r>
          </a:p>
        </p:txBody>
      </p:sp>
    </p:spTree>
    <p:extLst>
      <p:ext uri="{BB962C8B-B14F-4D97-AF65-F5344CB8AC3E}">
        <p14:creationId xmlns:p14="http://schemas.microsoft.com/office/powerpoint/2010/main" val="165528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1029525"/>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Is Your Dream a Reality?</a:t>
            </a:r>
          </a:p>
        </p:txBody>
      </p:sp>
      <p:sp>
        <p:nvSpPr>
          <p:cNvPr id="3" name="TextBox 2">
            <a:extLst>
              <a:ext uri="{FF2B5EF4-FFF2-40B4-BE49-F238E27FC236}">
                <a16:creationId xmlns:a16="http://schemas.microsoft.com/office/drawing/2014/main" id="{5F725E6F-F1FE-2345-87EB-197AB5632C71}"/>
              </a:ext>
            </a:extLst>
          </p:cNvPr>
          <p:cNvSpPr txBox="1"/>
          <p:nvPr/>
        </p:nvSpPr>
        <p:spPr>
          <a:xfrm>
            <a:off x="1871358" y="2787812"/>
            <a:ext cx="8449284" cy="3323987"/>
          </a:xfrm>
          <a:prstGeom prst="rect">
            <a:avLst/>
          </a:prstGeom>
          <a:noFill/>
        </p:spPr>
        <p:txBody>
          <a:bodyPr wrap="square" rtlCol="0">
            <a:spAutoFit/>
          </a:bodyPr>
          <a:lstStyle/>
          <a:p>
            <a:pPr algn="ctr">
              <a:spcBef>
                <a:spcPts val="2400"/>
              </a:spcBef>
            </a:pPr>
            <a:r>
              <a:rPr lang="en-US" sz="2500" dirty="0">
                <a:solidFill>
                  <a:srgbClr val="000000"/>
                </a:solidFill>
                <a:latin typeface="Arial" panose="020B0604020202020204" pitchFamily="34" charset="0"/>
                <a:cs typeface="Arial" panose="020B0604020202020204" pitchFamily="34" charset="0"/>
              </a:rPr>
              <a:t>How do you intend to spend your retirement?</a:t>
            </a:r>
          </a:p>
          <a:p>
            <a:pPr algn="ctr">
              <a:spcBef>
                <a:spcPts val="2400"/>
              </a:spcBef>
            </a:pPr>
            <a:r>
              <a:rPr lang="en-US" sz="2500" dirty="0">
                <a:solidFill>
                  <a:srgbClr val="000000"/>
                </a:solidFill>
                <a:latin typeface="Arial" panose="020B0604020202020204" pitchFamily="34" charset="0"/>
                <a:cs typeface="Arial" panose="020B0604020202020204" pitchFamily="34" charset="0"/>
              </a:rPr>
              <a:t>How will you support your desired lifestyle?</a:t>
            </a:r>
          </a:p>
          <a:p>
            <a:pPr algn="ctr">
              <a:spcBef>
                <a:spcPts val="2400"/>
              </a:spcBef>
            </a:pPr>
            <a:r>
              <a:rPr lang="en-US" sz="2500" dirty="0">
                <a:solidFill>
                  <a:srgbClr val="000000"/>
                </a:solidFill>
                <a:latin typeface="Arial" panose="020B0604020202020204" pitchFamily="34" charset="0"/>
                <a:cs typeface="Arial" panose="020B0604020202020204" pitchFamily="34" charset="0"/>
              </a:rPr>
              <a:t>Will the choices you made in the past enable you to live the lifestyle you envisioned?</a:t>
            </a:r>
          </a:p>
          <a:p>
            <a:pPr algn="ctr">
              <a:spcBef>
                <a:spcPts val="2400"/>
              </a:spcBef>
            </a:pPr>
            <a:r>
              <a:rPr lang="en-US" sz="2500" dirty="0">
                <a:solidFill>
                  <a:srgbClr val="000000"/>
                </a:solidFill>
                <a:latin typeface="Arial" panose="020B0604020202020204" pitchFamily="34" charset="0"/>
                <a:cs typeface="Arial" panose="020B0604020202020204" pitchFamily="34" charset="0"/>
              </a:rPr>
              <a:t>The choices you make in retirement play a significant role in how you spend your retirement years.</a:t>
            </a:r>
            <a:endParaRPr lang="en-US" sz="25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2080031"/>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042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554613" y="497394"/>
            <a:ext cx="11082772"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Three Primary Sources of Retirement Income</a:t>
            </a:r>
          </a:p>
        </p:txBody>
      </p:sp>
      <p:sp>
        <p:nvSpPr>
          <p:cNvPr id="8" name="TextBox 7">
            <a:extLst>
              <a:ext uri="{FF2B5EF4-FFF2-40B4-BE49-F238E27FC236}">
                <a16:creationId xmlns:a16="http://schemas.microsoft.com/office/drawing/2014/main" id="{BEB1F9DD-6A66-A64F-BD07-80AC918EE544}"/>
              </a:ext>
            </a:extLst>
          </p:cNvPr>
          <p:cNvSpPr txBox="1"/>
          <p:nvPr/>
        </p:nvSpPr>
        <p:spPr>
          <a:xfrm>
            <a:off x="1566517" y="3718694"/>
            <a:ext cx="9058964" cy="1477328"/>
          </a:xfrm>
          <a:prstGeom prst="rect">
            <a:avLst/>
          </a:prstGeom>
          <a:noFill/>
        </p:spPr>
        <p:txBody>
          <a:bodyPr wrap="square" rtlCol="0">
            <a:spAutoFit/>
          </a:bodyPr>
          <a:lstStyle/>
          <a:p>
            <a:pPr algn="ctr">
              <a:spcBef>
                <a:spcPts val="1800"/>
              </a:spcBef>
            </a:pPr>
            <a:r>
              <a:rPr lang="en-US" sz="2000" dirty="0">
                <a:solidFill>
                  <a:srgbClr val="000000"/>
                </a:solidFill>
                <a:latin typeface="Arial" panose="020B0604020202020204" pitchFamily="34" charset="0"/>
                <a:cs typeface="Arial" panose="020B0604020202020204" pitchFamily="34" charset="0"/>
              </a:rPr>
              <a:t>Personal savings and investments</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Social Security</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Continued employment earnings</a:t>
            </a:r>
          </a:p>
        </p:txBody>
      </p:sp>
    </p:spTree>
    <p:extLst>
      <p:ext uri="{BB962C8B-B14F-4D97-AF65-F5344CB8AC3E}">
        <p14:creationId xmlns:p14="http://schemas.microsoft.com/office/powerpoint/2010/main" val="3227563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361513"/>
            <a:ext cx="12192000" cy="1938992"/>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Continued Employment Earnings</a:t>
            </a:r>
          </a:p>
        </p:txBody>
      </p:sp>
      <p:sp>
        <p:nvSpPr>
          <p:cNvPr id="3" name="TextBox 2">
            <a:extLst>
              <a:ext uri="{FF2B5EF4-FFF2-40B4-BE49-F238E27FC236}">
                <a16:creationId xmlns:a16="http://schemas.microsoft.com/office/drawing/2014/main" id="{5F725E6F-F1FE-2345-87EB-197AB5632C71}"/>
              </a:ext>
            </a:extLst>
          </p:cNvPr>
          <p:cNvSpPr txBox="1"/>
          <p:nvPr/>
        </p:nvSpPr>
        <p:spPr>
          <a:xfrm>
            <a:off x="1167382" y="3121223"/>
            <a:ext cx="9857233" cy="1938992"/>
          </a:xfrm>
          <a:prstGeom prst="rect">
            <a:avLst/>
          </a:prstGeom>
          <a:noFill/>
        </p:spPr>
        <p:txBody>
          <a:bodyPr wrap="square" rtlCol="0">
            <a:spAutoFit/>
          </a:bodyPr>
          <a:lstStyle/>
          <a:p>
            <a:pPr algn="ctr">
              <a:spcBef>
                <a:spcPts val="2400"/>
              </a:spcBef>
            </a:pPr>
            <a:r>
              <a:rPr lang="en-US" sz="2500" dirty="0">
                <a:solidFill>
                  <a:srgbClr val="000000"/>
                </a:solidFill>
                <a:latin typeface="Arial" panose="020B0604020202020204" pitchFamily="34" charset="0"/>
                <a:cs typeface="Arial" panose="020B0604020202020204" pitchFamily="34" charset="0"/>
              </a:rPr>
              <a:t>One recent study indicates that </a:t>
            </a:r>
            <a:r>
              <a:rPr lang="en-US" sz="2500" b="1" dirty="0">
                <a:solidFill>
                  <a:srgbClr val="C00000"/>
                </a:solidFill>
                <a:latin typeface="Arial" panose="020B0604020202020204" pitchFamily="34" charset="0"/>
                <a:cs typeface="Arial" panose="020B0604020202020204" pitchFamily="34" charset="0"/>
              </a:rPr>
              <a:t>2.7 million Americans</a:t>
            </a:r>
            <a:r>
              <a:rPr lang="en-US" sz="2500" dirty="0">
                <a:solidFill>
                  <a:srgbClr val="000000"/>
                </a:solidFill>
                <a:latin typeface="Arial" panose="020B0604020202020204" pitchFamily="34" charset="0"/>
                <a:cs typeface="Arial" panose="020B0604020202020204" pitchFamily="34" charset="0"/>
              </a:rPr>
              <a:t>, ages 55+, are contemplating retiring earlier.</a:t>
            </a:r>
            <a:r>
              <a:rPr lang="en-US" sz="2500" baseline="30000" dirty="0">
                <a:solidFill>
                  <a:srgbClr val="000000"/>
                </a:solidFill>
                <a:latin typeface="Arial" panose="020B0604020202020204" pitchFamily="34" charset="0"/>
                <a:cs typeface="Arial" panose="020B0604020202020204" pitchFamily="34" charset="0"/>
              </a:rPr>
              <a:t>1</a:t>
            </a:r>
          </a:p>
          <a:p>
            <a:pPr algn="ctr">
              <a:spcBef>
                <a:spcPts val="2400"/>
              </a:spcBef>
            </a:pPr>
            <a:r>
              <a:rPr lang="en-US" sz="2500" dirty="0">
                <a:latin typeface="Arial" panose="020B0604020202020204" pitchFamily="34" charset="0"/>
                <a:cs typeface="Arial" panose="020B0604020202020204" pitchFamily="34" charset="0"/>
              </a:rPr>
              <a:t>Another study reflects the opposite. </a:t>
            </a:r>
            <a:r>
              <a:rPr lang="en-US" sz="2500" b="1" dirty="0">
                <a:solidFill>
                  <a:srgbClr val="C00000"/>
                </a:solidFill>
                <a:latin typeface="Arial" panose="020B0604020202020204" pitchFamily="34" charset="0"/>
                <a:cs typeface="Arial" panose="020B0604020202020204" pitchFamily="34" charset="0"/>
              </a:rPr>
              <a:t>1 out of 3 </a:t>
            </a:r>
            <a:r>
              <a:rPr lang="en-US" sz="2500" dirty="0">
                <a:latin typeface="Arial" panose="020B0604020202020204" pitchFamily="34" charset="0"/>
                <a:cs typeface="Arial" panose="020B0604020202020204" pitchFamily="34" charset="0"/>
              </a:rPr>
              <a:t>that planned to retire now have changed course to retire later.</a:t>
            </a:r>
            <a:r>
              <a:rPr lang="en-US" sz="2500" baseline="30000" dirty="0">
                <a:latin typeface="Arial" panose="020B0604020202020204" pitchFamily="34" charset="0"/>
                <a:cs typeface="Arial" panose="020B0604020202020204" pitchFamily="34" charset="0"/>
              </a:rPr>
              <a:t>2</a:t>
            </a: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2292682"/>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F8D43CF-0030-8D47-9376-5E6560333565}"/>
              </a:ext>
            </a:extLst>
          </p:cNvPr>
          <p:cNvSpPr txBox="1"/>
          <p:nvPr/>
        </p:nvSpPr>
        <p:spPr>
          <a:xfrm>
            <a:off x="0" y="6133574"/>
            <a:ext cx="12191999" cy="461665"/>
          </a:xfrm>
          <a:prstGeom prst="rect">
            <a:avLst/>
          </a:prstGeom>
          <a:noFill/>
        </p:spPr>
        <p:txBody>
          <a:bodyPr wrap="square" rtlCol="0">
            <a:spAutoFit/>
          </a:bodyPr>
          <a:lstStyle/>
          <a:p>
            <a:pPr algn="ct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https://www.bloomberg.com/news/articles/2021-04-30/more-americans-are-considering-retirement-because-of-covid</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https://www.cnbc.com/2021/06/14/a-third-of-americans-plan-to-retire-later-due-to-covid-19-study-finds.html</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748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554613" y="497394"/>
            <a:ext cx="11082772"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Which Distribution Method is Appropriate for You?</a:t>
            </a:r>
          </a:p>
        </p:txBody>
      </p:sp>
      <p:sp>
        <p:nvSpPr>
          <p:cNvPr id="8" name="TextBox 7">
            <a:extLst>
              <a:ext uri="{FF2B5EF4-FFF2-40B4-BE49-F238E27FC236}">
                <a16:creationId xmlns:a16="http://schemas.microsoft.com/office/drawing/2014/main" id="{BEB1F9DD-6A66-A64F-BD07-80AC918EE544}"/>
              </a:ext>
            </a:extLst>
          </p:cNvPr>
          <p:cNvSpPr txBox="1"/>
          <p:nvPr/>
        </p:nvSpPr>
        <p:spPr>
          <a:xfrm>
            <a:off x="1566517" y="3608625"/>
            <a:ext cx="9058964" cy="2554545"/>
          </a:xfrm>
          <a:prstGeom prst="rect">
            <a:avLst/>
          </a:prstGeom>
          <a:noFill/>
        </p:spPr>
        <p:txBody>
          <a:bodyPr wrap="square" rtlCol="0">
            <a:spAutoFit/>
          </a:bodyPr>
          <a:lstStyle/>
          <a:p>
            <a:pPr algn="ctr">
              <a:spcBef>
                <a:spcPts val="1800"/>
              </a:spcBef>
            </a:pPr>
            <a:r>
              <a:rPr lang="en-US" sz="2000" dirty="0">
                <a:solidFill>
                  <a:srgbClr val="000000"/>
                </a:solidFill>
                <a:latin typeface="Arial" panose="020B0604020202020204" pitchFamily="34" charset="0"/>
                <a:cs typeface="Arial" panose="020B0604020202020204" pitchFamily="34" charset="0"/>
              </a:rPr>
              <a:t>Age</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Liquidity Needs</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Market Volatility vs. Preservation of Funds</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Income Needs</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Tax Situation</a:t>
            </a:r>
          </a:p>
        </p:txBody>
      </p:sp>
    </p:spTree>
    <p:extLst>
      <p:ext uri="{BB962C8B-B14F-4D97-AF65-F5344CB8AC3E}">
        <p14:creationId xmlns:p14="http://schemas.microsoft.com/office/powerpoint/2010/main" val="4011394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1938122"/>
            <a:ext cx="5967849" cy="861774"/>
          </a:xfrm>
          <a:prstGeom prst="rect">
            <a:avLst/>
          </a:prstGeom>
          <a:noFill/>
        </p:spPr>
        <p:txBody>
          <a:bodyPr wrap="square" rtlCol="0">
            <a:spAutoFit/>
          </a:bodyPr>
          <a:lstStyle/>
          <a:p>
            <a:r>
              <a:rPr lang="en-US" sz="5000" b="1" dirty="0">
                <a:solidFill>
                  <a:srgbClr val="1B449C"/>
                </a:solidFill>
                <a:latin typeface="Georgia" panose="02040502050405020303" pitchFamily="18" charset="0"/>
              </a:rPr>
              <a:t>Asset Allocation</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980791"/>
            <a:ext cx="5186516" cy="1631216"/>
          </a:xfrm>
          <a:prstGeom prst="rect">
            <a:avLst/>
          </a:prstGeom>
          <a:noFill/>
        </p:spPr>
        <p:txBody>
          <a:bodyPr wrap="square" rtlCol="0">
            <a:spAutoFit/>
          </a:bodyPr>
          <a:lstStyle/>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A systematic approach to diversification that determines an efficient mix of assets for an investor.</a:t>
            </a: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6109313"/>
            <a:ext cx="6341920" cy="461665"/>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Asset allocation and diversification do not guarantee a profit or protect against investment loss. They are methods used to help manage investment risk.</a:t>
            </a: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7BDD552-1549-3D48-8552-3AF8FBE082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456578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2459504"/>
            <a:ext cx="12192000" cy="1938992"/>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The Sequence</a:t>
            </a:r>
            <a:br>
              <a:rPr lang="en-US" sz="6000" b="1" dirty="0">
                <a:solidFill>
                  <a:srgbClr val="1B449C"/>
                </a:solidFill>
                <a:latin typeface="Georgia" panose="02040502050405020303" pitchFamily="18" charset="0"/>
              </a:rPr>
            </a:br>
            <a:r>
              <a:rPr lang="en-US" sz="6000" b="1" dirty="0">
                <a:solidFill>
                  <a:srgbClr val="1B449C"/>
                </a:solidFill>
                <a:latin typeface="Georgia" panose="02040502050405020303" pitchFamily="18" charset="0"/>
              </a:rPr>
              <a:t>of Returns</a:t>
            </a:r>
          </a:p>
        </p:txBody>
      </p:sp>
    </p:spTree>
    <p:extLst>
      <p:ext uri="{BB962C8B-B14F-4D97-AF65-F5344CB8AC3E}">
        <p14:creationId xmlns:p14="http://schemas.microsoft.com/office/powerpoint/2010/main" val="53401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3A9016EE-3EEC-5641-BA7A-8FE3068462B1}"/>
              </a:ext>
            </a:extLst>
          </p:cNvPr>
          <p:cNvSpPr txBox="1"/>
          <p:nvPr/>
        </p:nvSpPr>
        <p:spPr>
          <a:xfrm>
            <a:off x="0" y="2702560"/>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Do You Know?</a:t>
            </a:r>
          </a:p>
        </p:txBody>
      </p:sp>
      <p:cxnSp>
        <p:nvCxnSpPr>
          <p:cNvPr id="21" name="Straight Connector 20">
            <a:extLst>
              <a:ext uri="{FF2B5EF4-FFF2-40B4-BE49-F238E27FC236}">
                <a16:creationId xmlns:a16="http://schemas.microsoft.com/office/drawing/2014/main" id="{D12C883F-56E7-AE4D-9E5A-1E6203FD40B6}"/>
              </a:ext>
            </a:extLst>
          </p:cNvPr>
          <p:cNvCxnSpPr>
            <a:cxnSpLocks/>
          </p:cNvCxnSpPr>
          <p:nvPr/>
        </p:nvCxnSpPr>
        <p:spPr>
          <a:xfrm>
            <a:off x="3216442" y="3753066"/>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85FD908-BB3D-464F-B004-64E72D2D48BC}"/>
              </a:ext>
            </a:extLst>
          </p:cNvPr>
          <p:cNvSpPr txBox="1"/>
          <p:nvPr/>
        </p:nvSpPr>
        <p:spPr>
          <a:xfrm>
            <a:off x="1098753" y="4182331"/>
            <a:ext cx="9994493" cy="861774"/>
          </a:xfrm>
          <a:prstGeom prst="rect">
            <a:avLst/>
          </a:prstGeom>
          <a:noFill/>
        </p:spPr>
        <p:txBody>
          <a:bodyPr wrap="square" rtlCol="0">
            <a:spAutoFit/>
          </a:bodyPr>
          <a:lstStyle/>
          <a:p>
            <a:pPr algn="ctr"/>
            <a:r>
              <a:rPr lang="en-US" sz="2500" dirty="0">
                <a:solidFill>
                  <a:srgbClr val="000000"/>
                </a:solidFill>
                <a:latin typeface="Arial" panose="020B0604020202020204" pitchFamily="34" charset="0"/>
                <a:cs typeface="Arial" panose="020B0604020202020204" pitchFamily="34" charset="0"/>
              </a:rPr>
              <a:t>What percentage of single retirees rely on Social Security</a:t>
            </a:r>
          </a:p>
          <a:p>
            <a:pPr algn="ctr"/>
            <a:r>
              <a:rPr lang="en-US" sz="2500" dirty="0">
                <a:solidFill>
                  <a:srgbClr val="000000"/>
                </a:solidFill>
                <a:latin typeface="Arial" panose="020B0604020202020204" pitchFamily="34" charset="0"/>
                <a:cs typeface="Arial" panose="020B0604020202020204" pitchFamily="34" charset="0"/>
              </a:rPr>
              <a:t>for 90% or more of their income?</a:t>
            </a:r>
            <a:endParaRPr lang="en-US" sz="25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B3582F0-7979-1A4A-BD08-F895F5C32827}"/>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www.forbes.com</a:t>
            </a:r>
            <a:r>
              <a:rPr lang="en-US" sz="1200" dirty="0">
                <a:latin typeface="Arial" panose="020B0604020202020204" pitchFamily="34" charset="0"/>
                <a:ea typeface="+mn-lt"/>
                <a:cs typeface="Arial" panose="020B0604020202020204" pitchFamily="34" charset="0"/>
              </a:rPr>
              <a:t>/sites/</a:t>
            </a:r>
            <a:r>
              <a:rPr lang="en-US" sz="1200" dirty="0" err="1">
                <a:latin typeface="Arial" panose="020B0604020202020204" pitchFamily="34" charset="0"/>
                <a:ea typeface="+mn-lt"/>
                <a:cs typeface="Arial" panose="020B0604020202020204" pitchFamily="34" charset="0"/>
              </a:rPr>
              <a:t>andrewbiggs</a:t>
            </a:r>
            <a:r>
              <a:rPr lang="en-US" sz="1200" dirty="0">
                <a:latin typeface="Arial" panose="020B0604020202020204" pitchFamily="34" charset="0"/>
                <a:ea typeface="+mn-lt"/>
                <a:cs typeface="Arial" panose="020B0604020202020204" pitchFamily="34" charset="0"/>
              </a:rPr>
              <a:t>/2020/01/27/factcheck-do-40-of-retirees-rely-on-social-security-for-their-entire-income/?</a:t>
            </a:r>
            <a:r>
              <a:rPr lang="en-US" sz="1200" dirty="0" err="1">
                <a:latin typeface="Arial" panose="020B0604020202020204" pitchFamily="34" charset="0"/>
                <a:ea typeface="+mn-lt"/>
                <a:cs typeface="Arial" panose="020B0604020202020204" pitchFamily="34" charset="0"/>
              </a:rPr>
              <a:t>sh</a:t>
            </a:r>
            <a:r>
              <a:rPr lang="en-US" sz="1200" dirty="0">
                <a:latin typeface="Arial" panose="020B0604020202020204" pitchFamily="34" charset="0"/>
                <a:ea typeface="+mn-lt"/>
                <a:cs typeface="Arial" panose="020B0604020202020204" pitchFamily="34" charset="0"/>
              </a:rPr>
              <a:t>=9cc400a2db4d</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1811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1849582"/>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191999" cy="784830"/>
          </a:xfrm>
          <a:prstGeom prst="rect">
            <a:avLst/>
          </a:prstGeom>
          <a:noFill/>
        </p:spPr>
        <p:txBody>
          <a:bodyPr wrap="square" rtlCol="0">
            <a:spAutoFit/>
          </a:bodyPr>
          <a:lstStyle/>
          <a:p>
            <a:pPr algn="ctr"/>
            <a:r>
              <a:rPr lang="en-US" sz="4500" b="1" dirty="0">
                <a:solidFill>
                  <a:schemeClr val="bg1">
                    <a:lumMod val="95000"/>
                  </a:schemeClr>
                </a:solidFill>
                <a:latin typeface="Georgia" panose="02040502050405020303" pitchFamily="18" charset="0"/>
              </a:rPr>
              <a:t>Why the Sequence of Returns Matters</a:t>
            </a:r>
          </a:p>
        </p:txBody>
      </p:sp>
      <p:sp>
        <p:nvSpPr>
          <p:cNvPr id="13" name="TextBox 12">
            <a:extLst>
              <a:ext uri="{FF2B5EF4-FFF2-40B4-BE49-F238E27FC236}">
                <a16:creationId xmlns:a16="http://schemas.microsoft.com/office/drawing/2014/main" id="{36D76E96-D448-8E4C-BB39-63BF6120F5A6}"/>
              </a:ext>
            </a:extLst>
          </p:cNvPr>
          <p:cNvSpPr txBox="1"/>
          <p:nvPr/>
        </p:nvSpPr>
        <p:spPr>
          <a:xfrm>
            <a:off x="524438" y="4273923"/>
            <a:ext cx="5397897" cy="1508105"/>
          </a:xfrm>
          <a:prstGeom prst="rect">
            <a:avLst/>
          </a:prstGeom>
          <a:noFill/>
        </p:spPr>
        <p:txBody>
          <a:bodyPr wrap="square" rtlCol="0">
            <a:spAutoFit/>
          </a:bodyPr>
          <a:lstStyle/>
          <a:p>
            <a:pPr marL="12700" marR="74295" algn="ctr"/>
            <a:r>
              <a:rPr lang="en-US" sz="2300" dirty="0">
                <a:latin typeface="Arial" panose="020B0604020202020204" pitchFamily="34" charset="0"/>
                <a:cs typeface="Arial" panose="020B0604020202020204" pitchFamily="34" charset="0"/>
              </a:rPr>
              <a:t>The sequence of returns may have less of an impact on the portfolio of a long-term investor who is no longer putting money in, nor taking money out. </a:t>
            </a:r>
          </a:p>
        </p:txBody>
      </p:sp>
      <p:pic>
        <p:nvPicPr>
          <p:cNvPr id="6" name="Picture 5">
            <a:extLst>
              <a:ext uri="{FF2B5EF4-FFF2-40B4-BE49-F238E27FC236}">
                <a16:creationId xmlns:a16="http://schemas.microsoft.com/office/drawing/2014/main" id="{7C00FFFC-5BA3-8F46-8158-43D3AB9B31CD}"/>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tretch>
            <a:fillRect/>
          </a:stretch>
        </p:blipFill>
        <p:spPr>
          <a:xfrm>
            <a:off x="8326332" y="2346976"/>
            <a:ext cx="1892677" cy="1504204"/>
          </a:xfrm>
          <a:prstGeom prst="rect">
            <a:avLst/>
          </a:prstGeom>
        </p:spPr>
      </p:pic>
      <p:pic>
        <p:nvPicPr>
          <p:cNvPr id="8" name="Graphic 7" descr="Coins">
            <a:extLst>
              <a:ext uri="{FF2B5EF4-FFF2-40B4-BE49-F238E27FC236}">
                <a16:creationId xmlns:a16="http://schemas.microsoft.com/office/drawing/2014/main" id="{CF119B09-6154-414C-80CC-5E5BB170642D}"/>
              </a:ext>
            </a:extLst>
          </p:cNvPr>
          <p:cNvPicPr>
            <a:picLocks noChangeAspect="1"/>
          </p:cNvPicPr>
          <p:nvPr/>
        </p:nvPicPr>
        <p:blipFill>
          <a:blip r:embed="rId4">
            <a:biLevel thresh="75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43112" y="2155506"/>
            <a:ext cx="1926632" cy="1926632"/>
          </a:xfrm>
          <a:prstGeom prst="rect">
            <a:avLst/>
          </a:prstGeom>
        </p:spPr>
      </p:pic>
      <p:sp>
        <p:nvSpPr>
          <p:cNvPr id="9" name="TextBox 8">
            <a:extLst>
              <a:ext uri="{FF2B5EF4-FFF2-40B4-BE49-F238E27FC236}">
                <a16:creationId xmlns:a16="http://schemas.microsoft.com/office/drawing/2014/main" id="{C151D8BD-3B8D-D546-8FCD-DF505857C068}"/>
              </a:ext>
            </a:extLst>
          </p:cNvPr>
          <p:cNvSpPr txBox="1"/>
          <p:nvPr/>
        </p:nvSpPr>
        <p:spPr>
          <a:xfrm>
            <a:off x="6503581" y="4273923"/>
            <a:ext cx="5163981" cy="2215991"/>
          </a:xfrm>
          <a:prstGeom prst="rect">
            <a:avLst/>
          </a:prstGeom>
          <a:noFill/>
        </p:spPr>
        <p:txBody>
          <a:bodyPr wrap="square" rtlCol="0">
            <a:spAutoFit/>
          </a:bodyPr>
          <a:lstStyle/>
          <a:p>
            <a:pPr marL="12700" marR="74295" algn="ctr"/>
            <a:r>
              <a:rPr lang="en-US" sz="2300" dirty="0">
                <a:latin typeface="Arial" panose="020B0604020202020204" pitchFamily="34" charset="0"/>
                <a:cs typeface="Arial" panose="020B0604020202020204" pitchFamily="34" charset="0"/>
              </a:rPr>
              <a:t>However, the relationship between a consumer’s rate of withdrawal and the sequence of returns can have a dramatic impact on a portfolio’s ability to last during the withdrawal period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(usually during retirement).</a:t>
            </a:r>
          </a:p>
        </p:txBody>
      </p:sp>
    </p:spTree>
    <p:extLst>
      <p:ext uri="{BB962C8B-B14F-4D97-AF65-F5344CB8AC3E}">
        <p14:creationId xmlns:p14="http://schemas.microsoft.com/office/powerpoint/2010/main" val="3928730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87775-0667-A04E-899D-4B27FED7D8AA}"/>
              </a:ext>
            </a:extLst>
          </p:cNvPr>
          <p:cNvSpPr/>
          <p:nvPr/>
        </p:nvSpPr>
        <p:spPr>
          <a:xfrm>
            <a:off x="0" y="0"/>
            <a:ext cx="6698512" cy="6858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640080" rIns="640080" bIns="640080" rtlCol="0" anchor="ctr"/>
          <a:lstStyle/>
          <a:p>
            <a:endParaRPr lang="en-US" sz="4200" b="1" dirty="0">
              <a:latin typeface="Georgia" panose="02040502050405020303" pitchFamily="18" charset="0"/>
            </a:endParaRPr>
          </a:p>
        </p:txBody>
      </p:sp>
      <p:sp>
        <p:nvSpPr>
          <p:cNvPr id="4" name="TextBox 3">
            <a:extLst>
              <a:ext uri="{FF2B5EF4-FFF2-40B4-BE49-F238E27FC236}">
                <a16:creationId xmlns:a16="http://schemas.microsoft.com/office/drawing/2014/main" id="{BB750EB8-F4F5-A940-91AE-C6409AC88561}"/>
              </a:ext>
            </a:extLst>
          </p:cNvPr>
          <p:cNvSpPr txBox="1"/>
          <p:nvPr/>
        </p:nvSpPr>
        <p:spPr>
          <a:xfrm>
            <a:off x="7071143" y="5792253"/>
            <a:ext cx="4855082" cy="646331"/>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Example shown for illustrative purposes only and does not reflect any specific investment or product, nor does it reflect taxes or fees which would reduce the figures shown here.</a:t>
            </a:r>
            <a:endParaRPr lang="en-US" sz="1200" dirty="0">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124342E8-295F-C247-8FB9-476AFAC83117}"/>
              </a:ext>
            </a:extLst>
          </p:cNvPr>
          <p:cNvGraphicFramePr>
            <a:graphicFrameLocks noChangeAspect="1"/>
          </p:cNvGraphicFramePr>
          <p:nvPr>
            <p:extLst>
              <p:ext uri="{D42A27DB-BD31-4B8C-83A1-F6EECF244321}">
                <p14:modId xmlns:p14="http://schemas.microsoft.com/office/powerpoint/2010/main" val="4124363568"/>
              </p:ext>
            </p:extLst>
          </p:nvPr>
        </p:nvGraphicFramePr>
        <p:xfrm>
          <a:off x="7071142" y="742581"/>
          <a:ext cx="4855082" cy="4754451"/>
        </p:xfrm>
        <a:graphic>
          <a:graphicData uri="http://schemas.openxmlformats.org/presentationml/2006/ole">
            <mc:AlternateContent xmlns:mc="http://schemas.openxmlformats.org/markup-compatibility/2006">
              <mc:Choice xmlns:v="urn:schemas-microsoft-com:vml" Requires="v">
                <p:oleObj name="Worksheet" r:id="rId3" imgW="5143500" imgH="5740400" progId="Excel.Sheet.12">
                  <p:embed/>
                </p:oleObj>
              </mc:Choice>
              <mc:Fallback>
                <p:oleObj name="Worksheet" r:id="rId3" imgW="5143500" imgH="5740400" progId="Excel.Sheet.12">
                  <p:embed/>
                  <p:pic>
                    <p:nvPicPr>
                      <p:cNvPr id="11" name="Object 10">
                        <a:extLst>
                          <a:ext uri="{FF2B5EF4-FFF2-40B4-BE49-F238E27FC236}">
                            <a16:creationId xmlns:a16="http://schemas.microsoft.com/office/drawing/2014/main" id="{85D3ACC6-3056-8D45-BC47-2FA7D0AA4C21}"/>
                          </a:ext>
                        </a:extLst>
                      </p:cNvPr>
                      <p:cNvPicPr/>
                      <p:nvPr/>
                    </p:nvPicPr>
                    <p:blipFill>
                      <a:blip r:embed="rId4"/>
                      <a:stretch>
                        <a:fillRect/>
                      </a:stretch>
                    </p:blipFill>
                    <p:spPr>
                      <a:xfrm>
                        <a:off x="7071142" y="742581"/>
                        <a:ext cx="4855082" cy="4754451"/>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1B6F071A-EF20-184A-9A44-6CD4066B980B}"/>
              </a:ext>
            </a:extLst>
          </p:cNvPr>
          <p:cNvSpPr txBox="1"/>
          <p:nvPr/>
        </p:nvSpPr>
        <p:spPr>
          <a:xfrm>
            <a:off x="265775" y="139562"/>
            <a:ext cx="5967849" cy="1015663"/>
          </a:xfrm>
          <a:prstGeom prst="rect">
            <a:avLst/>
          </a:prstGeom>
          <a:noFill/>
        </p:spPr>
        <p:txBody>
          <a:bodyPr wrap="square" rtlCol="0">
            <a:spAutoFit/>
          </a:bodyPr>
          <a:lstStyle/>
          <a:p>
            <a:r>
              <a:rPr lang="en-US" sz="3000" b="1" dirty="0">
                <a:solidFill>
                  <a:schemeClr val="bg1"/>
                </a:solidFill>
                <a:latin typeface="Georgia" panose="02040502050405020303" pitchFamily="18" charset="0"/>
              </a:rPr>
              <a:t>Factors Affecting Portfolio Results Before Retirement</a:t>
            </a:r>
          </a:p>
        </p:txBody>
      </p:sp>
      <p:sp>
        <p:nvSpPr>
          <p:cNvPr id="7" name="TextBox 6">
            <a:extLst>
              <a:ext uri="{FF2B5EF4-FFF2-40B4-BE49-F238E27FC236}">
                <a16:creationId xmlns:a16="http://schemas.microsoft.com/office/drawing/2014/main" id="{539C783C-BEBB-B446-8000-AC271852E7EE}"/>
              </a:ext>
            </a:extLst>
          </p:cNvPr>
          <p:cNvSpPr txBox="1"/>
          <p:nvPr/>
        </p:nvSpPr>
        <p:spPr>
          <a:xfrm>
            <a:off x="265775" y="1294787"/>
            <a:ext cx="6273248" cy="5109091"/>
          </a:xfrm>
          <a:prstGeom prst="rect">
            <a:avLst/>
          </a:prstGeom>
          <a:noFill/>
        </p:spPr>
        <p:txBody>
          <a:bodyPr wrap="square" rtlCol="0">
            <a:spAutoFit/>
          </a:bodyPr>
          <a:lstStyle/>
          <a:p>
            <a:pPr>
              <a:spcBef>
                <a:spcPts val="1200"/>
              </a:spcBef>
            </a:pPr>
            <a:r>
              <a:rPr lang="en-US" sz="2300" b="1" dirty="0">
                <a:solidFill>
                  <a:schemeClr val="bg1">
                    <a:lumMod val="85000"/>
                  </a:schemeClr>
                </a:solidFill>
                <a:latin typeface="Arial" panose="020B0604020202020204" pitchFamily="34" charset="0"/>
                <a:cs typeface="Arial" panose="020B0604020202020204" pitchFamily="34" charset="0"/>
              </a:rPr>
              <a:t>The Accumulation Phase</a:t>
            </a:r>
          </a:p>
          <a:p>
            <a:pPr marL="800100" lvl="1" indent="-342900">
              <a:spcBef>
                <a:spcPts val="12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Average Annualized Returns</a:t>
            </a:r>
          </a:p>
          <a:p>
            <a:pPr marL="800100" lvl="1" indent="-342900">
              <a:spcBef>
                <a:spcPts val="12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Asset Allocation</a:t>
            </a:r>
          </a:p>
          <a:p>
            <a:pPr marL="800100" lvl="1" indent="-342900">
              <a:spcBef>
                <a:spcPts val="12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Staying Invested</a:t>
            </a:r>
          </a:p>
          <a:p>
            <a:pPr>
              <a:spcBef>
                <a:spcPts val="1200"/>
              </a:spcBef>
            </a:pPr>
            <a:r>
              <a:rPr lang="en-US" sz="2300" b="1" dirty="0">
                <a:solidFill>
                  <a:schemeClr val="bg1">
                    <a:lumMod val="85000"/>
                  </a:schemeClr>
                </a:solidFill>
                <a:latin typeface="Arial" panose="020B0604020202020204" pitchFamily="34" charset="0"/>
                <a:cs typeface="Arial" panose="020B0604020202020204" pitchFamily="34" charset="0"/>
              </a:rPr>
              <a:t>In This Example:</a:t>
            </a:r>
          </a:p>
          <a:p>
            <a:pPr marL="800100" lvl="1" indent="-342900">
              <a:spcBef>
                <a:spcPts val="12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Annual Income Withdrawals: None</a:t>
            </a:r>
          </a:p>
          <a:p>
            <a:pPr marL="800100" lvl="1" indent="-342900">
              <a:spcBef>
                <a:spcPts val="12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Starting Values (one-time lump sum):</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Portfolio A = $100,000, Portfolio B = $100,000</a:t>
            </a:r>
          </a:p>
          <a:p>
            <a:pPr marL="800100" lvl="1" indent="-342900">
              <a:spcBef>
                <a:spcPts val="12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Average Annual Return:</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Portfolio A = 8%	          Portfolio B  = 8%</a:t>
            </a:r>
          </a:p>
          <a:p>
            <a:pPr marL="800100" lvl="1" indent="-342900">
              <a:spcBef>
                <a:spcPts val="12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Value at Age 65:</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Portfolio A = </a:t>
            </a:r>
            <a:r>
              <a:rPr lang="en-US" sz="2000" b="1" dirty="0">
                <a:solidFill>
                  <a:schemeClr val="bg1"/>
                </a:solidFill>
                <a:latin typeface="Arial" panose="020B0604020202020204" pitchFamily="34" charset="0"/>
                <a:cs typeface="Arial" panose="020B0604020202020204" pitchFamily="34" charset="0"/>
              </a:rPr>
              <a:t>$684,848  </a:t>
            </a:r>
            <a:r>
              <a:rPr lang="en-US" sz="2000" dirty="0">
                <a:solidFill>
                  <a:schemeClr val="bg1"/>
                </a:solidFill>
                <a:latin typeface="Arial" panose="020B0604020202020204" pitchFamily="34" charset="0"/>
                <a:cs typeface="Arial" panose="020B0604020202020204" pitchFamily="34" charset="0"/>
              </a:rPr>
              <a:t>Portfolio B = </a:t>
            </a:r>
            <a:r>
              <a:rPr lang="en-US" sz="2000" b="1" dirty="0">
                <a:solidFill>
                  <a:schemeClr val="bg1"/>
                </a:solidFill>
                <a:latin typeface="Arial" panose="020B0604020202020204" pitchFamily="34" charset="0"/>
                <a:cs typeface="Arial" panose="020B0604020202020204" pitchFamily="34" charset="0"/>
              </a:rPr>
              <a:t>$684,848</a:t>
            </a:r>
          </a:p>
        </p:txBody>
      </p:sp>
      <p:sp>
        <p:nvSpPr>
          <p:cNvPr id="8" name="Rectangle 7">
            <a:extLst>
              <a:ext uri="{FF2B5EF4-FFF2-40B4-BE49-F238E27FC236}">
                <a16:creationId xmlns:a16="http://schemas.microsoft.com/office/drawing/2014/main" id="{5B27ECA8-FFD8-0749-B7FE-F34C93D05942}"/>
              </a:ext>
            </a:extLst>
          </p:cNvPr>
          <p:cNvSpPr/>
          <p:nvPr/>
        </p:nvSpPr>
        <p:spPr>
          <a:xfrm>
            <a:off x="3649851" y="6353939"/>
            <a:ext cx="1611323" cy="276999"/>
          </a:xfrm>
          <a:prstGeom prst="rect">
            <a:avLst/>
          </a:prstGeom>
        </p:spPr>
        <p:txBody>
          <a:bodyPr wrap="square">
            <a:spAutoFit/>
          </a:bodyPr>
          <a:lstStyle/>
          <a:p>
            <a:pPr marL="12700" marR="74295" algn="ctr"/>
            <a:r>
              <a:rPr lang="en-US" sz="1200" b="1" dirty="0">
                <a:solidFill>
                  <a:schemeClr val="bg1"/>
                </a:solidFill>
                <a:latin typeface="Arial" panose="020B0604020202020204" pitchFamily="34" charset="0"/>
                <a:cs typeface="Arial" panose="020B0604020202020204" pitchFamily="34" charset="0"/>
              </a:rPr>
              <a:t>NO DIFFERENCE</a:t>
            </a:r>
          </a:p>
        </p:txBody>
      </p:sp>
      <p:grpSp>
        <p:nvGrpSpPr>
          <p:cNvPr id="17" name="Group 16">
            <a:extLst>
              <a:ext uri="{FF2B5EF4-FFF2-40B4-BE49-F238E27FC236}">
                <a16:creationId xmlns:a16="http://schemas.microsoft.com/office/drawing/2014/main" id="{D08FE36D-41B0-E94A-A7A2-93FFDCD13137}"/>
              </a:ext>
            </a:extLst>
          </p:cNvPr>
          <p:cNvGrpSpPr/>
          <p:nvPr/>
        </p:nvGrpSpPr>
        <p:grpSpPr>
          <a:xfrm>
            <a:off x="3092016" y="6353447"/>
            <a:ext cx="609182" cy="131164"/>
            <a:chOff x="1972339" y="6545805"/>
            <a:chExt cx="1447800" cy="311728"/>
          </a:xfrm>
        </p:grpSpPr>
        <p:cxnSp>
          <p:nvCxnSpPr>
            <p:cNvPr id="9" name="Straight Connector 8">
              <a:extLst>
                <a:ext uri="{FF2B5EF4-FFF2-40B4-BE49-F238E27FC236}">
                  <a16:creationId xmlns:a16="http://schemas.microsoft.com/office/drawing/2014/main" id="{9433DC3C-8F08-4640-9CDC-C392770C1348}"/>
                </a:ext>
              </a:extLst>
            </p:cNvPr>
            <p:cNvCxnSpPr>
              <a:cxnSpLocks/>
            </p:cNvCxnSpPr>
            <p:nvPr/>
          </p:nvCxnSpPr>
          <p:spPr>
            <a:xfrm>
              <a:off x="1972339" y="6545805"/>
              <a:ext cx="0" cy="3117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41E1BBE-F0AA-6D43-B673-DE323F6D9F7F}"/>
                </a:ext>
              </a:extLst>
            </p:cNvPr>
            <p:cNvCxnSpPr>
              <a:cxnSpLocks/>
            </p:cNvCxnSpPr>
            <p:nvPr/>
          </p:nvCxnSpPr>
          <p:spPr>
            <a:xfrm>
              <a:off x="1972339" y="6857533"/>
              <a:ext cx="1447800"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0A46AEDB-D7EA-1747-A753-CA52232E16E2}"/>
              </a:ext>
            </a:extLst>
          </p:cNvPr>
          <p:cNvGrpSpPr/>
          <p:nvPr/>
        </p:nvGrpSpPr>
        <p:grpSpPr>
          <a:xfrm>
            <a:off x="5157242" y="6357504"/>
            <a:ext cx="705368" cy="131164"/>
            <a:chOff x="5629939" y="6572822"/>
            <a:chExt cx="1676399" cy="311728"/>
          </a:xfrm>
        </p:grpSpPr>
        <p:cxnSp>
          <p:nvCxnSpPr>
            <p:cNvPr id="11" name="Straight Connector 10">
              <a:extLst>
                <a:ext uri="{FF2B5EF4-FFF2-40B4-BE49-F238E27FC236}">
                  <a16:creationId xmlns:a16="http://schemas.microsoft.com/office/drawing/2014/main" id="{33526824-E64A-0042-AC89-EAFEBCC54F46}"/>
                </a:ext>
              </a:extLst>
            </p:cNvPr>
            <p:cNvCxnSpPr>
              <a:cxnSpLocks/>
            </p:cNvCxnSpPr>
            <p:nvPr/>
          </p:nvCxnSpPr>
          <p:spPr>
            <a:xfrm>
              <a:off x="7306336" y="6572822"/>
              <a:ext cx="2" cy="3013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3482873-96A7-8946-9F04-41FA0AC95A8F}"/>
                </a:ext>
              </a:extLst>
            </p:cNvPr>
            <p:cNvCxnSpPr>
              <a:cxnSpLocks/>
            </p:cNvCxnSpPr>
            <p:nvPr/>
          </p:nvCxnSpPr>
          <p:spPr>
            <a:xfrm flipH="1">
              <a:off x="5629939" y="6884550"/>
              <a:ext cx="16763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D892E6E5-39E6-41BA-B1A5-153842DD86B5}"/>
              </a:ext>
            </a:extLst>
          </p:cNvPr>
          <p:cNvSpPr txBox="1"/>
          <p:nvPr/>
        </p:nvSpPr>
        <p:spPr>
          <a:xfrm>
            <a:off x="10711544" y="6528649"/>
            <a:ext cx="1349828" cy="276999"/>
          </a:xfrm>
          <a:prstGeom prst="rect">
            <a:avLst/>
          </a:prstGeom>
          <a:noFill/>
        </p:spPr>
        <p:txBody>
          <a:bodyPr wrap="square" rtlCol="0">
            <a:spAutoFit/>
          </a:bodyPr>
          <a:lstStyle/>
          <a:p>
            <a:pPr algn="r"/>
            <a:r>
              <a:rPr lang="en-US" sz="1200" dirty="0">
                <a:effectLst/>
                <a:latin typeface="Calibri-Light"/>
                <a:ea typeface="Calibri" panose="020F0502020204030204" pitchFamily="34" charset="0"/>
                <a:cs typeface="Calibri" panose="020F0502020204030204" pitchFamily="34" charset="0"/>
              </a:rPr>
              <a:t>21-01-0159</a:t>
            </a:r>
            <a:endParaRPr lang="en-US" sz="1200" dirty="0"/>
          </a:p>
        </p:txBody>
      </p:sp>
    </p:spTree>
    <p:extLst>
      <p:ext uri="{BB962C8B-B14F-4D97-AF65-F5344CB8AC3E}">
        <p14:creationId xmlns:p14="http://schemas.microsoft.com/office/powerpoint/2010/main" val="3388697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87775-0667-A04E-899D-4B27FED7D8AA}"/>
              </a:ext>
            </a:extLst>
          </p:cNvPr>
          <p:cNvSpPr/>
          <p:nvPr/>
        </p:nvSpPr>
        <p:spPr>
          <a:xfrm>
            <a:off x="0" y="0"/>
            <a:ext cx="6698512" cy="6858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640080" rIns="640080" bIns="640080" rtlCol="0" anchor="ctr"/>
          <a:lstStyle/>
          <a:p>
            <a:endParaRPr lang="en-US" sz="4200" b="1" dirty="0">
              <a:latin typeface="Georgia" panose="02040502050405020303" pitchFamily="18" charset="0"/>
            </a:endParaRPr>
          </a:p>
        </p:txBody>
      </p:sp>
      <p:sp>
        <p:nvSpPr>
          <p:cNvPr id="4" name="TextBox 3">
            <a:extLst>
              <a:ext uri="{FF2B5EF4-FFF2-40B4-BE49-F238E27FC236}">
                <a16:creationId xmlns:a16="http://schemas.microsoft.com/office/drawing/2014/main" id="{BB750EB8-F4F5-A940-91AE-C6409AC88561}"/>
              </a:ext>
            </a:extLst>
          </p:cNvPr>
          <p:cNvSpPr txBox="1"/>
          <p:nvPr/>
        </p:nvSpPr>
        <p:spPr>
          <a:xfrm>
            <a:off x="7071143" y="5792253"/>
            <a:ext cx="4855082" cy="646331"/>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Example shown for illustrative purposes only and does not reflect any specific investment or product, nor does it reflect taxes or fees which would reduce the figures shown here.</a:t>
            </a:r>
            <a:endParaRPr lang="en-US" sz="1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B6F071A-EF20-184A-9A44-6CD4066B980B}"/>
              </a:ext>
            </a:extLst>
          </p:cNvPr>
          <p:cNvSpPr txBox="1"/>
          <p:nvPr/>
        </p:nvSpPr>
        <p:spPr>
          <a:xfrm>
            <a:off x="265775" y="139562"/>
            <a:ext cx="5967849" cy="1015663"/>
          </a:xfrm>
          <a:prstGeom prst="rect">
            <a:avLst/>
          </a:prstGeom>
          <a:noFill/>
        </p:spPr>
        <p:txBody>
          <a:bodyPr wrap="square" rtlCol="0">
            <a:spAutoFit/>
          </a:bodyPr>
          <a:lstStyle/>
          <a:p>
            <a:r>
              <a:rPr lang="en-US" sz="3000" b="1" dirty="0">
                <a:solidFill>
                  <a:schemeClr val="bg1"/>
                </a:solidFill>
                <a:latin typeface="Georgia" panose="02040502050405020303" pitchFamily="18" charset="0"/>
              </a:rPr>
              <a:t>Factors Affecting Portfolio Results After Retirement</a:t>
            </a:r>
          </a:p>
        </p:txBody>
      </p:sp>
      <p:sp>
        <p:nvSpPr>
          <p:cNvPr id="7" name="TextBox 6">
            <a:extLst>
              <a:ext uri="{FF2B5EF4-FFF2-40B4-BE49-F238E27FC236}">
                <a16:creationId xmlns:a16="http://schemas.microsoft.com/office/drawing/2014/main" id="{539C783C-BEBB-B446-8000-AC271852E7EE}"/>
              </a:ext>
            </a:extLst>
          </p:cNvPr>
          <p:cNvSpPr txBox="1"/>
          <p:nvPr/>
        </p:nvSpPr>
        <p:spPr>
          <a:xfrm>
            <a:off x="265774" y="1294787"/>
            <a:ext cx="6432737" cy="5109091"/>
          </a:xfrm>
          <a:prstGeom prst="rect">
            <a:avLst/>
          </a:prstGeom>
          <a:noFill/>
        </p:spPr>
        <p:txBody>
          <a:bodyPr wrap="square" rtlCol="0">
            <a:spAutoFit/>
          </a:bodyPr>
          <a:lstStyle/>
          <a:p>
            <a:pPr>
              <a:spcBef>
                <a:spcPts val="600"/>
              </a:spcBef>
            </a:pPr>
            <a:r>
              <a:rPr lang="en-US" sz="2300" b="1" dirty="0">
                <a:solidFill>
                  <a:schemeClr val="bg1">
                    <a:lumMod val="85000"/>
                  </a:schemeClr>
                </a:solidFill>
                <a:latin typeface="Arial" panose="020B0604020202020204" pitchFamily="34" charset="0"/>
                <a:cs typeface="Arial" panose="020B0604020202020204" pitchFamily="34" charset="0"/>
              </a:rPr>
              <a:t>The Distribution Phase</a:t>
            </a:r>
          </a:p>
          <a:p>
            <a:pPr marL="800100" lvl="1" indent="-342900">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Sequence of Returns</a:t>
            </a:r>
          </a:p>
          <a:p>
            <a:pPr marL="800100" lvl="1" indent="-342900">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Product Allocation</a:t>
            </a:r>
          </a:p>
          <a:p>
            <a:pPr marL="800100" lvl="1" indent="-342900">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Portfolio Protection</a:t>
            </a:r>
            <a:br>
              <a:rPr lang="en-US" sz="2000" dirty="0">
                <a:solidFill>
                  <a:schemeClr val="bg1"/>
                </a:solidFill>
                <a:latin typeface="Arial" panose="020B0604020202020204" pitchFamily="34" charset="0"/>
                <a:cs typeface="Arial" panose="020B0604020202020204" pitchFamily="34" charset="0"/>
              </a:rPr>
            </a:br>
            <a:endParaRPr lang="en-US" sz="2000" dirty="0">
              <a:solidFill>
                <a:schemeClr val="bg1"/>
              </a:solidFill>
              <a:latin typeface="Arial" panose="020B0604020202020204" pitchFamily="34" charset="0"/>
              <a:cs typeface="Arial" panose="020B0604020202020204" pitchFamily="34" charset="0"/>
            </a:endParaRPr>
          </a:p>
          <a:p>
            <a:pPr>
              <a:spcBef>
                <a:spcPts val="600"/>
              </a:spcBef>
            </a:pPr>
            <a:r>
              <a:rPr lang="en-US" sz="2300" b="1" dirty="0">
                <a:solidFill>
                  <a:schemeClr val="bg1">
                    <a:lumMod val="85000"/>
                  </a:schemeClr>
                </a:solidFill>
                <a:latin typeface="Arial" panose="020B0604020202020204" pitchFamily="34" charset="0"/>
                <a:cs typeface="Arial" panose="020B0604020202020204" pitchFamily="34" charset="0"/>
              </a:rPr>
              <a:t>In This Example:</a:t>
            </a:r>
          </a:p>
          <a:p>
            <a:pPr marL="800100" lvl="1" indent="-342900">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Annual Income Withdrawals:</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5% of first year value </a:t>
            </a:r>
            <a:r>
              <a:rPr lang="en-US" sz="1500" dirty="0">
                <a:solidFill>
                  <a:schemeClr val="bg1"/>
                </a:solidFill>
                <a:latin typeface="Arial" panose="020B0604020202020204" pitchFamily="34" charset="0"/>
                <a:cs typeface="Arial" panose="020B0604020202020204" pitchFamily="34" charset="0"/>
              </a:rPr>
              <a:t>(adjusted thereafter for inflation)</a:t>
            </a:r>
          </a:p>
          <a:p>
            <a:pPr marL="800100" lvl="1" indent="-342900">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Starting Values (Age 65):</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Portfolio A = $684,848  Portfolio B = $684,848</a:t>
            </a:r>
          </a:p>
          <a:p>
            <a:pPr marL="800100" lvl="1" indent="-342900">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Average Annual Return:</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Portfolio A = 8%	          Portfolio B  = 8%</a:t>
            </a:r>
          </a:p>
          <a:p>
            <a:pPr marL="800100" lvl="1" indent="-342900">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Value at Age 90:</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Portfolio A = </a:t>
            </a:r>
            <a:r>
              <a:rPr lang="en-US" sz="2000" b="1" dirty="0">
                <a:solidFill>
                  <a:schemeClr val="bg1"/>
                </a:solidFill>
                <a:latin typeface="Arial" panose="020B0604020202020204" pitchFamily="34" charset="0"/>
                <a:cs typeface="Arial" panose="020B0604020202020204" pitchFamily="34" charset="0"/>
              </a:rPr>
              <a:t>$0  	          </a:t>
            </a:r>
            <a:r>
              <a:rPr lang="en-US" sz="2000" dirty="0">
                <a:solidFill>
                  <a:schemeClr val="bg1"/>
                </a:solidFill>
                <a:latin typeface="Arial" panose="020B0604020202020204" pitchFamily="34" charset="0"/>
                <a:cs typeface="Arial" panose="020B0604020202020204" pitchFamily="34" charset="0"/>
              </a:rPr>
              <a:t>Portfolio B = </a:t>
            </a:r>
            <a:r>
              <a:rPr lang="en-US" sz="2000" b="1" dirty="0">
                <a:solidFill>
                  <a:schemeClr val="bg1"/>
                </a:solidFill>
                <a:latin typeface="Arial" panose="020B0604020202020204" pitchFamily="34" charset="0"/>
                <a:cs typeface="Arial" panose="020B0604020202020204" pitchFamily="34" charset="0"/>
              </a:rPr>
              <a:t>$2,622,984</a:t>
            </a:r>
          </a:p>
        </p:txBody>
      </p:sp>
      <p:sp>
        <p:nvSpPr>
          <p:cNvPr id="8" name="Rectangle 7">
            <a:extLst>
              <a:ext uri="{FF2B5EF4-FFF2-40B4-BE49-F238E27FC236}">
                <a16:creationId xmlns:a16="http://schemas.microsoft.com/office/drawing/2014/main" id="{5B27ECA8-FFD8-0749-B7FE-F34C93D05942}"/>
              </a:ext>
            </a:extLst>
          </p:cNvPr>
          <p:cNvSpPr/>
          <p:nvPr/>
        </p:nvSpPr>
        <p:spPr>
          <a:xfrm>
            <a:off x="3491331" y="6353939"/>
            <a:ext cx="1611323" cy="276999"/>
          </a:xfrm>
          <a:prstGeom prst="rect">
            <a:avLst/>
          </a:prstGeom>
        </p:spPr>
        <p:txBody>
          <a:bodyPr wrap="square">
            <a:spAutoFit/>
          </a:bodyPr>
          <a:lstStyle/>
          <a:p>
            <a:pPr marL="12700" marR="74295" algn="ctr"/>
            <a:r>
              <a:rPr lang="en-US" sz="1200" b="1" dirty="0">
                <a:solidFill>
                  <a:schemeClr val="bg1"/>
                </a:solidFill>
                <a:latin typeface="Arial" panose="020B0604020202020204" pitchFamily="34" charset="0"/>
                <a:cs typeface="Arial" panose="020B0604020202020204" pitchFamily="34" charset="0"/>
              </a:rPr>
              <a:t>BIG DIFFERENCE</a:t>
            </a:r>
          </a:p>
        </p:txBody>
      </p:sp>
      <p:grpSp>
        <p:nvGrpSpPr>
          <p:cNvPr id="17" name="Group 16">
            <a:extLst>
              <a:ext uri="{FF2B5EF4-FFF2-40B4-BE49-F238E27FC236}">
                <a16:creationId xmlns:a16="http://schemas.microsoft.com/office/drawing/2014/main" id="{D08FE36D-41B0-E94A-A7A2-93FFDCD13137}"/>
              </a:ext>
            </a:extLst>
          </p:cNvPr>
          <p:cNvGrpSpPr/>
          <p:nvPr/>
        </p:nvGrpSpPr>
        <p:grpSpPr>
          <a:xfrm>
            <a:off x="2769449" y="6353447"/>
            <a:ext cx="609182" cy="131164"/>
            <a:chOff x="1972339" y="6545805"/>
            <a:chExt cx="1447800" cy="311728"/>
          </a:xfrm>
        </p:grpSpPr>
        <p:cxnSp>
          <p:nvCxnSpPr>
            <p:cNvPr id="9" name="Straight Connector 8">
              <a:extLst>
                <a:ext uri="{FF2B5EF4-FFF2-40B4-BE49-F238E27FC236}">
                  <a16:creationId xmlns:a16="http://schemas.microsoft.com/office/drawing/2014/main" id="{9433DC3C-8F08-4640-9CDC-C392770C1348}"/>
                </a:ext>
              </a:extLst>
            </p:cNvPr>
            <p:cNvCxnSpPr>
              <a:cxnSpLocks/>
            </p:cNvCxnSpPr>
            <p:nvPr/>
          </p:nvCxnSpPr>
          <p:spPr>
            <a:xfrm>
              <a:off x="1972339" y="6545805"/>
              <a:ext cx="0" cy="3117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41E1BBE-F0AA-6D43-B673-DE323F6D9F7F}"/>
                </a:ext>
              </a:extLst>
            </p:cNvPr>
            <p:cNvCxnSpPr>
              <a:cxnSpLocks/>
            </p:cNvCxnSpPr>
            <p:nvPr/>
          </p:nvCxnSpPr>
          <p:spPr>
            <a:xfrm>
              <a:off x="1972339" y="6857533"/>
              <a:ext cx="1447800"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0A46AEDB-D7EA-1747-A753-CA52232E16E2}"/>
              </a:ext>
            </a:extLst>
          </p:cNvPr>
          <p:cNvGrpSpPr/>
          <p:nvPr/>
        </p:nvGrpSpPr>
        <p:grpSpPr>
          <a:xfrm>
            <a:off x="5157242" y="6357504"/>
            <a:ext cx="705368" cy="131164"/>
            <a:chOff x="5629939" y="6572822"/>
            <a:chExt cx="1676399" cy="311728"/>
          </a:xfrm>
        </p:grpSpPr>
        <p:cxnSp>
          <p:nvCxnSpPr>
            <p:cNvPr id="11" name="Straight Connector 10">
              <a:extLst>
                <a:ext uri="{FF2B5EF4-FFF2-40B4-BE49-F238E27FC236}">
                  <a16:creationId xmlns:a16="http://schemas.microsoft.com/office/drawing/2014/main" id="{33526824-E64A-0042-AC89-EAFEBCC54F46}"/>
                </a:ext>
              </a:extLst>
            </p:cNvPr>
            <p:cNvCxnSpPr>
              <a:cxnSpLocks/>
            </p:cNvCxnSpPr>
            <p:nvPr/>
          </p:nvCxnSpPr>
          <p:spPr>
            <a:xfrm>
              <a:off x="7306336" y="6572822"/>
              <a:ext cx="2" cy="3013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3482873-96A7-8946-9F04-41FA0AC95A8F}"/>
                </a:ext>
              </a:extLst>
            </p:cNvPr>
            <p:cNvCxnSpPr>
              <a:cxnSpLocks/>
            </p:cNvCxnSpPr>
            <p:nvPr/>
          </p:nvCxnSpPr>
          <p:spPr>
            <a:xfrm flipH="1">
              <a:off x="5629939" y="6884550"/>
              <a:ext cx="16763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4" name="Object 13">
            <a:extLst>
              <a:ext uri="{FF2B5EF4-FFF2-40B4-BE49-F238E27FC236}">
                <a16:creationId xmlns:a16="http://schemas.microsoft.com/office/drawing/2014/main" id="{BA864913-26AD-5F4B-B340-0645454A8295}"/>
              </a:ext>
            </a:extLst>
          </p:cNvPr>
          <p:cNvGraphicFramePr>
            <a:graphicFrameLocks noChangeAspect="1"/>
          </p:cNvGraphicFramePr>
          <p:nvPr>
            <p:extLst>
              <p:ext uri="{D42A27DB-BD31-4B8C-83A1-F6EECF244321}">
                <p14:modId xmlns:p14="http://schemas.microsoft.com/office/powerpoint/2010/main" val="2744893074"/>
              </p:ext>
            </p:extLst>
          </p:nvPr>
        </p:nvGraphicFramePr>
        <p:xfrm>
          <a:off x="7071143" y="758616"/>
          <a:ext cx="4855082" cy="4589208"/>
        </p:xfrm>
        <a:graphic>
          <a:graphicData uri="http://schemas.openxmlformats.org/presentationml/2006/ole">
            <mc:AlternateContent xmlns:mc="http://schemas.openxmlformats.org/markup-compatibility/2006">
              <mc:Choice xmlns:v="urn:schemas-microsoft-com:vml" Requires="v">
                <p:oleObj name="Worksheet" r:id="rId3" imgW="5130800" imgH="5575300" progId="Excel.Sheet.12">
                  <p:embed/>
                </p:oleObj>
              </mc:Choice>
              <mc:Fallback>
                <p:oleObj name="Worksheet" r:id="rId3" imgW="5130800" imgH="5575300" progId="Excel.Sheet.12">
                  <p:embed/>
                  <p:pic>
                    <p:nvPicPr>
                      <p:cNvPr id="11" name="Object 10">
                        <a:extLst>
                          <a:ext uri="{FF2B5EF4-FFF2-40B4-BE49-F238E27FC236}">
                            <a16:creationId xmlns:a16="http://schemas.microsoft.com/office/drawing/2014/main" id="{4329DA01-2619-A14D-ADA7-AFA072067A16}"/>
                          </a:ext>
                        </a:extLst>
                      </p:cNvPr>
                      <p:cNvPicPr/>
                      <p:nvPr/>
                    </p:nvPicPr>
                    <p:blipFill>
                      <a:blip r:embed="rId4"/>
                      <a:stretch>
                        <a:fillRect/>
                      </a:stretch>
                    </p:blipFill>
                    <p:spPr>
                      <a:xfrm>
                        <a:off x="7071143" y="758616"/>
                        <a:ext cx="4855082" cy="458920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E0608005-821F-4917-9AAF-301862656FED}"/>
              </a:ext>
            </a:extLst>
          </p:cNvPr>
          <p:cNvSpPr txBox="1"/>
          <p:nvPr/>
        </p:nvSpPr>
        <p:spPr>
          <a:xfrm>
            <a:off x="10711543" y="6484296"/>
            <a:ext cx="1214682" cy="276999"/>
          </a:xfrm>
          <a:prstGeom prst="rect">
            <a:avLst/>
          </a:prstGeom>
          <a:noFill/>
        </p:spPr>
        <p:txBody>
          <a:bodyPr wrap="square" rtlCol="0">
            <a:spAutoFit/>
          </a:bodyPr>
          <a:lstStyle/>
          <a:p>
            <a:pPr algn="r"/>
            <a:r>
              <a:rPr lang="en-US" sz="1200">
                <a:effectLst/>
                <a:latin typeface="Calibri-Light"/>
                <a:ea typeface="Calibri" panose="020F0502020204030204" pitchFamily="34" charset="0"/>
                <a:cs typeface="Calibri" panose="020F0502020204030204" pitchFamily="34" charset="0"/>
              </a:rPr>
              <a:t>21-01-0159</a:t>
            </a:r>
            <a:endParaRPr lang="en-US" sz="1200" dirty="0"/>
          </a:p>
        </p:txBody>
      </p:sp>
    </p:spTree>
    <p:extLst>
      <p:ext uri="{BB962C8B-B14F-4D97-AF65-F5344CB8AC3E}">
        <p14:creationId xmlns:p14="http://schemas.microsoft.com/office/powerpoint/2010/main" val="3894615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B8E568-557F-6A47-AC2B-CB8700F26F48}"/>
              </a:ext>
            </a:extLst>
          </p:cNvPr>
          <p:cNvSpPr txBox="1"/>
          <p:nvPr/>
        </p:nvSpPr>
        <p:spPr>
          <a:xfrm>
            <a:off x="0" y="215209"/>
            <a:ext cx="12192000" cy="1477328"/>
          </a:xfrm>
          <a:prstGeom prst="rect">
            <a:avLst/>
          </a:prstGeom>
          <a:noFill/>
        </p:spPr>
        <p:txBody>
          <a:bodyPr wrap="square" rtlCol="0">
            <a:spAutoFit/>
          </a:bodyPr>
          <a:lstStyle/>
          <a:p>
            <a:pPr algn="ctr"/>
            <a:r>
              <a:rPr lang="en-US" sz="3000" b="1" dirty="0">
                <a:solidFill>
                  <a:srgbClr val="1B449C"/>
                </a:solidFill>
                <a:latin typeface="Georgia" panose="02040502050405020303" pitchFamily="18" charset="0"/>
              </a:rPr>
              <a:t>If you or your spouse needed to pay for long-term care expenses tomorrow, which of your assets would you liquidate first to help pay for that care?</a:t>
            </a:r>
          </a:p>
        </p:txBody>
      </p:sp>
      <p:graphicFrame>
        <p:nvGraphicFramePr>
          <p:cNvPr id="3" name="Chart 2">
            <a:extLst>
              <a:ext uri="{FF2B5EF4-FFF2-40B4-BE49-F238E27FC236}">
                <a16:creationId xmlns:a16="http://schemas.microsoft.com/office/drawing/2014/main" id="{AC3358FD-7731-A04F-AE0D-9DE1ABC45AD9}"/>
              </a:ext>
            </a:extLst>
          </p:cNvPr>
          <p:cNvGraphicFramePr/>
          <p:nvPr>
            <p:extLst>
              <p:ext uri="{D42A27DB-BD31-4B8C-83A1-F6EECF244321}">
                <p14:modId xmlns:p14="http://schemas.microsoft.com/office/powerpoint/2010/main" val="475479743"/>
              </p:ext>
            </p:extLst>
          </p:nvPr>
        </p:nvGraphicFramePr>
        <p:xfrm>
          <a:off x="2898647" y="1819656"/>
          <a:ext cx="6394705" cy="426313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381CA88-4AFB-D54C-9DC6-C19F31DD904C}"/>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1646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2567226"/>
            <a:ext cx="5967849" cy="861774"/>
          </a:xfrm>
          <a:prstGeom prst="rect">
            <a:avLst/>
          </a:prstGeom>
          <a:noFill/>
        </p:spPr>
        <p:txBody>
          <a:bodyPr wrap="square" rtlCol="0">
            <a:spAutoFit/>
          </a:bodyPr>
          <a:lstStyle/>
          <a:p>
            <a:r>
              <a:rPr lang="en-US" sz="5000" b="1" dirty="0">
                <a:solidFill>
                  <a:srgbClr val="1B449C"/>
                </a:solidFill>
                <a:latin typeface="Georgia" panose="02040502050405020303" pitchFamily="18" charset="0"/>
              </a:rPr>
              <a:t>In Summary</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3609895"/>
            <a:ext cx="5186516" cy="1092607"/>
          </a:xfrm>
          <a:prstGeom prst="rect">
            <a:avLst/>
          </a:prstGeom>
          <a:noFill/>
        </p:spPr>
        <p:txBody>
          <a:bodyPr wrap="square" rtlCol="0">
            <a:spAutoFit/>
          </a:bodyPr>
          <a:lstStyle/>
          <a:p>
            <a:pPr lvl="1">
              <a:spcBef>
                <a:spcPts val="1800"/>
              </a:spcBef>
            </a:pPr>
            <a:r>
              <a:rPr lang="en-US" sz="2500" dirty="0">
                <a:solidFill>
                  <a:srgbClr val="000000"/>
                </a:solidFill>
                <a:latin typeface="Arial" panose="020B0604020202020204" pitchFamily="34" charset="0"/>
                <a:cs typeface="Arial" panose="020B0604020202020204" pitchFamily="34" charset="0"/>
              </a:rPr>
              <a:t>We have covered a lot.</a:t>
            </a:r>
          </a:p>
          <a:p>
            <a:pPr lvl="1">
              <a:spcBef>
                <a:spcPts val="1800"/>
              </a:spcBef>
            </a:pPr>
            <a:r>
              <a:rPr lang="en-US" sz="2500" dirty="0">
                <a:solidFill>
                  <a:srgbClr val="000000"/>
                </a:solidFill>
                <a:latin typeface="Arial" panose="020B0604020202020204" pitchFamily="34" charset="0"/>
                <a:cs typeface="Arial" panose="020B0604020202020204" pitchFamily="34" charset="0"/>
              </a:rPr>
              <a:t>So, what’s next?</a:t>
            </a:r>
          </a:p>
        </p:txBody>
      </p:sp>
      <p:pic>
        <p:nvPicPr>
          <p:cNvPr id="2" name="Picture 1">
            <a:extLst>
              <a:ext uri="{FF2B5EF4-FFF2-40B4-BE49-F238E27FC236}">
                <a16:creationId xmlns:a16="http://schemas.microsoft.com/office/drawing/2014/main" id="{48379BC2-86BC-2544-8DB0-A1C4F9E8EA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995761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63C3F1-E24A-5849-9CC8-9732CD993EB0}"/>
              </a:ext>
            </a:extLst>
          </p:cNvPr>
          <p:cNvSpPr/>
          <p:nvPr/>
        </p:nvSpPr>
        <p:spPr>
          <a:xfrm>
            <a:off x="613063" y="238991"/>
            <a:ext cx="5018809" cy="6369627"/>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913359-56D1-5341-B735-371BA5B3C941}"/>
              </a:ext>
            </a:extLst>
          </p:cNvPr>
          <p:cNvSpPr txBox="1"/>
          <p:nvPr/>
        </p:nvSpPr>
        <p:spPr>
          <a:xfrm>
            <a:off x="6549738" y="2459504"/>
            <a:ext cx="5185064" cy="1938992"/>
          </a:xfrm>
          <a:prstGeom prst="rect">
            <a:avLst/>
          </a:prstGeom>
          <a:noFill/>
        </p:spPr>
        <p:txBody>
          <a:bodyPr wrap="square" rtlCol="0">
            <a:spAutoFit/>
          </a:bodyPr>
          <a:lstStyle/>
          <a:p>
            <a:r>
              <a:rPr lang="en-US" sz="6000" b="1" dirty="0">
                <a:solidFill>
                  <a:srgbClr val="1B449C"/>
                </a:solidFill>
                <a:latin typeface="Georgia" panose="02040502050405020303" pitchFamily="18" charset="0"/>
              </a:rPr>
              <a:t>Evaluation Form</a:t>
            </a:r>
          </a:p>
        </p:txBody>
      </p:sp>
      <p:grpSp>
        <p:nvGrpSpPr>
          <p:cNvPr id="5" name="Group 4">
            <a:extLst>
              <a:ext uri="{FF2B5EF4-FFF2-40B4-BE49-F238E27FC236}">
                <a16:creationId xmlns:a16="http://schemas.microsoft.com/office/drawing/2014/main" id="{0A9A7615-2EF3-884A-AE9F-D366474F9734}"/>
              </a:ext>
            </a:extLst>
          </p:cNvPr>
          <p:cNvGrpSpPr/>
          <p:nvPr/>
        </p:nvGrpSpPr>
        <p:grpSpPr>
          <a:xfrm>
            <a:off x="750184" y="363630"/>
            <a:ext cx="4736216" cy="6130740"/>
            <a:chOff x="750184" y="363630"/>
            <a:chExt cx="4736216" cy="6130740"/>
          </a:xfrm>
        </p:grpSpPr>
        <p:pic>
          <p:nvPicPr>
            <p:cNvPr id="2" name="Picture 1">
              <a:extLst>
                <a:ext uri="{FF2B5EF4-FFF2-40B4-BE49-F238E27FC236}">
                  <a16:creationId xmlns:a16="http://schemas.microsoft.com/office/drawing/2014/main" id="{A79BC323-C582-784F-9614-FA430979B1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184" y="363630"/>
              <a:ext cx="4736216" cy="6130740"/>
            </a:xfrm>
            <a:prstGeom prst="rect">
              <a:avLst/>
            </a:prstGeom>
            <a:effectLst>
              <a:outerShdw blurRad="457200" dist="101600" dir="7920000" algn="tr" rotWithShape="0">
                <a:prstClr val="black">
                  <a:alpha val="8000"/>
                </a:prstClr>
              </a:outerShdw>
            </a:effectLst>
          </p:spPr>
        </p:pic>
        <p:sp>
          <p:nvSpPr>
            <p:cNvPr id="4" name="Rectangle 3">
              <a:extLst>
                <a:ext uri="{FF2B5EF4-FFF2-40B4-BE49-F238E27FC236}">
                  <a16:creationId xmlns:a16="http://schemas.microsoft.com/office/drawing/2014/main" id="{B8712AE5-17CD-3846-97C4-0B73340E4CE5}"/>
                </a:ext>
              </a:extLst>
            </p:cNvPr>
            <p:cNvSpPr/>
            <p:nvPr/>
          </p:nvSpPr>
          <p:spPr>
            <a:xfrm>
              <a:off x="2119745" y="519545"/>
              <a:ext cx="1984664"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60934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1124649" y="497394"/>
            <a:ext cx="9942699"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Important Information for Meeting</a:t>
            </a:r>
          </a:p>
        </p:txBody>
      </p:sp>
      <p:sp>
        <p:nvSpPr>
          <p:cNvPr id="8" name="TextBox 7">
            <a:extLst>
              <a:ext uri="{FF2B5EF4-FFF2-40B4-BE49-F238E27FC236}">
                <a16:creationId xmlns:a16="http://schemas.microsoft.com/office/drawing/2014/main" id="{BEB1F9DD-6A66-A64F-BD07-80AC918EE544}"/>
              </a:ext>
            </a:extLst>
          </p:cNvPr>
          <p:cNvSpPr txBox="1"/>
          <p:nvPr/>
        </p:nvSpPr>
        <p:spPr>
          <a:xfrm>
            <a:off x="310739" y="3938156"/>
            <a:ext cx="5821835" cy="1708160"/>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Social Security Statement</a:t>
            </a:r>
          </a:p>
          <a:p>
            <a:pPr marL="342900"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Recent Bank / Brokerage Statements</a:t>
            </a:r>
          </a:p>
          <a:p>
            <a:pPr marL="342900"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Life Insurance Policies</a:t>
            </a:r>
          </a:p>
        </p:txBody>
      </p:sp>
      <p:sp>
        <p:nvSpPr>
          <p:cNvPr id="5" name="TextBox 4">
            <a:extLst>
              <a:ext uri="{FF2B5EF4-FFF2-40B4-BE49-F238E27FC236}">
                <a16:creationId xmlns:a16="http://schemas.microsoft.com/office/drawing/2014/main" id="{7AC4A8EB-3EA9-1141-A406-BCE9D8C431AF}"/>
              </a:ext>
            </a:extLst>
          </p:cNvPr>
          <p:cNvSpPr txBox="1"/>
          <p:nvPr/>
        </p:nvSpPr>
        <p:spPr>
          <a:xfrm>
            <a:off x="6132574" y="3938156"/>
            <a:ext cx="5821835" cy="1708160"/>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Annuity Contracts</a:t>
            </a:r>
          </a:p>
          <a:p>
            <a:pPr marL="342900"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Retirement Plan Account Statements</a:t>
            </a:r>
          </a:p>
          <a:p>
            <a:pPr marL="342900"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Personal Balance Sheet</a:t>
            </a:r>
          </a:p>
        </p:txBody>
      </p:sp>
    </p:spTree>
    <p:extLst>
      <p:ext uri="{BB962C8B-B14F-4D97-AF65-F5344CB8AC3E}">
        <p14:creationId xmlns:p14="http://schemas.microsoft.com/office/powerpoint/2010/main" val="1074879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520239"/>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Nearest Office Location</a:t>
            </a: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1570745"/>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56C3E29-095F-4145-9888-FEC8EBED21C6}"/>
              </a:ext>
            </a:extLst>
          </p:cNvPr>
          <p:cNvSpPr/>
          <p:nvPr/>
        </p:nvSpPr>
        <p:spPr>
          <a:xfrm>
            <a:off x="1240302" y="2092747"/>
            <a:ext cx="9711395" cy="3527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[Office Photo]</a:t>
            </a:r>
          </a:p>
        </p:txBody>
      </p:sp>
      <p:sp>
        <p:nvSpPr>
          <p:cNvPr id="8" name="TextBox 7">
            <a:extLst>
              <a:ext uri="{FF2B5EF4-FFF2-40B4-BE49-F238E27FC236}">
                <a16:creationId xmlns:a16="http://schemas.microsoft.com/office/drawing/2014/main" id="{5219351C-A375-0242-846F-89911EEA55EE}"/>
              </a:ext>
            </a:extLst>
          </p:cNvPr>
          <p:cNvSpPr txBox="1"/>
          <p:nvPr/>
        </p:nvSpPr>
        <p:spPr>
          <a:xfrm>
            <a:off x="1240302" y="5783045"/>
            <a:ext cx="9711395" cy="861774"/>
          </a:xfrm>
          <a:prstGeom prst="rect">
            <a:avLst/>
          </a:prstGeom>
          <a:noFill/>
        </p:spPr>
        <p:txBody>
          <a:bodyPr wrap="square" rtlCol="0">
            <a:spAutoFit/>
          </a:bodyPr>
          <a:lstStyle/>
          <a:p>
            <a:pPr algn="ctr">
              <a:spcBef>
                <a:spcPts val="1800"/>
              </a:spcBef>
            </a:pPr>
            <a:r>
              <a:rPr lang="en-US" sz="2500" dirty="0">
                <a:solidFill>
                  <a:srgbClr val="000000"/>
                </a:solidFill>
                <a:latin typeface="Arial" panose="020B0604020202020204" pitchFamily="34" charset="0"/>
                <a:cs typeface="Arial" panose="020B0604020202020204" pitchFamily="34" charset="0"/>
              </a:rPr>
              <a:t>Address: [Street Address, City, State, Zip]</a:t>
            </a:r>
            <a:br>
              <a:rPr lang="en-US" sz="2500" dirty="0">
                <a:solidFill>
                  <a:srgbClr val="000000"/>
                </a:solidFill>
                <a:latin typeface="Arial" panose="020B0604020202020204" pitchFamily="34" charset="0"/>
                <a:cs typeface="Arial" panose="020B0604020202020204" pitchFamily="34" charset="0"/>
              </a:rPr>
            </a:br>
            <a:r>
              <a:rPr lang="en-US" sz="2500" dirty="0">
                <a:solidFill>
                  <a:srgbClr val="000000"/>
                </a:solidFill>
                <a:latin typeface="Arial" panose="020B0604020202020204" pitchFamily="34" charset="0"/>
                <a:cs typeface="Arial" panose="020B0604020202020204" pitchFamily="34" charset="0"/>
              </a:rPr>
              <a:t>Phone: [XXX.XXX.XXXX]</a:t>
            </a:r>
          </a:p>
        </p:txBody>
      </p:sp>
    </p:spTree>
    <p:extLst>
      <p:ext uri="{BB962C8B-B14F-4D97-AF65-F5344CB8AC3E}">
        <p14:creationId xmlns:p14="http://schemas.microsoft.com/office/powerpoint/2010/main" val="27917852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05D6C9-8342-F441-B1A8-06147CA64B21}"/>
              </a:ext>
            </a:extLst>
          </p:cNvPr>
          <p:cNvSpPr txBox="1"/>
          <p:nvPr/>
        </p:nvSpPr>
        <p:spPr>
          <a:xfrm>
            <a:off x="0" y="2459504"/>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Thank You!</a:t>
            </a:r>
          </a:p>
        </p:txBody>
      </p:sp>
    </p:spTree>
    <p:extLst>
      <p:ext uri="{BB962C8B-B14F-4D97-AF65-F5344CB8AC3E}">
        <p14:creationId xmlns:p14="http://schemas.microsoft.com/office/powerpoint/2010/main" val="3436600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34C385-50CA-C340-9372-CAAA54AA2C8F}"/>
              </a:ext>
            </a:extLst>
          </p:cNvPr>
          <p:cNvSpPr txBox="1"/>
          <p:nvPr/>
        </p:nvSpPr>
        <p:spPr>
          <a:xfrm>
            <a:off x="1" y="6385576"/>
            <a:ext cx="12191999"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hlinkClick r:id="rId3"/>
              </a:rPr>
              <a:t>https://www.ssa.gov/pubs/EN-05-10035.pdf</a:t>
            </a:r>
            <a:endParaRPr lang="en-US" sz="1200" dirty="0">
              <a:latin typeface="Arial" panose="020B0604020202020204" pitchFamily="34" charset="0"/>
              <a:cs typeface="Arial" panose="020B0604020202020204" pitchFamily="34" charset="0"/>
            </a:endParaRPr>
          </a:p>
          <a:p>
            <a:pPr algn="ct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https://www.ssa.gov/news/press/factsheets/basicfact-alt.pdf</a:t>
            </a:r>
            <a:endParaRPr lang="en-US" sz="1200" dirty="0">
              <a:latin typeface="Arial" panose="020B0604020202020204" pitchFamily="34" charset="0"/>
              <a:cs typeface="Arial" panose="020B0604020202020204" pitchFamily="34" charset="0"/>
            </a:endParaRPr>
          </a:p>
          <a:p>
            <a:pPr algn="ctr"/>
            <a:endParaRPr lang="en-US" sz="1200" dirty="0">
              <a:latin typeface="Arial" panose="020B0604020202020204" pitchFamily="34" charset="0"/>
              <a:cs typeface="Arial" panose="020B0604020202020204" pitchFamily="34" charset="0"/>
            </a:endParaRPr>
          </a:p>
        </p:txBody>
      </p:sp>
      <p:graphicFrame>
        <p:nvGraphicFramePr>
          <p:cNvPr id="3" name="Chart 2">
            <a:extLst>
              <a:ext uri="{FF2B5EF4-FFF2-40B4-BE49-F238E27FC236}">
                <a16:creationId xmlns:a16="http://schemas.microsoft.com/office/drawing/2014/main" id="{B7942130-801D-154B-9426-965D78EA7BB4}"/>
              </a:ext>
            </a:extLst>
          </p:cNvPr>
          <p:cNvGraphicFramePr/>
          <p:nvPr>
            <p:extLst>
              <p:ext uri="{D42A27DB-BD31-4B8C-83A1-F6EECF244321}">
                <p14:modId xmlns:p14="http://schemas.microsoft.com/office/powerpoint/2010/main" val="1004172543"/>
              </p:ext>
            </p:extLst>
          </p:nvPr>
        </p:nvGraphicFramePr>
        <p:xfrm>
          <a:off x="2439042" y="625846"/>
          <a:ext cx="7020689" cy="46804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46EF2C41-8193-46BA-9E93-A790A51755FF}"/>
              </a:ext>
            </a:extLst>
          </p:cNvPr>
          <p:cNvGraphicFramePr/>
          <p:nvPr>
            <p:extLst>
              <p:ext uri="{D42A27DB-BD31-4B8C-83A1-F6EECF244321}">
                <p14:modId xmlns:p14="http://schemas.microsoft.com/office/powerpoint/2010/main" val="251579836"/>
              </p:ext>
            </p:extLst>
          </p:nvPr>
        </p:nvGraphicFramePr>
        <p:xfrm>
          <a:off x="2246084" y="966909"/>
          <a:ext cx="8128000" cy="5418667"/>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5EFB358F-7B52-4B00-B957-2A22557D3303}"/>
              </a:ext>
            </a:extLst>
          </p:cNvPr>
          <p:cNvSpPr txBox="1"/>
          <p:nvPr/>
        </p:nvSpPr>
        <p:spPr>
          <a:xfrm>
            <a:off x="4484914" y="2068286"/>
            <a:ext cx="859972" cy="369332"/>
          </a:xfrm>
          <a:prstGeom prst="rect">
            <a:avLst/>
          </a:prstGeom>
          <a:noFill/>
        </p:spPr>
        <p:txBody>
          <a:bodyPr wrap="square" rtlCol="0">
            <a:spAutoFit/>
          </a:bodyPr>
          <a:lstStyle/>
          <a:p>
            <a:pPr algn="ctr"/>
            <a:r>
              <a:rPr lang="en-US" dirty="0">
                <a:solidFill>
                  <a:schemeClr val="bg1"/>
                </a:solidFill>
              </a:rPr>
              <a:t>75%</a:t>
            </a:r>
          </a:p>
        </p:txBody>
      </p:sp>
    </p:spTree>
    <p:extLst>
      <p:ext uri="{BB962C8B-B14F-4D97-AF65-F5344CB8AC3E}">
        <p14:creationId xmlns:p14="http://schemas.microsoft.com/office/powerpoint/2010/main" val="3426517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3A9016EE-3EEC-5641-BA7A-8FE3068462B1}"/>
              </a:ext>
            </a:extLst>
          </p:cNvPr>
          <p:cNvSpPr txBox="1"/>
          <p:nvPr/>
        </p:nvSpPr>
        <p:spPr>
          <a:xfrm>
            <a:off x="0" y="2702560"/>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Do You Know?</a:t>
            </a:r>
          </a:p>
        </p:txBody>
      </p:sp>
      <p:cxnSp>
        <p:nvCxnSpPr>
          <p:cNvPr id="21" name="Straight Connector 20">
            <a:extLst>
              <a:ext uri="{FF2B5EF4-FFF2-40B4-BE49-F238E27FC236}">
                <a16:creationId xmlns:a16="http://schemas.microsoft.com/office/drawing/2014/main" id="{D12C883F-56E7-AE4D-9E5A-1E6203FD40B6}"/>
              </a:ext>
            </a:extLst>
          </p:cNvPr>
          <p:cNvCxnSpPr>
            <a:cxnSpLocks/>
          </p:cNvCxnSpPr>
          <p:nvPr/>
        </p:nvCxnSpPr>
        <p:spPr>
          <a:xfrm>
            <a:off x="3216442" y="3753066"/>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85FD908-BB3D-464F-B004-64E72D2D48BC}"/>
              </a:ext>
            </a:extLst>
          </p:cNvPr>
          <p:cNvSpPr txBox="1"/>
          <p:nvPr/>
        </p:nvSpPr>
        <p:spPr>
          <a:xfrm>
            <a:off x="1098753" y="4182331"/>
            <a:ext cx="9994493" cy="861774"/>
          </a:xfrm>
          <a:prstGeom prst="rect">
            <a:avLst/>
          </a:prstGeom>
          <a:noFill/>
        </p:spPr>
        <p:txBody>
          <a:bodyPr wrap="square" rtlCol="0">
            <a:spAutoFit/>
          </a:bodyPr>
          <a:lstStyle/>
          <a:p>
            <a:pPr algn="ctr"/>
            <a:r>
              <a:rPr lang="en-US" sz="2500" dirty="0">
                <a:solidFill>
                  <a:srgbClr val="000000"/>
                </a:solidFill>
                <a:latin typeface="Arial" panose="020B0604020202020204" pitchFamily="34" charset="0"/>
                <a:cs typeface="Arial" panose="020B0604020202020204" pitchFamily="34" charset="0"/>
              </a:rPr>
              <a:t>What percentage of Boomers believe they will</a:t>
            </a:r>
          </a:p>
          <a:p>
            <a:pPr algn="ctr"/>
            <a:r>
              <a:rPr lang="en-US" sz="2500" dirty="0">
                <a:solidFill>
                  <a:srgbClr val="000000"/>
                </a:solidFill>
                <a:latin typeface="Arial" panose="020B0604020202020204" pitchFamily="34" charset="0"/>
                <a:cs typeface="Arial" panose="020B0604020202020204" pitchFamily="34" charset="0"/>
              </a:rPr>
              <a:t>have enough money in retirement?</a:t>
            </a:r>
            <a:endParaRPr lang="en-US" sz="25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B3582F0-7979-1A4A-BD08-F895F5C32827}"/>
              </a:ext>
            </a:extLst>
          </p:cNvPr>
          <p:cNvSpPr txBox="1"/>
          <p:nvPr/>
        </p:nvSpPr>
        <p:spPr>
          <a:xfrm>
            <a:off x="0" y="6441439"/>
            <a:ext cx="12191999" cy="276999"/>
          </a:xfrm>
          <a:prstGeom prst="rect">
            <a:avLst/>
          </a:prstGeom>
          <a:noFill/>
        </p:spPr>
        <p:txBody>
          <a:bodyPr wrap="square" rtlCol="0">
            <a:spAutoFit/>
          </a:bodyPr>
          <a:lstStyle/>
          <a:p>
            <a:pPr marL="12700" marR="74295"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www.myirionline.org</a:t>
            </a:r>
            <a:r>
              <a:rPr lang="en-US" sz="1200" dirty="0">
                <a:latin typeface="Arial" panose="020B0604020202020204" pitchFamily="34" charset="0"/>
                <a:ea typeface="+mn-lt"/>
                <a:cs typeface="Arial" panose="020B0604020202020204" pitchFamily="34" charset="0"/>
              </a:rPr>
              <a:t>/docs/default-source/default-document-library/iri_babyboomers_whitepaper_2019_final.pdf?sfvrsn=55bc4364_0</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152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F25F2E-3337-B649-81E7-1FA6A4C85877}"/>
              </a:ext>
            </a:extLst>
          </p:cNvPr>
          <p:cNvSpPr txBox="1"/>
          <p:nvPr/>
        </p:nvSpPr>
        <p:spPr>
          <a:xfrm>
            <a:off x="0" y="1331775"/>
            <a:ext cx="12192000" cy="3170099"/>
          </a:xfrm>
          <a:prstGeom prst="rect">
            <a:avLst/>
          </a:prstGeom>
          <a:noFill/>
        </p:spPr>
        <p:txBody>
          <a:bodyPr wrap="square" rtlCol="0">
            <a:spAutoFit/>
          </a:bodyPr>
          <a:lstStyle/>
          <a:p>
            <a:pPr algn="ctr"/>
            <a:r>
              <a:rPr lang="en-US" sz="20000" b="1" dirty="0">
                <a:solidFill>
                  <a:srgbClr val="1B449C"/>
                </a:solidFill>
                <a:latin typeface="Georgia" panose="02040502050405020303" pitchFamily="18" charset="0"/>
              </a:rPr>
              <a:t>29%</a:t>
            </a:r>
          </a:p>
        </p:txBody>
      </p:sp>
      <p:sp>
        <p:nvSpPr>
          <p:cNvPr id="7" name="TextBox 6">
            <a:extLst>
              <a:ext uri="{FF2B5EF4-FFF2-40B4-BE49-F238E27FC236}">
                <a16:creationId xmlns:a16="http://schemas.microsoft.com/office/drawing/2014/main" id="{C7D38D0E-E544-B541-B677-0E99E8A5211A}"/>
              </a:ext>
            </a:extLst>
          </p:cNvPr>
          <p:cNvSpPr txBox="1"/>
          <p:nvPr/>
        </p:nvSpPr>
        <p:spPr>
          <a:xfrm>
            <a:off x="0" y="6441439"/>
            <a:ext cx="12191999" cy="276999"/>
          </a:xfrm>
          <a:prstGeom prst="rect">
            <a:avLst/>
          </a:prstGeom>
          <a:noFill/>
        </p:spPr>
        <p:txBody>
          <a:bodyPr wrap="square" rtlCol="0">
            <a:spAutoFit/>
          </a:bodyPr>
          <a:lstStyle/>
          <a:p>
            <a:pPr marL="12700" marR="74295" algn="ctr"/>
            <a:r>
              <a:rPr lang="en-US" sz="1200" dirty="0">
                <a:latin typeface="Arial" panose="020B0604020202020204" pitchFamily="34" charset="0"/>
                <a:cs typeface="Arial" panose="020B0604020202020204" pitchFamily="34" charset="0"/>
              </a:rPr>
              <a:t>https://www.ebri.org/docs/default-source/rcs/2021-rcs/rcs_21fs-1_confid.pdf?sfvrsn=71d83a2f_4</a:t>
            </a:r>
          </a:p>
        </p:txBody>
      </p:sp>
    </p:spTree>
    <p:extLst>
      <p:ext uri="{BB962C8B-B14F-4D97-AF65-F5344CB8AC3E}">
        <p14:creationId xmlns:p14="http://schemas.microsoft.com/office/powerpoint/2010/main" val="223937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1029525"/>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Seminar Objectives</a:t>
            </a:r>
          </a:p>
        </p:txBody>
      </p:sp>
      <p:sp>
        <p:nvSpPr>
          <p:cNvPr id="3" name="TextBox 2">
            <a:extLst>
              <a:ext uri="{FF2B5EF4-FFF2-40B4-BE49-F238E27FC236}">
                <a16:creationId xmlns:a16="http://schemas.microsoft.com/office/drawing/2014/main" id="{5F725E6F-F1FE-2345-87EB-197AB5632C71}"/>
              </a:ext>
            </a:extLst>
          </p:cNvPr>
          <p:cNvSpPr txBox="1"/>
          <p:nvPr/>
        </p:nvSpPr>
        <p:spPr>
          <a:xfrm>
            <a:off x="1098753" y="3074891"/>
            <a:ext cx="9994493" cy="2246769"/>
          </a:xfrm>
          <a:prstGeom prst="rect">
            <a:avLst/>
          </a:prstGeom>
          <a:noFill/>
        </p:spPr>
        <p:txBody>
          <a:bodyPr wrap="square" rtlCol="0">
            <a:spAutoFit/>
          </a:bodyPr>
          <a:lstStyle/>
          <a:p>
            <a:pPr algn="ctr">
              <a:spcBef>
                <a:spcPts val="2400"/>
              </a:spcBef>
            </a:pPr>
            <a:r>
              <a:rPr lang="en-US" sz="2500" dirty="0">
                <a:solidFill>
                  <a:srgbClr val="000000"/>
                </a:solidFill>
                <a:latin typeface="Arial" panose="020B0604020202020204" pitchFamily="34" charset="0"/>
                <a:cs typeface="Arial" panose="020B0604020202020204" pitchFamily="34" charset="0"/>
              </a:rPr>
              <a:t>Who we are and why we believe that knowledge is power.</a:t>
            </a:r>
          </a:p>
          <a:p>
            <a:pPr algn="ctr">
              <a:spcBef>
                <a:spcPts val="2400"/>
              </a:spcBef>
            </a:pPr>
            <a:r>
              <a:rPr lang="en-US" sz="2500" dirty="0">
                <a:solidFill>
                  <a:srgbClr val="000000"/>
                </a:solidFill>
                <a:latin typeface="Arial" panose="020B0604020202020204" pitchFamily="34" charset="0"/>
                <a:cs typeface="Arial" panose="020B0604020202020204" pitchFamily="34" charset="0"/>
              </a:rPr>
              <a:t>Help you to understand the importance of coordinating Social Security benefits with the rest of your retirement strategy.</a:t>
            </a:r>
          </a:p>
          <a:p>
            <a:pPr algn="ctr">
              <a:spcBef>
                <a:spcPts val="2400"/>
              </a:spcBef>
            </a:pPr>
            <a:r>
              <a:rPr lang="en-US" sz="2500" dirty="0">
                <a:solidFill>
                  <a:srgbClr val="000000"/>
                </a:solidFill>
                <a:latin typeface="Arial" panose="020B0604020202020204" pitchFamily="34" charset="0"/>
                <a:cs typeface="Arial" panose="020B0604020202020204" pitchFamily="34" charset="0"/>
              </a:rPr>
              <a:t>Illustrate the advantages of having guidance.</a:t>
            </a:r>
            <a:endParaRPr lang="en-US" sz="25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2080031"/>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347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1172</TotalTime>
  <Words>9190</Words>
  <Application>Microsoft Office PowerPoint</Application>
  <PresentationFormat>Widescreen</PresentationFormat>
  <Paragraphs>1087</Paragraphs>
  <Slides>58</Slides>
  <Notes>58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6" baseType="lpstr">
      <vt:lpstr>Arial</vt:lpstr>
      <vt:lpstr>Calibri</vt:lpstr>
      <vt:lpstr>Calibri-Light</vt:lpstr>
      <vt:lpstr>Georgia</vt:lpstr>
      <vt:lpstr>Helvetica</vt:lpstr>
      <vt:lpstr>Open Sans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Sebastinelli, Joey</dc:creator>
  <cp:lastModifiedBy>Jay Moore</cp:lastModifiedBy>
  <cp:revision>102</cp:revision>
  <dcterms:created xsi:type="dcterms:W3CDTF">2021-07-09T13:40:51Z</dcterms:created>
  <dcterms:modified xsi:type="dcterms:W3CDTF">2021-08-26T20:33:43Z</dcterms:modified>
</cp:coreProperties>
</file>