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 id="2147483838" r:id="rId2"/>
  </p:sldMasterIdLst>
  <p:notesMasterIdLst>
    <p:notesMasterId r:id="rId53"/>
  </p:notesMasterIdLst>
  <p:handoutMasterIdLst>
    <p:handoutMasterId r:id="rId54"/>
  </p:handoutMasterIdLst>
  <p:sldIdLst>
    <p:sldId id="349" r:id="rId3"/>
    <p:sldId id="690" r:id="rId4"/>
    <p:sldId id="614" r:id="rId5"/>
    <p:sldId id="615" r:id="rId6"/>
    <p:sldId id="408" r:id="rId7"/>
    <p:sldId id="666" r:id="rId8"/>
    <p:sldId id="593" r:id="rId9"/>
    <p:sldId id="616" r:id="rId10"/>
    <p:sldId id="617" r:id="rId11"/>
    <p:sldId id="662" r:id="rId12"/>
    <p:sldId id="630" r:id="rId13"/>
    <p:sldId id="619" r:id="rId14"/>
    <p:sldId id="650" r:id="rId15"/>
    <p:sldId id="604" r:id="rId16"/>
    <p:sldId id="621" r:id="rId17"/>
    <p:sldId id="651" r:id="rId18"/>
    <p:sldId id="622" r:id="rId19"/>
    <p:sldId id="652" r:id="rId20"/>
    <p:sldId id="677" r:id="rId21"/>
    <p:sldId id="629" r:id="rId22"/>
    <p:sldId id="678" r:id="rId23"/>
    <p:sldId id="679" r:id="rId24"/>
    <p:sldId id="680" r:id="rId25"/>
    <p:sldId id="681" r:id="rId26"/>
    <p:sldId id="684" r:id="rId27"/>
    <p:sldId id="658" r:id="rId28"/>
    <p:sldId id="692" r:id="rId29"/>
    <p:sldId id="663" r:id="rId30"/>
    <p:sldId id="633" r:id="rId31"/>
    <p:sldId id="696" r:id="rId32"/>
    <p:sldId id="665" r:id="rId33"/>
    <p:sldId id="634" r:id="rId34"/>
    <p:sldId id="685" r:id="rId35"/>
    <p:sldId id="686" r:id="rId36"/>
    <p:sldId id="687" r:id="rId37"/>
    <p:sldId id="688" r:id="rId38"/>
    <p:sldId id="689" r:id="rId39"/>
    <p:sldId id="667" r:id="rId40"/>
    <p:sldId id="668" r:id="rId41"/>
    <p:sldId id="697" r:id="rId42"/>
    <p:sldId id="669" r:id="rId43"/>
    <p:sldId id="644" r:id="rId44"/>
    <p:sldId id="670" r:id="rId45"/>
    <p:sldId id="672" r:id="rId46"/>
    <p:sldId id="673" r:id="rId47"/>
    <p:sldId id="642" r:id="rId48"/>
    <p:sldId id="590" r:id="rId49"/>
    <p:sldId id="674" r:id="rId50"/>
    <p:sldId id="675" r:id="rId51"/>
    <p:sldId id="694" r:id="rId52"/>
  </p:sldIdLst>
  <p:sldSz cx="12188825" cy="6858000"/>
  <p:notesSz cx="7315200" cy="9601200"/>
  <p:defaultTextStyle>
    <a:defPPr>
      <a:defRPr lang="en-US"/>
    </a:defPPr>
    <a:lvl1pPr marL="0" algn="l" defTabSz="1088167" rtl="0" eaLnBrk="1" latinLnBrk="0" hangingPunct="1">
      <a:defRPr sz="2300" kern="1200">
        <a:solidFill>
          <a:schemeClr val="tx1"/>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296" userDrawn="1">
          <p15:clr>
            <a:srgbClr val="A4A3A4"/>
          </p15:clr>
        </p15:guide>
        <p15:guide id="3" orient="horz" pos="4192">
          <p15:clr>
            <a:srgbClr val="A4A3A4"/>
          </p15:clr>
        </p15:guide>
        <p15:guide id="4" orient="horz" pos="168" userDrawn="1">
          <p15:clr>
            <a:srgbClr val="A4A3A4"/>
          </p15:clr>
        </p15:guide>
        <p15:guide id="5" orient="horz" pos="816" userDrawn="1">
          <p15:clr>
            <a:srgbClr val="A4A3A4"/>
          </p15:clr>
        </p15:guide>
        <p15:guide id="6" pos="3839">
          <p15:clr>
            <a:srgbClr val="A4A3A4"/>
          </p15:clr>
        </p15:guide>
        <p15:guide id="7" pos="7468">
          <p15:clr>
            <a:srgbClr val="A4A3A4"/>
          </p15:clr>
        </p15:guide>
        <p15:guide id="8" pos="239" userDrawn="1">
          <p15:clr>
            <a:srgbClr val="A4A3A4"/>
          </p15:clr>
        </p15:guide>
        <p15:guide id="9" pos="2687" userDrawn="1">
          <p15:clr>
            <a:srgbClr val="A4A3A4"/>
          </p15:clr>
        </p15:guide>
        <p15:guide id="10" pos="4991"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BB4"/>
    <a:srgbClr val="EAF3D8"/>
    <a:srgbClr val="D4EFFC"/>
    <a:srgbClr val="DFEFF2"/>
    <a:srgbClr val="D9CAE0"/>
    <a:srgbClr val="EDE6F0"/>
    <a:srgbClr val="E9EFF2"/>
    <a:srgbClr val="FFFFFF"/>
    <a:srgbClr val="F86200"/>
    <a:srgbClr val="D9E7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1269D6-80F8-4ECF-BC2B-F380906CBA12}" v="522" dt="2025-11-10T13:24:10.201"/>
  </p1510:revLst>
</p1510:revInfo>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00" autoAdjust="0"/>
    <p:restoredTop sz="84497" autoAdjust="0"/>
  </p:normalViewPr>
  <p:slideViewPr>
    <p:cSldViewPr snapToGrid="0">
      <p:cViewPr varScale="1">
        <p:scale>
          <a:sx n="53" d="100"/>
          <a:sy n="53" d="100"/>
        </p:scale>
        <p:origin x="1644" y="60"/>
      </p:cViewPr>
      <p:guideLst>
        <p:guide orient="horz" pos="2160"/>
        <p:guide orient="horz" pos="1296"/>
        <p:guide orient="horz" pos="4192"/>
        <p:guide orient="horz" pos="168"/>
        <p:guide orient="horz" pos="816"/>
        <p:guide pos="3839"/>
        <p:guide pos="7468"/>
        <p:guide pos="239"/>
        <p:guide pos="2687"/>
        <p:guide pos="4991"/>
      </p:guideLst>
    </p:cSldViewPr>
  </p:slideViewPr>
  <p:notesTextViewPr>
    <p:cViewPr>
      <p:scale>
        <a:sx n="1" d="1"/>
        <a:sy n="1" d="1"/>
      </p:scale>
      <p:origin x="0" y="0"/>
    </p:cViewPr>
  </p:notesTextViewPr>
  <p:sorterViewPr>
    <p:cViewPr varScale="1">
      <p:scale>
        <a:sx n="1" d="1"/>
        <a:sy n="1" d="1"/>
      </p:scale>
      <p:origin x="0" y="-1428"/>
    </p:cViewPr>
  </p:sorterViewPr>
  <p:notesViewPr>
    <p:cSldViewPr snapToGrid="0">
      <p:cViewPr varScale="1">
        <p:scale>
          <a:sx n="81" d="100"/>
          <a:sy n="81" d="100"/>
        </p:scale>
        <p:origin x="3894" y="102"/>
      </p:cViewPr>
      <p:guideLst>
        <p:guide orient="horz" pos="3024"/>
        <p:guide pos="2304"/>
      </p:guideLst>
    </p:cSldViewPr>
  </p:notes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chner, Karen (Allianz Life Insurance Company)" userId="814a653e-deb9-43c5-a93e-cbeedcd756a2" providerId="ADAL" clId="{621269D6-80F8-4ECF-BC2B-F380906CBA12}"/>
    <pc:docChg chg="undo custSel addSld delSld modSld sldOrd addMainMaster modMainMaster">
      <pc:chgData name="Kirchner, Karen (Allianz Life Insurance Company)" userId="814a653e-deb9-43c5-a93e-cbeedcd756a2" providerId="ADAL" clId="{621269D6-80F8-4ECF-BC2B-F380906CBA12}" dt="2025-11-11T11:58:40.827" v="5533" actId="20577"/>
      <pc:docMkLst>
        <pc:docMk/>
      </pc:docMkLst>
      <pc:sldChg chg="delSp modSp mod">
        <pc:chgData name="Kirchner, Karen (Allianz Life Insurance Company)" userId="814a653e-deb9-43c5-a93e-cbeedcd756a2" providerId="ADAL" clId="{621269D6-80F8-4ECF-BC2B-F380906CBA12}" dt="2025-11-11T11:58:18.376" v="5529" actId="478"/>
        <pc:sldMkLst>
          <pc:docMk/>
          <pc:sldMk cId="2463589252" sldId="349"/>
        </pc:sldMkLst>
        <pc:spChg chg="mod">
          <ac:chgData name="Kirchner, Karen (Allianz Life Insurance Company)" userId="814a653e-deb9-43c5-a93e-cbeedcd756a2" providerId="ADAL" clId="{621269D6-80F8-4ECF-BC2B-F380906CBA12}" dt="2025-10-28T17:07:22.506" v="3319" actId="1076"/>
          <ac:spMkLst>
            <pc:docMk/>
            <pc:sldMk cId="2463589252" sldId="349"/>
            <ac:spMk id="3" creationId="{00000000-0000-0000-0000-000000000000}"/>
          </ac:spMkLst>
        </pc:spChg>
        <pc:spChg chg="del mod">
          <ac:chgData name="Kirchner, Karen (Allianz Life Insurance Company)" userId="814a653e-deb9-43c5-a93e-cbeedcd756a2" providerId="ADAL" clId="{621269D6-80F8-4ECF-BC2B-F380906CBA12}" dt="2025-11-11T11:58:18.376" v="5529" actId="478"/>
          <ac:spMkLst>
            <pc:docMk/>
            <pc:sldMk cId="2463589252" sldId="349"/>
            <ac:spMk id="7" creationId="{00000000-0000-0000-0000-000000000000}"/>
          </ac:spMkLst>
        </pc:spChg>
        <pc:spChg chg="mod">
          <ac:chgData name="Kirchner, Karen (Allianz Life Insurance Company)" userId="814a653e-deb9-43c5-a93e-cbeedcd756a2" providerId="ADAL" clId="{621269D6-80F8-4ECF-BC2B-F380906CBA12}" dt="2025-11-11T11:56:12.174" v="5462" actId="20577"/>
          <ac:spMkLst>
            <pc:docMk/>
            <pc:sldMk cId="2463589252" sldId="349"/>
            <ac:spMk id="13" creationId="{00000000-0000-0000-0000-000000000000}"/>
          </ac:spMkLst>
        </pc:spChg>
        <pc:picChg chg="mod modCrop">
          <ac:chgData name="Kirchner, Karen (Allianz Life Insurance Company)" userId="814a653e-deb9-43c5-a93e-cbeedcd756a2" providerId="ADAL" clId="{621269D6-80F8-4ECF-BC2B-F380906CBA12}" dt="2025-10-07T18:50:03.726" v="620" actId="196"/>
          <ac:picMkLst>
            <pc:docMk/>
            <pc:sldMk cId="2463589252" sldId="349"/>
            <ac:picMk id="6" creationId="{00000000-0000-0000-0000-000000000000}"/>
          </ac:picMkLst>
        </pc:picChg>
      </pc:sldChg>
      <pc:sldChg chg="addSp delSp modSp mod">
        <pc:chgData name="Kirchner, Karen (Allianz Life Insurance Company)" userId="814a653e-deb9-43c5-a93e-cbeedcd756a2" providerId="ADAL" clId="{621269D6-80F8-4ECF-BC2B-F380906CBA12}" dt="2025-10-28T17:13:39.671" v="3378" actId="1036"/>
        <pc:sldMkLst>
          <pc:docMk/>
          <pc:sldMk cId="3234938190" sldId="408"/>
        </pc:sldMkLst>
        <pc:spChg chg="mod">
          <ac:chgData name="Kirchner, Karen (Allianz Life Insurance Company)" userId="814a653e-deb9-43c5-a93e-cbeedcd756a2" providerId="ADAL" clId="{621269D6-80F8-4ECF-BC2B-F380906CBA12}" dt="2025-10-28T17:13:39.671" v="3378" actId="1036"/>
          <ac:spMkLst>
            <pc:docMk/>
            <pc:sldMk cId="3234938190" sldId="408"/>
            <ac:spMk id="3" creationId="{00000000-0000-0000-0000-000000000000}"/>
          </ac:spMkLst>
        </pc:spChg>
        <pc:graphicFrameChg chg="mod modGraphic">
          <ac:chgData name="Kirchner, Karen (Allianz Life Insurance Company)" userId="814a653e-deb9-43c5-a93e-cbeedcd756a2" providerId="ADAL" clId="{621269D6-80F8-4ECF-BC2B-F380906CBA12}" dt="2025-10-28T17:10:32.468" v="3346" actId="14100"/>
          <ac:graphicFrameMkLst>
            <pc:docMk/>
            <pc:sldMk cId="3234938190" sldId="408"/>
            <ac:graphicFrameMk id="4" creationId="{00000000-0000-0000-0000-000000000000}"/>
          </ac:graphicFrameMkLst>
        </pc:graphicFrameChg>
        <pc:picChg chg="add mod ord">
          <ac:chgData name="Kirchner, Karen (Allianz Life Insurance Company)" userId="814a653e-deb9-43c5-a93e-cbeedcd756a2" providerId="ADAL" clId="{621269D6-80F8-4ECF-BC2B-F380906CBA12}" dt="2025-10-28T17:13:33.636" v="3375" actId="167"/>
          <ac:picMkLst>
            <pc:docMk/>
            <pc:sldMk cId="3234938190" sldId="408"/>
            <ac:picMk id="14" creationId="{CC38D90F-61E3-949C-E42C-E0A7BF23E9FF}"/>
          </ac:picMkLst>
        </pc:picChg>
      </pc:sldChg>
      <pc:sldChg chg="modSp mod">
        <pc:chgData name="Kirchner, Karen (Allianz Life Insurance Company)" userId="814a653e-deb9-43c5-a93e-cbeedcd756a2" providerId="ADAL" clId="{621269D6-80F8-4ECF-BC2B-F380906CBA12}" dt="2025-10-28T17:06:46.930" v="3318" actId="207"/>
        <pc:sldMkLst>
          <pc:docMk/>
          <pc:sldMk cId="3762866299" sldId="590"/>
        </pc:sldMkLst>
        <pc:spChg chg="mod">
          <ac:chgData name="Kirchner, Karen (Allianz Life Insurance Company)" userId="814a653e-deb9-43c5-a93e-cbeedcd756a2" providerId="ADAL" clId="{621269D6-80F8-4ECF-BC2B-F380906CBA12}" dt="2025-10-28T17:06:46.930" v="3318" actId="207"/>
          <ac:spMkLst>
            <pc:docMk/>
            <pc:sldMk cId="3762866299" sldId="590"/>
            <ac:spMk id="25" creationId="{00000000-0000-0000-0000-000000000000}"/>
          </ac:spMkLst>
        </pc:spChg>
      </pc:sldChg>
      <pc:sldChg chg="del">
        <pc:chgData name="Kirchner, Karen (Allianz Life Insurance Company)" userId="814a653e-deb9-43c5-a93e-cbeedcd756a2" providerId="ADAL" clId="{621269D6-80F8-4ECF-BC2B-F380906CBA12}" dt="2025-10-28T17:04:48.731" v="3280" actId="2696"/>
        <pc:sldMkLst>
          <pc:docMk/>
          <pc:sldMk cId="703629461" sldId="592"/>
        </pc:sldMkLst>
      </pc:sldChg>
      <pc:sldChg chg="addSp delSp modSp mod delAnim modAnim">
        <pc:chgData name="Kirchner, Karen (Allianz Life Insurance Company)" userId="814a653e-deb9-43c5-a93e-cbeedcd756a2" providerId="ADAL" clId="{621269D6-80F8-4ECF-BC2B-F380906CBA12}" dt="2025-10-28T16:59:03.416" v="3242"/>
        <pc:sldMkLst>
          <pc:docMk/>
          <pc:sldMk cId="3915354871" sldId="593"/>
        </pc:sldMkLst>
        <pc:spChg chg="mod">
          <ac:chgData name="Kirchner, Karen (Allianz Life Insurance Company)" userId="814a653e-deb9-43c5-a93e-cbeedcd756a2" providerId="ADAL" clId="{621269D6-80F8-4ECF-BC2B-F380906CBA12}" dt="2025-10-28T16:57:24.023" v="3237"/>
          <ac:spMkLst>
            <pc:docMk/>
            <pc:sldMk cId="3915354871" sldId="593"/>
            <ac:spMk id="12" creationId="{73DBC852-F93D-CB18-6167-32C6FD21F8A7}"/>
          </ac:spMkLst>
        </pc:spChg>
        <pc:spChg chg="mod">
          <ac:chgData name="Kirchner, Karen (Allianz Life Insurance Company)" userId="814a653e-deb9-43c5-a93e-cbeedcd756a2" providerId="ADAL" clId="{621269D6-80F8-4ECF-BC2B-F380906CBA12}" dt="2025-10-28T16:57:24.023" v="3237"/>
          <ac:spMkLst>
            <pc:docMk/>
            <pc:sldMk cId="3915354871" sldId="593"/>
            <ac:spMk id="16" creationId="{62B67214-65C6-67B6-B3A4-0D1C6119E367}"/>
          </ac:spMkLst>
        </pc:spChg>
        <pc:spChg chg="mod">
          <ac:chgData name="Kirchner, Karen (Allianz Life Insurance Company)" userId="814a653e-deb9-43c5-a93e-cbeedcd756a2" providerId="ADAL" clId="{621269D6-80F8-4ECF-BC2B-F380906CBA12}" dt="2025-10-28T16:57:24.023" v="3237"/>
          <ac:spMkLst>
            <pc:docMk/>
            <pc:sldMk cId="3915354871" sldId="593"/>
            <ac:spMk id="35" creationId="{43FB557F-025B-4703-1B75-FDBF22D68925}"/>
          </ac:spMkLst>
        </pc:spChg>
        <pc:spChg chg="mod">
          <ac:chgData name="Kirchner, Karen (Allianz Life Insurance Company)" userId="814a653e-deb9-43c5-a93e-cbeedcd756a2" providerId="ADAL" clId="{621269D6-80F8-4ECF-BC2B-F380906CBA12}" dt="2025-10-28T16:57:24.023" v="3237"/>
          <ac:spMkLst>
            <pc:docMk/>
            <pc:sldMk cId="3915354871" sldId="593"/>
            <ac:spMk id="37" creationId="{2BC46BBE-63BE-C911-B5E1-FEA5FDC7D922}"/>
          </ac:spMkLst>
        </pc:spChg>
        <pc:spChg chg="mod">
          <ac:chgData name="Kirchner, Karen (Allianz Life Insurance Company)" userId="814a653e-deb9-43c5-a93e-cbeedcd756a2" providerId="ADAL" clId="{621269D6-80F8-4ECF-BC2B-F380906CBA12}" dt="2025-10-28T16:57:24.023" v="3237"/>
          <ac:spMkLst>
            <pc:docMk/>
            <pc:sldMk cId="3915354871" sldId="593"/>
            <ac:spMk id="38" creationId="{F8DE422B-C5B8-C7E2-6980-6429FCC8F2E4}"/>
          </ac:spMkLst>
        </pc:spChg>
        <pc:spChg chg="mod">
          <ac:chgData name="Kirchner, Karen (Allianz Life Insurance Company)" userId="814a653e-deb9-43c5-a93e-cbeedcd756a2" providerId="ADAL" clId="{621269D6-80F8-4ECF-BC2B-F380906CBA12}" dt="2025-10-28T16:57:24.023" v="3237"/>
          <ac:spMkLst>
            <pc:docMk/>
            <pc:sldMk cId="3915354871" sldId="593"/>
            <ac:spMk id="40" creationId="{D8F64BAF-A782-B313-8B09-8AB7AC0309F4}"/>
          </ac:spMkLst>
        </pc:spChg>
        <pc:spChg chg="mod">
          <ac:chgData name="Kirchner, Karen (Allianz Life Insurance Company)" userId="814a653e-deb9-43c5-a93e-cbeedcd756a2" providerId="ADAL" clId="{621269D6-80F8-4ECF-BC2B-F380906CBA12}" dt="2025-10-28T16:57:24.023" v="3237"/>
          <ac:spMkLst>
            <pc:docMk/>
            <pc:sldMk cId="3915354871" sldId="593"/>
            <ac:spMk id="45" creationId="{4E950EBF-915C-7F7B-6FC9-C96357C8B1CE}"/>
          </ac:spMkLst>
        </pc:spChg>
        <pc:spChg chg="mod">
          <ac:chgData name="Kirchner, Karen (Allianz Life Insurance Company)" userId="814a653e-deb9-43c5-a93e-cbeedcd756a2" providerId="ADAL" clId="{621269D6-80F8-4ECF-BC2B-F380906CBA12}" dt="2025-10-28T16:57:24.023" v="3237"/>
          <ac:spMkLst>
            <pc:docMk/>
            <pc:sldMk cId="3915354871" sldId="593"/>
            <ac:spMk id="46" creationId="{8818D384-7DC8-6977-E817-629BD891B1AC}"/>
          </ac:spMkLst>
        </pc:spChg>
        <pc:spChg chg="mod">
          <ac:chgData name="Kirchner, Karen (Allianz Life Insurance Company)" userId="814a653e-deb9-43c5-a93e-cbeedcd756a2" providerId="ADAL" clId="{621269D6-80F8-4ECF-BC2B-F380906CBA12}" dt="2025-10-28T16:57:24.023" v="3237"/>
          <ac:spMkLst>
            <pc:docMk/>
            <pc:sldMk cId="3915354871" sldId="593"/>
            <ac:spMk id="48" creationId="{23FA568F-F946-9412-AEBA-0A6584E276EA}"/>
          </ac:spMkLst>
        </pc:spChg>
        <pc:spChg chg="mod">
          <ac:chgData name="Kirchner, Karen (Allianz Life Insurance Company)" userId="814a653e-deb9-43c5-a93e-cbeedcd756a2" providerId="ADAL" clId="{621269D6-80F8-4ECF-BC2B-F380906CBA12}" dt="2025-10-28T16:57:24.023" v="3237"/>
          <ac:spMkLst>
            <pc:docMk/>
            <pc:sldMk cId="3915354871" sldId="593"/>
            <ac:spMk id="54" creationId="{E82420D8-F1F2-5048-5037-0E4085CFB6C8}"/>
          </ac:spMkLst>
        </pc:spChg>
      </pc:sldChg>
      <pc:sldChg chg="addSp delSp modSp mod modAnim modNotesTx">
        <pc:chgData name="Kirchner, Karen (Allianz Life Insurance Company)" userId="814a653e-deb9-43c5-a93e-cbeedcd756a2" providerId="ADAL" clId="{621269D6-80F8-4ECF-BC2B-F380906CBA12}" dt="2025-11-03T20:44:57.309" v="5246" actId="1076"/>
        <pc:sldMkLst>
          <pc:docMk/>
          <pc:sldMk cId="2480210912" sldId="604"/>
        </pc:sldMkLst>
        <pc:spChg chg="add mod ord">
          <ac:chgData name="Kirchner, Karen (Allianz Life Insurance Company)" userId="814a653e-deb9-43c5-a93e-cbeedcd756a2" providerId="ADAL" clId="{621269D6-80F8-4ECF-BC2B-F380906CBA12}" dt="2025-10-29T20:31:29.701" v="3459" actId="167"/>
          <ac:spMkLst>
            <pc:docMk/>
            <pc:sldMk cId="2480210912" sldId="604"/>
            <ac:spMk id="4" creationId="{B0356C13-671A-D96C-525C-40059B05E43B}"/>
          </ac:spMkLst>
        </pc:spChg>
        <pc:spChg chg="add mod ord">
          <ac:chgData name="Kirchner, Karen (Allianz Life Insurance Company)" userId="814a653e-deb9-43c5-a93e-cbeedcd756a2" providerId="ADAL" clId="{621269D6-80F8-4ECF-BC2B-F380906CBA12}" dt="2025-10-28T16:50:38.051" v="3233" actId="167"/>
          <ac:spMkLst>
            <pc:docMk/>
            <pc:sldMk cId="2480210912" sldId="604"/>
            <ac:spMk id="5" creationId="{C0280BEF-3C71-BA91-F9D9-536EF2B71CCB}"/>
          </ac:spMkLst>
        </pc:spChg>
        <pc:spChg chg="add mod">
          <ac:chgData name="Kirchner, Karen (Allianz Life Insurance Company)" userId="814a653e-deb9-43c5-a93e-cbeedcd756a2" providerId="ADAL" clId="{621269D6-80F8-4ECF-BC2B-F380906CBA12}" dt="2025-11-03T20:44:57.309" v="5246" actId="1076"/>
          <ac:spMkLst>
            <pc:docMk/>
            <pc:sldMk cId="2480210912" sldId="604"/>
            <ac:spMk id="6" creationId="{3BCEDF3E-2965-F989-AEC0-DD3A003321F1}"/>
          </ac:spMkLst>
        </pc:spChg>
        <pc:spChg chg="mod">
          <ac:chgData name="Kirchner, Karen (Allianz Life Insurance Company)" userId="814a653e-deb9-43c5-a93e-cbeedcd756a2" providerId="ADAL" clId="{621269D6-80F8-4ECF-BC2B-F380906CBA12}" dt="2025-10-21T17:03:21.255" v="2098" actId="1076"/>
          <ac:spMkLst>
            <pc:docMk/>
            <pc:sldMk cId="2480210912" sldId="604"/>
            <ac:spMk id="9" creationId="{0F6071C4-BE23-4126-8459-0550780494B2}"/>
          </ac:spMkLst>
        </pc:spChg>
        <pc:spChg chg="mod">
          <ac:chgData name="Kirchner, Karen (Allianz Life Insurance Company)" userId="814a653e-deb9-43c5-a93e-cbeedcd756a2" providerId="ADAL" clId="{621269D6-80F8-4ECF-BC2B-F380906CBA12}" dt="2025-10-21T17:03:21.255" v="2098" actId="1076"/>
          <ac:spMkLst>
            <pc:docMk/>
            <pc:sldMk cId="2480210912" sldId="604"/>
            <ac:spMk id="11" creationId="{C865B6C8-05EA-4DB7-AD58-598C0BC8BA2C}"/>
          </ac:spMkLst>
        </pc:spChg>
        <pc:spChg chg="mod">
          <ac:chgData name="Kirchner, Karen (Allianz Life Insurance Company)" userId="814a653e-deb9-43c5-a93e-cbeedcd756a2" providerId="ADAL" clId="{621269D6-80F8-4ECF-BC2B-F380906CBA12}" dt="2025-10-21T17:03:21.255" v="2098" actId="1076"/>
          <ac:spMkLst>
            <pc:docMk/>
            <pc:sldMk cId="2480210912" sldId="604"/>
            <ac:spMk id="13" creationId="{DFCAD056-399B-45C2-8A1E-0B6254D17B1A}"/>
          </ac:spMkLst>
        </pc:spChg>
        <pc:spChg chg="mod">
          <ac:chgData name="Kirchner, Karen (Allianz Life Insurance Company)" userId="814a653e-deb9-43c5-a93e-cbeedcd756a2" providerId="ADAL" clId="{621269D6-80F8-4ECF-BC2B-F380906CBA12}" dt="2025-10-29T20:31:34.792" v="3461" actId="20577"/>
          <ac:spMkLst>
            <pc:docMk/>
            <pc:sldMk cId="2480210912" sldId="604"/>
            <ac:spMk id="17" creationId="{D4A59D53-625E-4163-8A6B-406B773172C9}"/>
          </ac:spMkLst>
        </pc:spChg>
        <pc:spChg chg="mod">
          <ac:chgData name="Kirchner, Karen (Allianz Life Insurance Company)" userId="814a653e-deb9-43c5-a93e-cbeedcd756a2" providerId="ADAL" clId="{621269D6-80F8-4ECF-BC2B-F380906CBA12}" dt="2025-10-29T20:31:51.855" v="3463" actId="20577"/>
          <ac:spMkLst>
            <pc:docMk/>
            <pc:sldMk cId="2480210912" sldId="604"/>
            <ac:spMk id="18" creationId="{F7C9779D-576F-4A93-B34F-88657832F47C}"/>
          </ac:spMkLst>
        </pc:spChg>
        <pc:spChg chg="mod">
          <ac:chgData name="Kirchner, Karen (Allianz Life Insurance Company)" userId="814a653e-deb9-43c5-a93e-cbeedcd756a2" providerId="ADAL" clId="{621269D6-80F8-4ECF-BC2B-F380906CBA12}" dt="2025-10-29T20:32:07.366" v="3465" actId="20577"/>
          <ac:spMkLst>
            <pc:docMk/>
            <pc:sldMk cId="2480210912" sldId="604"/>
            <ac:spMk id="19" creationId="{46D458A3-8E27-4D18-BCD8-4B17F54E5E22}"/>
          </ac:spMkLst>
        </pc:spChg>
        <pc:graphicFrameChg chg="mod modGraphic">
          <ac:chgData name="Kirchner, Karen (Allianz Life Insurance Company)" userId="814a653e-deb9-43c5-a93e-cbeedcd756a2" providerId="ADAL" clId="{621269D6-80F8-4ECF-BC2B-F380906CBA12}" dt="2025-10-21T17:03:38.873" v="2100" actId="12385"/>
          <ac:graphicFrameMkLst>
            <pc:docMk/>
            <pc:sldMk cId="2480210912" sldId="604"/>
            <ac:graphicFrameMk id="14" creationId="{00000000-0000-0000-0000-000000000000}"/>
          </ac:graphicFrameMkLst>
        </pc:graphicFrameChg>
        <pc:graphicFrameChg chg="mod ord modGraphic">
          <ac:chgData name="Kirchner, Karen (Allianz Life Insurance Company)" userId="814a653e-deb9-43c5-a93e-cbeedcd756a2" providerId="ADAL" clId="{621269D6-80F8-4ECF-BC2B-F380906CBA12}" dt="2025-10-30T14:01:04.048" v="4601" actId="1035"/>
          <ac:graphicFrameMkLst>
            <pc:docMk/>
            <pc:sldMk cId="2480210912" sldId="604"/>
            <ac:graphicFrameMk id="15" creationId="{00000000-0000-0000-0000-000000000000}"/>
          </ac:graphicFrameMkLst>
        </pc:graphicFrameChg>
      </pc:sldChg>
      <pc:sldChg chg="modSp mod modNotesTx">
        <pc:chgData name="Kirchner, Karen (Allianz Life Insurance Company)" userId="814a653e-deb9-43c5-a93e-cbeedcd756a2" providerId="ADAL" clId="{621269D6-80F8-4ECF-BC2B-F380906CBA12}" dt="2025-11-03T20:43:43.949" v="5233" actId="14100"/>
        <pc:sldMkLst>
          <pc:docMk/>
          <pc:sldMk cId="1441602339" sldId="614"/>
        </pc:sldMkLst>
        <pc:spChg chg="mod">
          <ac:chgData name="Kirchner, Karen (Allianz Life Insurance Company)" userId="814a653e-deb9-43c5-a93e-cbeedcd756a2" providerId="ADAL" clId="{621269D6-80F8-4ECF-BC2B-F380906CBA12}" dt="2025-11-03T20:43:43.949" v="5233" actId="14100"/>
          <ac:spMkLst>
            <pc:docMk/>
            <pc:sldMk cId="1441602339" sldId="614"/>
            <ac:spMk id="5" creationId="{00000000-0000-0000-0000-000000000000}"/>
          </ac:spMkLst>
        </pc:spChg>
      </pc:sldChg>
      <pc:sldChg chg="addSp modSp mod">
        <pc:chgData name="Kirchner, Karen (Allianz Life Insurance Company)" userId="814a653e-deb9-43c5-a93e-cbeedcd756a2" providerId="ADAL" clId="{621269D6-80F8-4ECF-BC2B-F380906CBA12}" dt="2025-10-30T13:42:42.235" v="4529" actId="164"/>
        <pc:sldMkLst>
          <pc:docMk/>
          <pc:sldMk cId="3558471788" sldId="615"/>
        </pc:sldMkLst>
        <pc:spChg chg="add mod">
          <ac:chgData name="Kirchner, Karen (Allianz Life Insurance Company)" userId="814a653e-deb9-43c5-a93e-cbeedcd756a2" providerId="ADAL" clId="{621269D6-80F8-4ECF-BC2B-F380906CBA12}" dt="2025-10-30T13:42:42.235" v="4529" actId="164"/>
          <ac:spMkLst>
            <pc:docMk/>
            <pc:sldMk cId="3558471788" sldId="615"/>
            <ac:spMk id="2" creationId="{15284646-53B6-30AE-B6F2-DF949AD4E6C0}"/>
          </ac:spMkLst>
        </pc:spChg>
        <pc:spChg chg="mod">
          <ac:chgData name="Kirchner, Karen (Allianz Life Insurance Company)" userId="814a653e-deb9-43c5-a93e-cbeedcd756a2" providerId="ADAL" clId="{621269D6-80F8-4ECF-BC2B-F380906CBA12}" dt="2025-10-30T13:42:42.235" v="4529" actId="164"/>
          <ac:spMkLst>
            <pc:docMk/>
            <pc:sldMk cId="3558471788" sldId="615"/>
            <ac:spMk id="9" creationId="{E03539E9-8103-5FC6-7919-96199AAB02A3}"/>
          </ac:spMkLst>
        </pc:spChg>
        <pc:grpChg chg="add mod">
          <ac:chgData name="Kirchner, Karen (Allianz Life Insurance Company)" userId="814a653e-deb9-43c5-a93e-cbeedcd756a2" providerId="ADAL" clId="{621269D6-80F8-4ECF-BC2B-F380906CBA12}" dt="2025-10-30T13:42:42.235" v="4529" actId="164"/>
          <ac:grpSpMkLst>
            <pc:docMk/>
            <pc:sldMk cId="3558471788" sldId="615"/>
            <ac:grpSpMk id="3" creationId="{C5F1884C-D72A-BF47-9FF8-25E2CD81E04E}"/>
          </ac:grpSpMkLst>
        </pc:grpChg>
        <pc:picChg chg="mod">
          <ac:chgData name="Kirchner, Karen (Allianz Life Insurance Company)" userId="814a653e-deb9-43c5-a93e-cbeedcd756a2" providerId="ADAL" clId="{621269D6-80F8-4ECF-BC2B-F380906CBA12}" dt="2025-10-30T13:42:42.235" v="4529" actId="164"/>
          <ac:picMkLst>
            <pc:docMk/>
            <pc:sldMk cId="3558471788" sldId="615"/>
            <ac:picMk id="5" creationId="{00000000-0000-0000-0000-000000000000}"/>
          </ac:picMkLst>
        </pc:picChg>
      </pc:sldChg>
      <pc:sldChg chg="addSp delSp modSp mod delAnim modAnim modNotesTx">
        <pc:chgData name="Kirchner, Karen (Allianz Life Insurance Company)" userId="814a653e-deb9-43c5-a93e-cbeedcd756a2" providerId="ADAL" clId="{621269D6-80F8-4ECF-BC2B-F380906CBA12}" dt="2025-10-30T15:35:55.059" v="5224" actId="1035"/>
        <pc:sldMkLst>
          <pc:docMk/>
          <pc:sldMk cId="302381983" sldId="616"/>
        </pc:sldMkLst>
        <pc:spChg chg="add del mod">
          <ac:chgData name="Kirchner, Karen (Allianz Life Insurance Company)" userId="814a653e-deb9-43c5-a93e-cbeedcd756a2" providerId="ADAL" clId="{621269D6-80F8-4ECF-BC2B-F380906CBA12}" dt="2025-10-21T16:49:17.568" v="2048" actId="1076"/>
          <ac:spMkLst>
            <pc:docMk/>
            <pc:sldMk cId="302381983" sldId="616"/>
            <ac:spMk id="4" creationId="{00000000-0000-0000-0000-000000000000}"/>
          </ac:spMkLst>
        </pc:spChg>
        <pc:spChg chg="add mod">
          <ac:chgData name="Kirchner, Karen (Allianz Life Insurance Company)" userId="814a653e-deb9-43c5-a93e-cbeedcd756a2" providerId="ADAL" clId="{621269D6-80F8-4ECF-BC2B-F380906CBA12}" dt="2025-10-30T15:35:21.499" v="5215" actId="1037"/>
          <ac:spMkLst>
            <pc:docMk/>
            <pc:sldMk cId="302381983" sldId="616"/>
            <ac:spMk id="6" creationId="{4EA53C31-A03C-B941-11A7-82B7F6304EE2}"/>
          </ac:spMkLst>
        </pc:spChg>
        <pc:spChg chg="add mod">
          <ac:chgData name="Kirchner, Karen (Allianz Life Insurance Company)" userId="814a653e-deb9-43c5-a93e-cbeedcd756a2" providerId="ADAL" clId="{621269D6-80F8-4ECF-BC2B-F380906CBA12}" dt="2025-10-30T15:35:21.499" v="5215" actId="1037"/>
          <ac:spMkLst>
            <pc:docMk/>
            <pc:sldMk cId="302381983" sldId="616"/>
            <ac:spMk id="7" creationId="{F0397C96-7E5F-0291-3517-6F60A7F7CCAA}"/>
          </ac:spMkLst>
        </pc:spChg>
        <pc:spChg chg="add mod">
          <ac:chgData name="Kirchner, Karen (Allianz Life Insurance Company)" userId="814a653e-deb9-43c5-a93e-cbeedcd756a2" providerId="ADAL" clId="{621269D6-80F8-4ECF-BC2B-F380906CBA12}" dt="2025-10-30T15:35:21.499" v="5215" actId="1037"/>
          <ac:spMkLst>
            <pc:docMk/>
            <pc:sldMk cId="302381983" sldId="616"/>
            <ac:spMk id="8" creationId="{7C0B5976-7DCD-D835-077F-9B4481EE1270}"/>
          </ac:spMkLst>
        </pc:spChg>
        <pc:spChg chg="add mod">
          <ac:chgData name="Kirchner, Karen (Allianz Life Insurance Company)" userId="814a653e-deb9-43c5-a93e-cbeedcd756a2" providerId="ADAL" clId="{621269D6-80F8-4ECF-BC2B-F380906CBA12}" dt="2025-10-30T15:32:38.026" v="5073" actId="1076"/>
          <ac:spMkLst>
            <pc:docMk/>
            <pc:sldMk cId="302381983" sldId="616"/>
            <ac:spMk id="12" creationId="{184EC725-E3F1-2E9F-3291-74BB20C01589}"/>
          </ac:spMkLst>
        </pc:spChg>
        <pc:spChg chg="add mod">
          <ac:chgData name="Kirchner, Karen (Allianz Life Insurance Company)" userId="814a653e-deb9-43c5-a93e-cbeedcd756a2" providerId="ADAL" clId="{621269D6-80F8-4ECF-BC2B-F380906CBA12}" dt="2025-10-30T15:32:38.026" v="5073" actId="1076"/>
          <ac:spMkLst>
            <pc:docMk/>
            <pc:sldMk cId="302381983" sldId="616"/>
            <ac:spMk id="13" creationId="{BCA2ED24-ACBC-B733-A57E-9D203DAF7D44}"/>
          </ac:spMkLst>
        </pc:spChg>
        <pc:spChg chg="add mod">
          <ac:chgData name="Kirchner, Karen (Allianz Life Insurance Company)" userId="814a653e-deb9-43c5-a93e-cbeedcd756a2" providerId="ADAL" clId="{621269D6-80F8-4ECF-BC2B-F380906CBA12}" dt="2025-10-21T16:49:17.568" v="2048" actId="1076"/>
          <ac:spMkLst>
            <pc:docMk/>
            <pc:sldMk cId="302381983" sldId="616"/>
            <ac:spMk id="14" creationId="{3FF94E17-FA29-4EC9-0AF8-92C05B2A5421}"/>
          </ac:spMkLst>
        </pc:spChg>
        <pc:spChg chg="add mod">
          <ac:chgData name="Kirchner, Karen (Allianz Life Insurance Company)" userId="814a653e-deb9-43c5-a93e-cbeedcd756a2" providerId="ADAL" clId="{621269D6-80F8-4ECF-BC2B-F380906CBA12}" dt="2025-10-30T13:55:02.809" v="4570" actId="164"/>
          <ac:spMkLst>
            <pc:docMk/>
            <pc:sldMk cId="302381983" sldId="616"/>
            <ac:spMk id="16" creationId="{FBB52604-B86D-76FA-D5FB-AEB643E5A582}"/>
          </ac:spMkLst>
        </pc:spChg>
        <pc:spChg chg="add mod">
          <ac:chgData name="Kirchner, Karen (Allianz Life Insurance Company)" userId="814a653e-deb9-43c5-a93e-cbeedcd756a2" providerId="ADAL" clId="{621269D6-80F8-4ECF-BC2B-F380906CBA12}" dt="2025-10-30T15:32:24.715" v="5071" actId="1076"/>
          <ac:spMkLst>
            <pc:docMk/>
            <pc:sldMk cId="302381983" sldId="616"/>
            <ac:spMk id="17" creationId="{907CAB00-7690-8343-B679-156788FA33B9}"/>
          </ac:spMkLst>
        </pc:spChg>
        <pc:spChg chg="add mod">
          <ac:chgData name="Kirchner, Karen (Allianz Life Insurance Company)" userId="814a653e-deb9-43c5-a93e-cbeedcd756a2" providerId="ADAL" clId="{621269D6-80F8-4ECF-BC2B-F380906CBA12}" dt="2025-10-30T15:32:14.740" v="5069"/>
          <ac:spMkLst>
            <pc:docMk/>
            <pc:sldMk cId="302381983" sldId="616"/>
            <ac:spMk id="18" creationId="{D3A36626-C990-BBE9-99B7-958256AF6FFE}"/>
          </ac:spMkLst>
        </pc:spChg>
        <pc:spChg chg="add mod">
          <ac:chgData name="Kirchner, Karen (Allianz Life Insurance Company)" userId="814a653e-deb9-43c5-a93e-cbeedcd756a2" providerId="ADAL" clId="{621269D6-80F8-4ECF-BC2B-F380906CBA12}" dt="2025-10-21T16:49:17.568" v="2048" actId="1076"/>
          <ac:spMkLst>
            <pc:docMk/>
            <pc:sldMk cId="302381983" sldId="616"/>
            <ac:spMk id="24" creationId="{10182AAE-458D-3022-EC92-844109377B43}"/>
          </ac:spMkLst>
        </pc:spChg>
        <pc:spChg chg="add mod">
          <ac:chgData name="Kirchner, Karen (Allianz Life Insurance Company)" userId="814a653e-deb9-43c5-a93e-cbeedcd756a2" providerId="ADAL" clId="{621269D6-80F8-4ECF-BC2B-F380906CBA12}" dt="2025-10-30T15:32:44.146" v="5074" actId="1076"/>
          <ac:spMkLst>
            <pc:docMk/>
            <pc:sldMk cId="302381983" sldId="616"/>
            <ac:spMk id="27" creationId="{D3954E78-43DA-8473-F6AD-0790B18D95EF}"/>
          </ac:spMkLst>
        </pc:spChg>
        <pc:spChg chg="add mod ord">
          <ac:chgData name="Kirchner, Karen (Allianz Life Insurance Company)" userId="814a653e-deb9-43c5-a93e-cbeedcd756a2" providerId="ADAL" clId="{621269D6-80F8-4ECF-BC2B-F380906CBA12}" dt="2025-10-30T15:35:33.267" v="5217" actId="207"/>
          <ac:spMkLst>
            <pc:docMk/>
            <pc:sldMk cId="302381983" sldId="616"/>
            <ac:spMk id="29" creationId="{45ADA2C2-4F3C-2D11-0D7E-9F526DA4A172}"/>
          </ac:spMkLst>
        </pc:spChg>
        <pc:spChg chg="add mod ord">
          <ac:chgData name="Kirchner, Karen (Allianz Life Insurance Company)" userId="814a653e-deb9-43c5-a93e-cbeedcd756a2" providerId="ADAL" clId="{621269D6-80F8-4ECF-BC2B-F380906CBA12}" dt="2025-10-30T15:35:55.059" v="5224" actId="1035"/>
          <ac:spMkLst>
            <pc:docMk/>
            <pc:sldMk cId="302381983" sldId="616"/>
            <ac:spMk id="30" creationId="{56FA34FA-15C3-3656-F175-F104AFAAD962}"/>
          </ac:spMkLst>
        </pc:spChg>
        <pc:spChg chg="add mod">
          <ac:chgData name="Kirchner, Karen (Allianz Life Insurance Company)" userId="814a653e-deb9-43c5-a93e-cbeedcd756a2" providerId="ADAL" clId="{621269D6-80F8-4ECF-BC2B-F380906CBA12}" dt="2025-10-30T15:35:21.499" v="5215" actId="1037"/>
          <ac:spMkLst>
            <pc:docMk/>
            <pc:sldMk cId="302381983" sldId="616"/>
            <ac:spMk id="32" creationId="{9AD72FED-7846-E965-B1BA-A35300BFD095}"/>
          </ac:spMkLst>
        </pc:spChg>
        <pc:grpChg chg="add mod">
          <ac:chgData name="Kirchner, Karen (Allianz Life Insurance Company)" userId="814a653e-deb9-43c5-a93e-cbeedcd756a2" providerId="ADAL" clId="{621269D6-80F8-4ECF-BC2B-F380906CBA12}" dt="2025-10-21T16:49:17.568" v="2048" actId="1076"/>
          <ac:grpSpMkLst>
            <pc:docMk/>
            <pc:sldMk cId="302381983" sldId="616"/>
            <ac:grpSpMk id="9" creationId="{434D0B09-91AF-6319-5967-829912B810BF}"/>
          </ac:grpSpMkLst>
        </pc:grpChg>
        <pc:grpChg chg="add mod">
          <ac:chgData name="Kirchner, Karen (Allianz Life Insurance Company)" userId="814a653e-deb9-43c5-a93e-cbeedcd756a2" providerId="ADAL" clId="{621269D6-80F8-4ECF-BC2B-F380906CBA12}" dt="2025-10-30T15:32:14.740" v="5069"/>
          <ac:grpSpMkLst>
            <pc:docMk/>
            <pc:sldMk cId="302381983" sldId="616"/>
            <ac:grpSpMk id="10" creationId="{416E585C-2340-BC06-2C4C-3597D0D99854}"/>
          </ac:grpSpMkLst>
        </pc:grpChg>
        <pc:grpChg chg="add mod">
          <ac:chgData name="Kirchner, Karen (Allianz Life Insurance Company)" userId="814a653e-deb9-43c5-a93e-cbeedcd756a2" providerId="ADAL" clId="{621269D6-80F8-4ECF-BC2B-F380906CBA12}" dt="2025-10-30T15:35:21.499" v="5215" actId="1037"/>
          <ac:grpSpMkLst>
            <pc:docMk/>
            <pc:sldMk cId="302381983" sldId="616"/>
            <ac:grpSpMk id="11" creationId="{D8ADB0BE-71D6-B69E-413F-1E0F38F0ECAE}"/>
          </ac:grpSpMkLst>
        </pc:grpChg>
        <pc:grpChg chg="add mod">
          <ac:chgData name="Kirchner, Karen (Allianz Life Insurance Company)" userId="814a653e-deb9-43c5-a93e-cbeedcd756a2" providerId="ADAL" clId="{621269D6-80F8-4ECF-BC2B-F380906CBA12}" dt="2025-10-30T13:55:02.809" v="4570" actId="164"/>
          <ac:grpSpMkLst>
            <pc:docMk/>
            <pc:sldMk cId="302381983" sldId="616"/>
            <ac:grpSpMk id="15" creationId="{7915393C-F53E-80D3-F29E-869868065B1D}"/>
          </ac:grpSpMkLst>
        </pc:grpChg>
        <pc:grpChg chg="add mod">
          <ac:chgData name="Kirchner, Karen (Allianz Life Insurance Company)" userId="814a653e-deb9-43c5-a93e-cbeedcd756a2" providerId="ADAL" clId="{621269D6-80F8-4ECF-BC2B-F380906CBA12}" dt="2025-10-30T13:55:02.809" v="4570" actId="164"/>
          <ac:grpSpMkLst>
            <pc:docMk/>
            <pc:sldMk cId="302381983" sldId="616"/>
            <ac:grpSpMk id="19" creationId="{0B76BC8E-E480-DCAC-1616-003FDDDA04DD}"/>
          </ac:grpSpMkLst>
        </pc:grpChg>
        <pc:grpChg chg="add mod ord">
          <ac:chgData name="Kirchner, Karen (Allianz Life Insurance Company)" userId="814a653e-deb9-43c5-a93e-cbeedcd756a2" providerId="ADAL" clId="{621269D6-80F8-4ECF-BC2B-F380906CBA12}" dt="2025-10-30T15:32:14.740" v="5069"/>
          <ac:grpSpMkLst>
            <pc:docMk/>
            <pc:sldMk cId="302381983" sldId="616"/>
            <ac:grpSpMk id="20" creationId="{A16BB42F-1BFA-4B82-6BAF-A42EF92DD230}"/>
          </ac:grpSpMkLst>
        </pc:grpChg>
        <pc:grpChg chg="add mod">
          <ac:chgData name="Kirchner, Karen (Allianz Life Insurance Company)" userId="814a653e-deb9-43c5-a93e-cbeedcd756a2" providerId="ADAL" clId="{621269D6-80F8-4ECF-BC2B-F380906CBA12}" dt="2025-10-30T15:35:21.499" v="5215" actId="1037"/>
          <ac:grpSpMkLst>
            <pc:docMk/>
            <pc:sldMk cId="302381983" sldId="616"/>
            <ac:grpSpMk id="31" creationId="{5F94D7C2-436E-EC56-0F43-FEB69F54875C}"/>
          </ac:grpSpMkLst>
        </pc:grpChg>
        <pc:graphicFrameChg chg="add mod">
          <ac:chgData name="Kirchner, Karen (Allianz Life Insurance Company)" userId="814a653e-deb9-43c5-a93e-cbeedcd756a2" providerId="ADAL" clId="{621269D6-80F8-4ECF-BC2B-F380906CBA12}" dt="2025-10-21T16:49:17.568" v="2048" actId="1076"/>
          <ac:graphicFrameMkLst>
            <pc:docMk/>
            <pc:sldMk cId="302381983" sldId="616"/>
            <ac:graphicFrameMk id="22" creationId="{91D653D8-419B-DB28-115B-502A1CE3B029}"/>
          </ac:graphicFrameMkLst>
        </pc:graphicFrameChg>
        <pc:graphicFrameChg chg="add mod">
          <ac:chgData name="Kirchner, Karen (Allianz Life Insurance Company)" userId="814a653e-deb9-43c5-a93e-cbeedcd756a2" providerId="ADAL" clId="{621269D6-80F8-4ECF-BC2B-F380906CBA12}" dt="2025-10-30T15:32:30.318" v="5072" actId="1076"/>
          <ac:graphicFrameMkLst>
            <pc:docMk/>
            <pc:sldMk cId="302381983" sldId="616"/>
            <ac:graphicFrameMk id="25" creationId="{11D6CA79-0BF9-2390-2009-E7715B73875C}"/>
          </ac:graphicFrameMkLst>
        </pc:graphicFrameChg>
        <pc:picChg chg="mod">
          <ac:chgData name="Kirchner, Karen (Allianz Life Insurance Company)" userId="814a653e-deb9-43c5-a93e-cbeedcd756a2" providerId="ADAL" clId="{621269D6-80F8-4ECF-BC2B-F380906CBA12}" dt="2025-10-21T16:49:17.568" v="2048" actId="1076"/>
          <ac:picMkLst>
            <pc:docMk/>
            <pc:sldMk cId="302381983" sldId="616"/>
            <ac:picMk id="5" creationId="{00000000-0000-0000-0000-000000000000}"/>
          </ac:picMkLst>
        </pc:picChg>
      </pc:sldChg>
      <pc:sldChg chg="addSp delSp modSp mod modAnim modNotesTx">
        <pc:chgData name="Kirchner, Karen (Allianz Life Insurance Company)" userId="814a653e-deb9-43c5-a93e-cbeedcd756a2" providerId="ADAL" clId="{621269D6-80F8-4ECF-BC2B-F380906CBA12}" dt="2025-11-03T20:44:33.279" v="5239" actId="1076"/>
        <pc:sldMkLst>
          <pc:docMk/>
          <pc:sldMk cId="2118766771" sldId="617"/>
        </pc:sldMkLst>
        <pc:spChg chg="add mod ord">
          <ac:chgData name="Kirchner, Karen (Allianz Life Insurance Company)" userId="814a653e-deb9-43c5-a93e-cbeedcd756a2" providerId="ADAL" clId="{621269D6-80F8-4ECF-BC2B-F380906CBA12}" dt="2025-10-30T13:56:12.807" v="4577" actId="164"/>
          <ac:spMkLst>
            <pc:docMk/>
            <pc:sldMk cId="2118766771" sldId="617"/>
            <ac:spMk id="3" creationId="{CA01D6A9-9AD2-A7C7-14FC-E1331F260BB6}"/>
          </ac:spMkLst>
        </pc:spChg>
        <pc:spChg chg="add mod ord">
          <ac:chgData name="Kirchner, Karen (Allianz Life Insurance Company)" userId="814a653e-deb9-43c5-a93e-cbeedcd756a2" providerId="ADAL" clId="{621269D6-80F8-4ECF-BC2B-F380906CBA12}" dt="2025-10-30T13:56:07.735" v="4576" actId="164"/>
          <ac:spMkLst>
            <pc:docMk/>
            <pc:sldMk cId="2118766771" sldId="617"/>
            <ac:spMk id="4" creationId="{11755DB5-0EFE-13D2-DBC4-B7EB8F8904F2}"/>
          </ac:spMkLst>
        </pc:spChg>
        <pc:spChg chg="mod">
          <ac:chgData name="Kirchner, Karen (Allianz Life Insurance Company)" userId="814a653e-deb9-43c5-a93e-cbeedcd756a2" providerId="ADAL" clId="{621269D6-80F8-4ECF-BC2B-F380906CBA12}" dt="2025-10-29T20:27:17.989" v="3436" actId="20577"/>
          <ac:spMkLst>
            <pc:docMk/>
            <pc:sldMk cId="2118766771" sldId="617"/>
            <ac:spMk id="7" creationId="{00000000-0000-0000-0000-000000000000}"/>
          </ac:spMkLst>
        </pc:spChg>
        <pc:spChg chg="mod">
          <ac:chgData name="Kirchner, Karen (Allianz Life Insurance Company)" userId="814a653e-deb9-43c5-a93e-cbeedcd756a2" providerId="ADAL" clId="{621269D6-80F8-4ECF-BC2B-F380906CBA12}" dt="2025-10-15T19:01:07.788" v="1405" actId="1076"/>
          <ac:spMkLst>
            <pc:docMk/>
            <pc:sldMk cId="2118766771" sldId="617"/>
            <ac:spMk id="8" creationId="{00000000-0000-0000-0000-000000000000}"/>
          </ac:spMkLst>
        </pc:spChg>
        <pc:spChg chg="mod">
          <ac:chgData name="Kirchner, Karen (Allianz Life Insurance Company)" userId="814a653e-deb9-43c5-a93e-cbeedcd756a2" providerId="ADAL" clId="{621269D6-80F8-4ECF-BC2B-F380906CBA12}" dt="2025-10-29T20:26:42.155" v="3427" actId="20577"/>
          <ac:spMkLst>
            <pc:docMk/>
            <pc:sldMk cId="2118766771" sldId="617"/>
            <ac:spMk id="11" creationId="{00000000-0000-0000-0000-000000000000}"/>
          </ac:spMkLst>
        </pc:spChg>
        <pc:spChg chg="mod">
          <ac:chgData name="Kirchner, Karen (Allianz Life Insurance Company)" userId="814a653e-deb9-43c5-a93e-cbeedcd756a2" providerId="ADAL" clId="{621269D6-80F8-4ECF-BC2B-F380906CBA12}" dt="2025-10-15T19:01:04.819" v="1404" actId="1076"/>
          <ac:spMkLst>
            <pc:docMk/>
            <pc:sldMk cId="2118766771" sldId="617"/>
            <ac:spMk id="12" creationId="{00000000-0000-0000-0000-000000000000}"/>
          </ac:spMkLst>
        </pc:spChg>
        <pc:spChg chg="mod">
          <ac:chgData name="Kirchner, Karen (Allianz Life Insurance Company)" userId="814a653e-deb9-43c5-a93e-cbeedcd756a2" providerId="ADAL" clId="{621269D6-80F8-4ECF-BC2B-F380906CBA12}" dt="2025-11-03T20:44:33.279" v="5239" actId="1076"/>
          <ac:spMkLst>
            <pc:docMk/>
            <pc:sldMk cId="2118766771" sldId="617"/>
            <ac:spMk id="13" creationId="{00000000-0000-0000-0000-000000000000}"/>
          </ac:spMkLst>
        </pc:spChg>
        <pc:grpChg chg="mod">
          <ac:chgData name="Kirchner, Karen (Allianz Life Insurance Company)" userId="814a653e-deb9-43c5-a93e-cbeedcd756a2" providerId="ADAL" clId="{621269D6-80F8-4ECF-BC2B-F380906CBA12}" dt="2025-10-30T13:56:07.735" v="4576" actId="164"/>
          <ac:grpSpMkLst>
            <pc:docMk/>
            <pc:sldMk cId="2118766771" sldId="617"/>
            <ac:grpSpMk id="5" creationId="{00000000-0000-0000-0000-000000000000}"/>
          </ac:grpSpMkLst>
        </pc:grpChg>
        <pc:grpChg chg="add mod">
          <ac:chgData name="Kirchner, Karen (Allianz Life Insurance Company)" userId="814a653e-deb9-43c5-a93e-cbeedcd756a2" providerId="ADAL" clId="{621269D6-80F8-4ECF-BC2B-F380906CBA12}" dt="2025-10-30T13:56:07.735" v="4576" actId="164"/>
          <ac:grpSpMkLst>
            <pc:docMk/>
            <pc:sldMk cId="2118766771" sldId="617"/>
            <ac:grpSpMk id="6" creationId="{17EA2DC1-44E7-6280-CE5B-07A57E41502B}"/>
          </ac:grpSpMkLst>
        </pc:grpChg>
        <pc:grpChg chg="mod">
          <ac:chgData name="Kirchner, Karen (Allianz Life Insurance Company)" userId="814a653e-deb9-43c5-a93e-cbeedcd756a2" providerId="ADAL" clId="{621269D6-80F8-4ECF-BC2B-F380906CBA12}" dt="2025-10-30T13:56:12.807" v="4577" actId="164"/>
          <ac:grpSpMkLst>
            <pc:docMk/>
            <pc:sldMk cId="2118766771" sldId="617"/>
            <ac:grpSpMk id="9" creationId="{00000000-0000-0000-0000-000000000000}"/>
          </ac:grpSpMkLst>
        </pc:grpChg>
        <pc:grpChg chg="add mod">
          <ac:chgData name="Kirchner, Karen (Allianz Life Insurance Company)" userId="814a653e-deb9-43c5-a93e-cbeedcd756a2" providerId="ADAL" clId="{621269D6-80F8-4ECF-BC2B-F380906CBA12}" dt="2025-10-30T13:56:12.807" v="4577" actId="164"/>
          <ac:grpSpMkLst>
            <pc:docMk/>
            <pc:sldMk cId="2118766771" sldId="617"/>
            <ac:grpSpMk id="10" creationId="{C63B236D-B89B-8692-048A-44644D191983}"/>
          </ac:grpSpMkLst>
        </pc:grpChg>
        <pc:picChg chg="add mod modCrop">
          <ac:chgData name="Kirchner, Karen (Allianz Life Insurance Company)" userId="814a653e-deb9-43c5-a93e-cbeedcd756a2" providerId="ADAL" clId="{621269D6-80F8-4ECF-BC2B-F380906CBA12}" dt="2025-10-15T19:01:01.196" v="1403" actId="14100"/>
          <ac:picMkLst>
            <pc:docMk/>
            <pc:sldMk cId="2118766771" sldId="617"/>
            <ac:picMk id="22" creationId="{03FE4368-0EF9-2C04-244E-A881104073A0}"/>
          </ac:picMkLst>
        </pc:picChg>
      </pc:sldChg>
      <pc:sldChg chg="addSp delSp modSp mod modAnim">
        <pc:chgData name="Kirchner, Karen (Allianz Life Insurance Company)" userId="814a653e-deb9-43c5-a93e-cbeedcd756a2" providerId="ADAL" clId="{621269D6-80F8-4ECF-BC2B-F380906CBA12}" dt="2025-10-30T14:22:32.632" v="4929" actId="207"/>
        <pc:sldMkLst>
          <pc:docMk/>
          <pc:sldMk cId="4104875821" sldId="619"/>
        </pc:sldMkLst>
        <pc:spChg chg="mod">
          <ac:chgData name="Kirchner, Karen (Allianz Life Insurance Company)" userId="814a653e-deb9-43c5-a93e-cbeedcd756a2" providerId="ADAL" clId="{621269D6-80F8-4ECF-BC2B-F380906CBA12}" dt="2025-10-30T14:22:32.632" v="4929" actId="207"/>
          <ac:spMkLst>
            <pc:docMk/>
            <pc:sldMk cId="4104875821" sldId="619"/>
            <ac:spMk id="2" creationId="{00000000-0000-0000-0000-000000000000}"/>
          </ac:spMkLst>
        </pc:spChg>
        <pc:spChg chg="add mod">
          <ac:chgData name="Kirchner, Karen (Allianz Life Insurance Company)" userId="814a653e-deb9-43c5-a93e-cbeedcd756a2" providerId="ADAL" clId="{621269D6-80F8-4ECF-BC2B-F380906CBA12}" dt="2025-10-30T13:43:24.461" v="4547" actId="164"/>
          <ac:spMkLst>
            <pc:docMk/>
            <pc:sldMk cId="4104875821" sldId="619"/>
            <ac:spMk id="3" creationId="{4B7A1524-430D-5793-11C6-2C881F9B7322}"/>
          </ac:spMkLst>
        </pc:spChg>
        <pc:spChg chg="mod">
          <ac:chgData name="Kirchner, Karen (Allianz Life Insurance Company)" userId="814a653e-deb9-43c5-a93e-cbeedcd756a2" providerId="ADAL" clId="{621269D6-80F8-4ECF-BC2B-F380906CBA12}" dt="2025-10-30T13:43:24.461" v="4547" actId="164"/>
          <ac:spMkLst>
            <pc:docMk/>
            <pc:sldMk cId="4104875821" sldId="619"/>
            <ac:spMk id="6" creationId="{00000000-0000-0000-0000-000000000000}"/>
          </ac:spMkLst>
        </pc:spChg>
        <pc:spChg chg="mod">
          <ac:chgData name="Kirchner, Karen (Allianz Life Insurance Company)" userId="814a653e-deb9-43c5-a93e-cbeedcd756a2" providerId="ADAL" clId="{621269D6-80F8-4ECF-BC2B-F380906CBA12}" dt="2025-10-30T13:43:24.461" v="4547" actId="164"/>
          <ac:spMkLst>
            <pc:docMk/>
            <pc:sldMk cId="4104875821" sldId="619"/>
            <ac:spMk id="7" creationId="{E03539E9-8103-5FC6-7919-96199AAB02A3}"/>
          </ac:spMkLst>
        </pc:spChg>
        <pc:spChg chg="mod">
          <ac:chgData name="Kirchner, Karen (Allianz Life Insurance Company)" userId="814a653e-deb9-43c5-a93e-cbeedcd756a2" providerId="ADAL" clId="{621269D6-80F8-4ECF-BC2B-F380906CBA12}" dt="2025-10-30T14:18:31.112" v="4716" actId="21"/>
          <ac:spMkLst>
            <pc:docMk/>
            <pc:sldMk cId="4104875821" sldId="619"/>
            <ac:spMk id="9" creationId="{B3045E9D-92A5-4807-B183-58186580A6DD}"/>
          </ac:spMkLst>
        </pc:spChg>
        <pc:spChg chg="add mod ord">
          <ac:chgData name="Kirchner, Karen (Allianz Life Insurance Company)" userId="814a653e-deb9-43c5-a93e-cbeedcd756a2" providerId="ADAL" clId="{621269D6-80F8-4ECF-BC2B-F380906CBA12}" dt="2025-10-30T14:19:23.436" v="4728" actId="164"/>
          <ac:spMkLst>
            <pc:docMk/>
            <pc:sldMk cId="4104875821" sldId="619"/>
            <ac:spMk id="12" creationId="{4F2798F5-F546-91F3-7625-66375CA754A8}"/>
          </ac:spMkLst>
        </pc:spChg>
        <pc:grpChg chg="add mod">
          <ac:chgData name="Kirchner, Karen (Allianz Life Insurance Company)" userId="814a653e-deb9-43c5-a93e-cbeedcd756a2" providerId="ADAL" clId="{621269D6-80F8-4ECF-BC2B-F380906CBA12}" dt="2025-10-30T13:43:24.461" v="4547" actId="164"/>
          <ac:grpSpMkLst>
            <pc:docMk/>
            <pc:sldMk cId="4104875821" sldId="619"/>
            <ac:grpSpMk id="4" creationId="{B9CF699E-7FA8-4A3C-67A0-98BDB5CB872D}"/>
          </ac:grpSpMkLst>
        </pc:grpChg>
        <pc:grpChg chg="add mod">
          <ac:chgData name="Kirchner, Karen (Allianz Life Insurance Company)" userId="814a653e-deb9-43c5-a93e-cbeedcd756a2" providerId="ADAL" clId="{621269D6-80F8-4ECF-BC2B-F380906CBA12}" dt="2025-10-30T14:19:48.126" v="4732" actId="1076"/>
          <ac:grpSpMkLst>
            <pc:docMk/>
            <pc:sldMk cId="4104875821" sldId="619"/>
            <ac:grpSpMk id="13" creationId="{66C11782-BAA4-C029-59E6-5E99548721BF}"/>
          </ac:grpSpMkLst>
        </pc:grpChg>
        <pc:picChg chg="mod">
          <ac:chgData name="Kirchner, Karen (Allianz Life Insurance Company)" userId="814a653e-deb9-43c5-a93e-cbeedcd756a2" providerId="ADAL" clId="{621269D6-80F8-4ECF-BC2B-F380906CBA12}" dt="2025-10-30T13:43:24.461" v="4547" actId="164"/>
          <ac:picMkLst>
            <pc:docMk/>
            <pc:sldMk cId="4104875821" sldId="619"/>
            <ac:picMk id="8" creationId="{00000000-0000-0000-0000-000000000000}"/>
          </ac:picMkLst>
        </pc:picChg>
      </pc:sldChg>
      <pc:sldChg chg="addSp delSp modSp mod modAnim">
        <pc:chgData name="Kirchner, Karen (Allianz Life Insurance Company)" userId="814a653e-deb9-43c5-a93e-cbeedcd756a2" providerId="ADAL" clId="{621269D6-80F8-4ECF-BC2B-F380906CBA12}" dt="2025-10-30T14:22:28.671" v="4928" actId="207"/>
        <pc:sldMkLst>
          <pc:docMk/>
          <pc:sldMk cId="2034472767" sldId="621"/>
        </pc:sldMkLst>
        <pc:spChg chg="add mod">
          <ac:chgData name="Kirchner, Karen (Allianz Life Insurance Company)" userId="814a653e-deb9-43c5-a93e-cbeedcd756a2" providerId="ADAL" clId="{621269D6-80F8-4ECF-BC2B-F380906CBA12}" dt="2025-10-30T13:43:43.285" v="4549" actId="164"/>
          <ac:spMkLst>
            <pc:docMk/>
            <pc:sldMk cId="2034472767" sldId="621"/>
            <ac:spMk id="2" creationId="{BEDAD262-7EBC-436E-79BA-EC2001E87DF5}"/>
          </ac:spMkLst>
        </pc:spChg>
        <pc:spChg chg="mod">
          <ac:chgData name="Kirchner, Karen (Allianz Life Insurance Company)" userId="814a653e-deb9-43c5-a93e-cbeedcd756a2" providerId="ADAL" clId="{621269D6-80F8-4ECF-BC2B-F380906CBA12}" dt="2025-10-30T14:19:51.883" v="4733"/>
          <ac:spMkLst>
            <pc:docMk/>
            <pc:sldMk cId="2034472767" sldId="621"/>
            <ac:spMk id="5" creationId="{AD0E4C52-EA02-D8FD-1792-8849D3376D50}"/>
          </ac:spMkLst>
        </pc:spChg>
        <pc:spChg chg="mod">
          <ac:chgData name="Kirchner, Karen (Allianz Life Insurance Company)" userId="814a653e-deb9-43c5-a93e-cbeedcd756a2" providerId="ADAL" clId="{621269D6-80F8-4ECF-BC2B-F380906CBA12}" dt="2025-10-30T13:43:43.285" v="4549" actId="164"/>
          <ac:spMkLst>
            <pc:docMk/>
            <pc:sldMk cId="2034472767" sldId="621"/>
            <ac:spMk id="6" creationId="{00000000-0000-0000-0000-000000000000}"/>
          </ac:spMkLst>
        </pc:spChg>
        <pc:spChg chg="mod">
          <ac:chgData name="Kirchner, Karen (Allianz Life Insurance Company)" userId="814a653e-deb9-43c5-a93e-cbeedcd756a2" providerId="ADAL" clId="{621269D6-80F8-4ECF-BC2B-F380906CBA12}" dt="2025-10-30T13:43:43.285" v="4549" actId="164"/>
          <ac:spMkLst>
            <pc:docMk/>
            <pc:sldMk cId="2034472767" sldId="621"/>
            <ac:spMk id="7" creationId="{E03539E9-8103-5FC6-7919-96199AAB02A3}"/>
          </ac:spMkLst>
        </pc:spChg>
        <pc:spChg chg="mod">
          <ac:chgData name="Kirchner, Karen (Allianz Life Insurance Company)" userId="814a653e-deb9-43c5-a93e-cbeedcd756a2" providerId="ADAL" clId="{621269D6-80F8-4ECF-BC2B-F380906CBA12}" dt="2025-10-30T14:22:28.671" v="4928" actId="207"/>
          <ac:spMkLst>
            <pc:docMk/>
            <pc:sldMk cId="2034472767" sldId="621"/>
            <ac:spMk id="9" creationId="{9C7C097E-D7D1-383D-91E2-14E314AF09B0}"/>
          </ac:spMkLst>
        </pc:spChg>
        <pc:spChg chg="mod">
          <ac:chgData name="Kirchner, Karen (Allianz Life Insurance Company)" userId="814a653e-deb9-43c5-a93e-cbeedcd756a2" providerId="ADAL" clId="{621269D6-80F8-4ECF-BC2B-F380906CBA12}" dt="2025-10-30T14:20:01.589" v="4735" actId="21"/>
          <ac:spMkLst>
            <pc:docMk/>
            <pc:sldMk cId="2034472767" sldId="621"/>
            <ac:spMk id="11" creationId="{B3045E9D-92A5-4807-B183-58186580A6DD}"/>
          </ac:spMkLst>
        </pc:spChg>
        <pc:grpChg chg="add mod">
          <ac:chgData name="Kirchner, Karen (Allianz Life Insurance Company)" userId="814a653e-deb9-43c5-a93e-cbeedcd756a2" providerId="ADAL" clId="{621269D6-80F8-4ECF-BC2B-F380906CBA12}" dt="2025-10-30T13:43:43.285" v="4549" actId="164"/>
          <ac:grpSpMkLst>
            <pc:docMk/>
            <pc:sldMk cId="2034472767" sldId="621"/>
            <ac:grpSpMk id="3" creationId="{6740D978-2E50-CB5E-643A-AB3CA2C12C9A}"/>
          </ac:grpSpMkLst>
        </pc:grpChg>
        <pc:grpChg chg="add mod ord">
          <ac:chgData name="Kirchner, Karen (Allianz Life Insurance Company)" userId="814a653e-deb9-43c5-a93e-cbeedcd756a2" providerId="ADAL" clId="{621269D6-80F8-4ECF-BC2B-F380906CBA12}" dt="2025-10-30T14:19:55.292" v="4734" actId="167"/>
          <ac:grpSpMkLst>
            <pc:docMk/>
            <pc:sldMk cId="2034472767" sldId="621"/>
            <ac:grpSpMk id="4" creationId="{01A2BB21-D51E-632A-F804-CD03F1B4B52F}"/>
          </ac:grpSpMkLst>
        </pc:grpChg>
        <pc:picChg chg="mod">
          <ac:chgData name="Kirchner, Karen (Allianz Life Insurance Company)" userId="814a653e-deb9-43c5-a93e-cbeedcd756a2" providerId="ADAL" clId="{621269D6-80F8-4ECF-BC2B-F380906CBA12}" dt="2025-10-30T13:43:43.285" v="4549" actId="164"/>
          <ac:picMkLst>
            <pc:docMk/>
            <pc:sldMk cId="2034472767" sldId="621"/>
            <ac:picMk id="10" creationId="{00000000-0000-0000-0000-000000000000}"/>
          </ac:picMkLst>
        </pc:picChg>
      </pc:sldChg>
      <pc:sldChg chg="addSp delSp modSp mod modAnim">
        <pc:chgData name="Kirchner, Karen (Allianz Life Insurance Company)" userId="814a653e-deb9-43c5-a93e-cbeedcd756a2" providerId="ADAL" clId="{621269D6-80F8-4ECF-BC2B-F380906CBA12}" dt="2025-10-21T17:07:34.947" v="2137" actId="1076"/>
        <pc:sldMkLst>
          <pc:docMk/>
          <pc:sldMk cId="1746790788" sldId="622"/>
        </pc:sldMkLst>
        <pc:spChg chg="mod topLvl">
          <ac:chgData name="Kirchner, Karen (Allianz Life Insurance Company)" userId="814a653e-deb9-43c5-a93e-cbeedcd756a2" providerId="ADAL" clId="{621269D6-80F8-4ECF-BC2B-F380906CBA12}" dt="2025-10-21T17:06:58.923" v="2129" actId="164"/>
          <ac:spMkLst>
            <pc:docMk/>
            <pc:sldMk cId="1746790788" sldId="622"/>
            <ac:spMk id="7" creationId="{00000000-0000-0000-0000-000000000000}"/>
          </ac:spMkLst>
        </pc:spChg>
        <pc:spChg chg="mod">
          <ac:chgData name="Kirchner, Karen (Allianz Life Insurance Company)" userId="814a653e-deb9-43c5-a93e-cbeedcd756a2" providerId="ADAL" clId="{621269D6-80F8-4ECF-BC2B-F380906CBA12}" dt="2025-10-21T17:07:34.947" v="2137" actId="1076"/>
          <ac:spMkLst>
            <pc:docMk/>
            <pc:sldMk cId="1746790788" sldId="622"/>
            <ac:spMk id="26" creationId="{D9D069D0-187C-47FB-ACB7-AC38C5DC4FDD}"/>
          </ac:spMkLst>
        </pc:spChg>
        <pc:grpChg chg="add mod">
          <ac:chgData name="Kirchner, Karen (Allianz Life Insurance Company)" userId="814a653e-deb9-43c5-a93e-cbeedcd756a2" providerId="ADAL" clId="{621269D6-80F8-4ECF-BC2B-F380906CBA12}" dt="2025-10-21T17:07:31.893" v="2136" actId="1076"/>
          <ac:grpSpMkLst>
            <pc:docMk/>
            <pc:sldMk cId="1746790788" sldId="622"/>
            <ac:grpSpMk id="4" creationId="{DEB55C18-86AB-2740-02D8-DC981FA6C6C6}"/>
          </ac:grpSpMkLst>
        </pc:grpChg>
        <pc:grpChg chg="mod">
          <ac:chgData name="Kirchner, Karen (Allianz Life Insurance Company)" userId="814a653e-deb9-43c5-a93e-cbeedcd756a2" providerId="ADAL" clId="{621269D6-80F8-4ECF-BC2B-F380906CBA12}" dt="2025-10-21T17:06:58.923" v="2129" actId="164"/>
          <ac:grpSpMkLst>
            <pc:docMk/>
            <pc:sldMk cId="1746790788" sldId="622"/>
            <ac:grpSpMk id="8" creationId="{00000000-0000-0000-0000-000000000000}"/>
          </ac:grpSpMkLst>
        </pc:grpChg>
        <pc:grpChg chg="mod">
          <ac:chgData name="Kirchner, Karen (Allianz Life Insurance Company)" userId="814a653e-deb9-43c5-a93e-cbeedcd756a2" providerId="ADAL" clId="{621269D6-80F8-4ECF-BC2B-F380906CBA12}" dt="2025-10-21T17:06:58.923" v="2129" actId="164"/>
          <ac:grpSpMkLst>
            <pc:docMk/>
            <pc:sldMk cId="1746790788" sldId="622"/>
            <ac:grpSpMk id="11" creationId="{00000000-0000-0000-0000-000000000000}"/>
          </ac:grpSpMkLst>
        </pc:grpChg>
        <pc:grpChg chg="mod">
          <ac:chgData name="Kirchner, Karen (Allianz Life Insurance Company)" userId="814a653e-deb9-43c5-a93e-cbeedcd756a2" providerId="ADAL" clId="{621269D6-80F8-4ECF-BC2B-F380906CBA12}" dt="2025-10-21T17:06:58.923" v="2129" actId="164"/>
          <ac:grpSpMkLst>
            <pc:docMk/>
            <pc:sldMk cId="1746790788" sldId="622"/>
            <ac:grpSpMk id="14" creationId="{00000000-0000-0000-0000-000000000000}"/>
          </ac:grpSpMkLst>
        </pc:grpChg>
        <pc:grpChg chg="mod">
          <ac:chgData name="Kirchner, Karen (Allianz Life Insurance Company)" userId="814a653e-deb9-43c5-a93e-cbeedcd756a2" providerId="ADAL" clId="{621269D6-80F8-4ECF-BC2B-F380906CBA12}" dt="2025-10-21T17:06:58.923" v="2129" actId="164"/>
          <ac:grpSpMkLst>
            <pc:docMk/>
            <pc:sldMk cId="1746790788" sldId="622"/>
            <ac:grpSpMk id="17" creationId="{00000000-0000-0000-0000-000000000000}"/>
          </ac:grpSpMkLst>
        </pc:grpChg>
        <pc:grpChg chg="mod">
          <ac:chgData name="Kirchner, Karen (Allianz Life Insurance Company)" userId="814a653e-deb9-43c5-a93e-cbeedcd756a2" providerId="ADAL" clId="{621269D6-80F8-4ECF-BC2B-F380906CBA12}" dt="2025-10-21T17:06:58.923" v="2129" actId="164"/>
          <ac:grpSpMkLst>
            <pc:docMk/>
            <pc:sldMk cId="1746790788" sldId="622"/>
            <ac:grpSpMk id="20" creationId="{00000000-0000-0000-0000-000000000000}"/>
          </ac:grpSpMkLst>
        </pc:grpChg>
        <pc:grpChg chg="mod">
          <ac:chgData name="Kirchner, Karen (Allianz Life Insurance Company)" userId="814a653e-deb9-43c5-a93e-cbeedcd756a2" providerId="ADAL" clId="{621269D6-80F8-4ECF-BC2B-F380906CBA12}" dt="2025-10-21T17:06:58.923" v="2129" actId="164"/>
          <ac:grpSpMkLst>
            <pc:docMk/>
            <pc:sldMk cId="1746790788" sldId="622"/>
            <ac:grpSpMk id="23" creationId="{00000000-0000-0000-0000-000000000000}"/>
          </ac:grpSpMkLst>
        </pc:grpChg>
      </pc:sldChg>
      <pc:sldChg chg="addSp delSp modSp mod">
        <pc:chgData name="Kirchner, Karen (Allianz Life Insurance Company)" userId="814a653e-deb9-43c5-a93e-cbeedcd756a2" providerId="ADAL" clId="{621269D6-80F8-4ECF-BC2B-F380906CBA12}" dt="2025-10-30T14:34:07.281" v="5045" actId="1076"/>
        <pc:sldMkLst>
          <pc:docMk/>
          <pc:sldMk cId="4971457" sldId="629"/>
        </pc:sldMkLst>
        <pc:spChg chg="mod">
          <ac:chgData name="Kirchner, Karen (Allianz Life Insurance Company)" userId="814a653e-deb9-43c5-a93e-cbeedcd756a2" providerId="ADAL" clId="{621269D6-80F8-4ECF-BC2B-F380906CBA12}" dt="2025-10-30T14:34:00.293" v="5044" actId="14100"/>
          <ac:spMkLst>
            <pc:docMk/>
            <pc:sldMk cId="4971457" sldId="629"/>
            <ac:spMk id="5" creationId="{00000000-0000-0000-0000-000000000000}"/>
          </ac:spMkLst>
        </pc:spChg>
        <pc:spChg chg="mod">
          <ac:chgData name="Kirchner, Karen (Allianz Life Insurance Company)" userId="814a653e-deb9-43c5-a93e-cbeedcd756a2" providerId="ADAL" clId="{621269D6-80F8-4ECF-BC2B-F380906CBA12}" dt="2025-10-30T14:34:00.293" v="5044" actId="14100"/>
          <ac:spMkLst>
            <pc:docMk/>
            <pc:sldMk cId="4971457" sldId="629"/>
            <ac:spMk id="6" creationId="{00000000-0000-0000-0000-000000000000}"/>
          </ac:spMkLst>
        </pc:spChg>
        <pc:spChg chg="mod">
          <ac:chgData name="Kirchner, Karen (Allianz Life Insurance Company)" userId="814a653e-deb9-43c5-a93e-cbeedcd756a2" providerId="ADAL" clId="{621269D6-80F8-4ECF-BC2B-F380906CBA12}" dt="2025-10-30T14:34:00.293" v="5044" actId="14100"/>
          <ac:spMkLst>
            <pc:docMk/>
            <pc:sldMk cId="4971457" sldId="629"/>
            <ac:spMk id="8" creationId="{00000000-0000-0000-0000-000000000000}"/>
          </ac:spMkLst>
        </pc:spChg>
        <pc:spChg chg="mod">
          <ac:chgData name="Kirchner, Karen (Allianz Life Insurance Company)" userId="814a653e-deb9-43c5-a93e-cbeedcd756a2" providerId="ADAL" clId="{621269D6-80F8-4ECF-BC2B-F380906CBA12}" dt="2025-10-30T14:34:00.293" v="5044" actId="14100"/>
          <ac:spMkLst>
            <pc:docMk/>
            <pc:sldMk cId="4971457" sldId="629"/>
            <ac:spMk id="9" creationId="{00000000-0000-0000-0000-000000000000}"/>
          </ac:spMkLst>
        </pc:spChg>
        <pc:spChg chg="mod">
          <ac:chgData name="Kirchner, Karen (Allianz Life Insurance Company)" userId="814a653e-deb9-43c5-a93e-cbeedcd756a2" providerId="ADAL" clId="{621269D6-80F8-4ECF-BC2B-F380906CBA12}" dt="2025-10-30T14:34:00.293" v="5044" actId="14100"/>
          <ac:spMkLst>
            <pc:docMk/>
            <pc:sldMk cId="4971457" sldId="629"/>
            <ac:spMk id="11" creationId="{00000000-0000-0000-0000-000000000000}"/>
          </ac:spMkLst>
        </pc:spChg>
        <pc:spChg chg="mod">
          <ac:chgData name="Kirchner, Karen (Allianz Life Insurance Company)" userId="814a653e-deb9-43c5-a93e-cbeedcd756a2" providerId="ADAL" clId="{621269D6-80F8-4ECF-BC2B-F380906CBA12}" dt="2025-10-30T14:34:00.293" v="5044" actId="14100"/>
          <ac:spMkLst>
            <pc:docMk/>
            <pc:sldMk cId="4971457" sldId="629"/>
            <ac:spMk id="12" creationId="{00000000-0000-0000-0000-000000000000}"/>
          </ac:spMkLst>
        </pc:spChg>
        <pc:grpChg chg="mod">
          <ac:chgData name="Kirchner, Karen (Allianz Life Insurance Company)" userId="814a653e-deb9-43c5-a93e-cbeedcd756a2" providerId="ADAL" clId="{621269D6-80F8-4ECF-BC2B-F380906CBA12}" dt="2025-10-30T14:34:00.293" v="5044" actId="14100"/>
          <ac:grpSpMkLst>
            <pc:docMk/>
            <pc:sldMk cId="4971457" sldId="629"/>
            <ac:grpSpMk id="4" creationId="{00000000-0000-0000-0000-000000000000}"/>
          </ac:grpSpMkLst>
        </pc:grpChg>
        <pc:grpChg chg="mod">
          <ac:chgData name="Kirchner, Karen (Allianz Life Insurance Company)" userId="814a653e-deb9-43c5-a93e-cbeedcd756a2" providerId="ADAL" clId="{621269D6-80F8-4ECF-BC2B-F380906CBA12}" dt="2025-10-30T14:34:00.293" v="5044" actId="14100"/>
          <ac:grpSpMkLst>
            <pc:docMk/>
            <pc:sldMk cId="4971457" sldId="629"/>
            <ac:grpSpMk id="7" creationId="{00000000-0000-0000-0000-000000000000}"/>
          </ac:grpSpMkLst>
        </pc:grpChg>
        <pc:grpChg chg="mod">
          <ac:chgData name="Kirchner, Karen (Allianz Life Insurance Company)" userId="814a653e-deb9-43c5-a93e-cbeedcd756a2" providerId="ADAL" clId="{621269D6-80F8-4ECF-BC2B-F380906CBA12}" dt="2025-10-30T14:34:00.293" v="5044" actId="14100"/>
          <ac:grpSpMkLst>
            <pc:docMk/>
            <pc:sldMk cId="4971457" sldId="629"/>
            <ac:grpSpMk id="10" creationId="{00000000-0000-0000-0000-000000000000}"/>
          </ac:grpSpMkLst>
        </pc:grpChg>
        <pc:picChg chg="add mod">
          <ac:chgData name="Kirchner, Karen (Allianz Life Insurance Company)" userId="814a653e-deb9-43c5-a93e-cbeedcd756a2" providerId="ADAL" clId="{621269D6-80F8-4ECF-BC2B-F380906CBA12}" dt="2025-10-30T14:34:07.281" v="5045" actId="1076"/>
          <ac:picMkLst>
            <pc:docMk/>
            <pc:sldMk cId="4971457" sldId="629"/>
            <ac:picMk id="2" creationId="{D98EFE37-CA0C-D093-CEF1-A4083FF9C6EA}"/>
          </ac:picMkLst>
        </pc:picChg>
      </pc:sldChg>
      <pc:sldChg chg="modSp mod">
        <pc:chgData name="Kirchner, Karen (Allianz Life Insurance Company)" userId="814a653e-deb9-43c5-a93e-cbeedcd756a2" providerId="ADAL" clId="{621269D6-80F8-4ECF-BC2B-F380906CBA12}" dt="2025-10-30T14:17:32.919" v="4707" actId="1076"/>
        <pc:sldMkLst>
          <pc:docMk/>
          <pc:sldMk cId="794909805" sldId="630"/>
        </pc:sldMkLst>
        <pc:spChg chg="mod">
          <ac:chgData name="Kirchner, Karen (Allianz Life Insurance Company)" userId="814a653e-deb9-43c5-a93e-cbeedcd756a2" providerId="ADAL" clId="{621269D6-80F8-4ECF-BC2B-F380906CBA12}" dt="2025-10-30T14:17:32.919" v="4707" actId="1076"/>
          <ac:spMkLst>
            <pc:docMk/>
            <pc:sldMk cId="794909805" sldId="630"/>
            <ac:spMk id="9" creationId="{00000000-0000-0000-0000-000000000000}"/>
          </ac:spMkLst>
        </pc:spChg>
        <pc:picChg chg="mod">
          <ac:chgData name="Kirchner, Karen (Allianz Life Insurance Company)" userId="814a653e-deb9-43c5-a93e-cbeedcd756a2" providerId="ADAL" clId="{621269D6-80F8-4ECF-BC2B-F380906CBA12}" dt="2025-10-15T19:01:41.936" v="1413" actId="208"/>
          <ac:picMkLst>
            <pc:docMk/>
            <pc:sldMk cId="794909805" sldId="630"/>
            <ac:picMk id="4" creationId="{00000000-0000-0000-0000-000000000000}"/>
          </ac:picMkLst>
        </pc:picChg>
      </pc:sldChg>
      <pc:sldChg chg="addSp delSp modSp mod modNotesTx">
        <pc:chgData name="Kirchner, Karen (Allianz Life Insurance Company)" userId="814a653e-deb9-43c5-a93e-cbeedcd756a2" providerId="ADAL" clId="{621269D6-80F8-4ECF-BC2B-F380906CBA12}" dt="2025-11-03T20:45:47.870" v="5256" actId="1076"/>
        <pc:sldMkLst>
          <pc:docMk/>
          <pc:sldMk cId="448211709" sldId="633"/>
        </pc:sldMkLst>
        <pc:spChg chg="add mod">
          <ac:chgData name="Kirchner, Karen (Allianz Life Insurance Company)" userId="814a653e-deb9-43c5-a93e-cbeedcd756a2" providerId="ADAL" clId="{621269D6-80F8-4ECF-BC2B-F380906CBA12}" dt="2025-11-03T20:45:47.870" v="5256" actId="1076"/>
          <ac:spMkLst>
            <pc:docMk/>
            <pc:sldMk cId="448211709" sldId="633"/>
            <ac:spMk id="4" creationId="{FA0F0EED-C38B-0523-1076-57E4AFD343D9}"/>
          </ac:spMkLst>
        </pc:spChg>
        <pc:spChg chg="mod">
          <ac:chgData name="Kirchner, Karen (Allianz Life Insurance Company)" userId="814a653e-deb9-43c5-a93e-cbeedcd756a2" providerId="ADAL" clId="{621269D6-80F8-4ECF-BC2B-F380906CBA12}" dt="2025-10-30T14:11:34.743" v="4695" actId="1076"/>
          <ac:spMkLst>
            <pc:docMk/>
            <pc:sldMk cId="448211709" sldId="633"/>
            <ac:spMk id="18" creationId="{00000000-0000-0000-0000-000000000000}"/>
          </ac:spMkLst>
        </pc:spChg>
        <pc:spChg chg="mod">
          <ac:chgData name="Kirchner, Karen (Allianz Life Insurance Company)" userId="814a653e-deb9-43c5-a93e-cbeedcd756a2" providerId="ADAL" clId="{621269D6-80F8-4ECF-BC2B-F380906CBA12}" dt="2025-10-30T14:11:34.743" v="4695" actId="1076"/>
          <ac:spMkLst>
            <pc:docMk/>
            <pc:sldMk cId="448211709" sldId="633"/>
            <ac:spMk id="19" creationId="{00000000-0000-0000-0000-000000000000}"/>
          </ac:spMkLst>
        </pc:spChg>
        <pc:spChg chg="mod">
          <ac:chgData name="Kirchner, Karen (Allianz Life Insurance Company)" userId="814a653e-deb9-43c5-a93e-cbeedcd756a2" providerId="ADAL" clId="{621269D6-80F8-4ECF-BC2B-F380906CBA12}" dt="2025-10-28T17:01:17.027" v="3250" actId="693"/>
          <ac:spMkLst>
            <pc:docMk/>
            <pc:sldMk cId="448211709" sldId="633"/>
            <ac:spMk id="21" creationId="{00000000-0000-0000-0000-000000000000}"/>
          </ac:spMkLst>
        </pc:spChg>
        <pc:spChg chg="mod">
          <ac:chgData name="Kirchner, Karen (Allianz Life Insurance Company)" userId="814a653e-deb9-43c5-a93e-cbeedcd756a2" providerId="ADAL" clId="{621269D6-80F8-4ECF-BC2B-F380906CBA12}" dt="2025-10-29T20:47:09.309" v="4277" actId="20577"/>
          <ac:spMkLst>
            <pc:docMk/>
            <pc:sldMk cId="448211709" sldId="633"/>
            <ac:spMk id="22" creationId="{00000000-0000-0000-0000-000000000000}"/>
          </ac:spMkLst>
        </pc:spChg>
        <pc:spChg chg="mod">
          <ac:chgData name="Kirchner, Karen (Allianz Life Insurance Company)" userId="814a653e-deb9-43c5-a93e-cbeedcd756a2" providerId="ADAL" clId="{621269D6-80F8-4ECF-BC2B-F380906CBA12}" dt="2025-10-28T17:01:25.907" v="3252" actId="693"/>
          <ac:spMkLst>
            <pc:docMk/>
            <pc:sldMk cId="448211709" sldId="633"/>
            <ac:spMk id="25" creationId="{00000000-0000-0000-0000-000000000000}"/>
          </ac:spMkLst>
        </pc:spChg>
        <pc:spChg chg="mod">
          <ac:chgData name="Kirchner, Karen (Allianz Life Insurance Company)" userId="814a653e-deb9-43c5-a93e-cbeedcd756a2" providerId="ADAL" clId="{621269D6-80F8-4ECF-BC2B-F380906CBA12}" dt="2025-10-29T20:47:21.463" v="4281" actId="20577"/>
          <ac:spMkLst>
            <pc:docMk/>
            <pc:sldMk cId="448211709" sldId="633"/>
            <ac:spMk id="26" creationId="{00000000-0000-0000-0000-000000000000}"/>
          </ac:spMkLst>
        </pc:spChg>
        <pc:spChg chg="mod">
          <ac:chgData name="Kirchner, Karen (Allianz Life Insurance Company)" userId="814a653e-deb9-43c5-a93e-cbeedcd756a2" providerId="ADAL" clId="{621269D6-80F8-4ECF-BC2B-F380906CBA12}" dt="2025-10-28T17:01:33.507" v="3253" actId="693"/>
          <ac:spMkLst>
            <pc:docMk/>
            <pc:sldMk cId="448211709" sldId="633"/>
            <ac:spMk id="29" creationId="{00000000-0000-0000-0000-000000000000}"/>
          </ac:spMkLst>
        </pc:spChg>
        <pc:spChg chg="mod">
          <ac:chgData name="Kirchner, Karen (Allianz Life Insurance Company)" userId="814a653e-deb9-43c5-a93e-cbeedcd756a2" providerId="ADAL" clId="{621269D6-80F8-4ECF-BC2B-F380906CBA12}" dt="2025-10-29T20:47:51.948" v="4287" actId="20577"/>
          <ac:spMkLst>
            <pc:docMk/>
            <pc:sldMk cId="448211709" sldId="633"/>
            <ac:spMk id="30" creationId="{00000000-0000-0000-0000-000000000000}"/>
          </ac:spMkLst>
        </pc:spChg>
        <pc:grpChg chg="mod">
          <ac:chgData name="Kirchner, Karen (Allianz Life Insurance Company)" userId="814a653e-deb9-43c5-a93e-cbeedcd756a2" providerId="ADAL" clId="{621269D6-80F8-4ECF-BC2B-F380906CBA12}" dt="2025-10-30T14:11:34.743" v="4695" actId="1076"/>
          <ac:grpSpMkLst>
            <pc:docMk/>
            <pc:sldMk cId="448211709" sldId="633"/>
            <ac:grpSpMk id="17" creationId="{00000000-0000-0000-0000-000000000000}"/>
          </ac:grpSpMkLst>
        </pc:grpChg>
        <pc:picChg chg="mod modCrop">
          <ac:chgData name="Kirchner, Karen (Allianz Life Insurance Company)" userId="814a653e-deb9-43c5-a93e-cbeedcd756a2" providerId="ADAL" clId="{621269D6-80F8-4ECF-BC2B-F380906CBA12}" dt="2025-10-30T14:11:29.719" v="4694" actId="1076"/>
          <ac:picMkLst>
            <pc:docMk/>
            <pc:sldMk cId="448211709" sldId="633"/>
            <ac:picMk id="16" creationId="{00000000-0000-0000-0000-000000000000}"/>
          </ac:picMkLst>
        </pc:picChg>
      </pc:sldChg>
      <pc:sldChg chg="addSp modSp mod">
        <pc:chgData name="Kirchner, Karen (Allianz Life Insurance Company)" userId="814a653e-deb9-43c5-a93e-cbeedcd756a2" providerId="ADAL" clId="{621269D6-80F8-4ECF-BC2B-F380906CBA12}" dt="2025-10-30T13:46:21.815" v="4559" actId="164"/>
        <pc:sldMkLst>
          <pc:docMk/>
          <pc:sldMk cId="1087248311" sldId="642"/>
        </pc:sldMkLst>
        <pc:spChg chg="add mod">
          <ac:chgData name="Kirchner, Karen (Allianz Life Insurance Company)" userId="814a653e-deb9-43c5-a93e-cbeedcd756a2" providerId="ADAL" clId="{621269D6-80F8-4ECF-BC2B-F380906CBA12}" dt="2025-10-30T13:46:21.815" v="4559" actId="164"/>
          <ac:spMkLst>
            <pc:docMk/>
            <pc:sldMk cId="1087248311" sldId="642"/>
            <ac:spMk id="2" creationId="{2EAB844A-4270-C3A5-1B7A-8C705C3D27C8}"/>
          </ac:spMkLst>
        </pc:spChg>
        <pc:grpChg chg="add mod">
          <ac:chgData name="Kirchner, Karen (Allianz Life Insurance Company)" userId="814a653e-deb9-43c5-a93e-cbeedcd756a2" providerId="ADAL" clId="{621269D6-80F8-4ECF-BC2B-F380906CBA12}" dt="2025-10-30T13:46:21.815" v="4559" actId="164"/>
          <ac:grpSpMkLst>
            <pc:docMk/>
            <pc:sldMk cId="1087248311" sldId="642"/>
            <ac:grpSpMk id="3" creationId="{7EC488F2-48F9-E976-FC26-D5D89BFCFA3C}"/>
          </ac:grpSpMkLst>
        </pc:grpChg>
        <pc:picChg chg="mod">
          <ac:chgData name="Kirchner, Karen (Allianz Life Insurance Company)" userId="814a653e-deb9-43c5-a93e-cbeedcd756a2" providerId="ADAL" clId="{621269D6-80F8-4ECF-BC2B-F380906CBA12}" dt="2025-10-30T13:46:21.815" v="4559" actId="164"/>
          <ac:picMkLst>
            <pc:docMk/>
            <pc:sldMk cId="1087248311" sldId="642"/>
            <ac:picMk id="5" creationId="{00000000-0000-0000-0000-000000000000}"/>
          </ac:picMkLst>
        </pc:picChg>
      </pc:sldChg>
      <pc:sldChg chg="addSp delSp modSp mod delAnim modAnim">
        <pc:chgData name="Kirchner, Karen (Allianz Life Insurance Company)" userId="814a653e-deb9-43c5-a93e-cbeedcd756a2" providerId="ADAL" clId="{621269D6-80F8-4ECF-BC2B-F380906CBA12}" dt="2025-10-28T16:59:51.609" v="3246"/>
        <pc:sldMkLst>
          <pc:docMk/>
          <pc:sldMk cId="2746495790" sldId="650"/>
        </pc:sldMkLst>
        <pc:spChg chg="add mod ord">
          <ac:chgData name="Kirchner, Karen (Allianz Life Insurance Company)" userId="814a653e-deb9-43c5-a93e-cbeedcd756a2" providerId="ADAL" clId="{621269D6-80F8-4ECF-BC2B-F380906CBA12}" dt="2025-10-28T16:48:42.638" v="3220" actId="164"/>
          <ac:spMkLst>
            <pc:docMk/>
            <pc:sldMk cId="2746495790" sldId="650"/>
            <ac:spMk id="2" creationId="{5BDBBBE5-147E-91BB-8D65-F778A1A6C48B}"/>
          </ac:spMkLst>
        </pc:spChg>
        <pc:spChg chg="add mod ord">
          <ac:chgData name="Kirchner, Karen (Allianz Life Insurance Company)" userId="814a653e-deb9-43c5-a93e-cbeedcd756a2" providerId="ADAL" clId="{621269D6-80F8-4ECF-BC2B-F380906CBA12}" dt="2025-10-28T16:48:49.517" v="3221" actId="164"/>
          <ac:spMkLst>
            <pc:docMk/>
            <pc:sldMk cId="2746495790" sldId="650"/>
            <ac:spMk id="4" creationId="{78EBE063-B61D-0BBB-A598-E8A5FEE72100}"/>
          </ac:spMkLst>
        </pc:spChg>
        <pc:spChg chg="add mod ord">
          <ac:chgData name="Kirchner, Karen (Allianz Life Insurance Company)" userId="814a653e-deb9-43c5-a93e-cbeedcd756a2" providerId="ADAL" clId="{621269D6-80F8-4ECF-BC2B-F380906CBA12}" dt="2025-10-28T16:48:53.048" v="3222" actId="164"/>
          <ac:spMkLst>
            <pc:docMk/>
            <pc:sldMk cId="2746495790" sldId="650"/>
            <ac:spMk id="5" creationId="{1C5346C8-2B20-71A1-B06E-2516E569B291}"/>
          </ac:spMkLst>
        </pc:spChg>
        <pc:grpChg chg="add mod">
          <ac:chgData name="Kirchner, Karen (Allianz Life Insurance Company)" userId="814a653e-deb9-43c5-a93e-cbeedcd756a2" providerId="ADAL" clId="{621269D6-80F8-4ECF-BC2B-F380906CBA12}" dt="2025-10-28T16:48:42.638" v="3220" actId="164"/>
          <ac:grpSpMkLst>
            <pc:docMk/>
            <pc:sldMk cId="2746495790" sldId="650"/>
            <ac:grpSpMk id="6" creationId="{ADFEA280-63DA-E1B0-D006-502D1984A076}"/>
          </ac:grpSpMkLst>
        </pc:grpChg>
        <pc:grpChg chg="add mod">
          <ac:chgData name="Kirchner, Karen (Allianz Life Insurance Company)" userId="814a653e-deb9-43c5-a93e-cbeedcd756a2" providerId="ADAL" clId="{621269D6-80F8-4ECF-BC2B-F380906CBA12}" dt="2025-10-28T16:48:49.517" v="3221" actId="164"/>
          <ac:grpSpMkLst>
            <pc:docMk/>
            <pc:sldMk cId="2746495790" sldId="650"/>
            <ac:grpSpMk id="7" creationId="{4FCF36DA-85FE-00A2-1B75-91E2C6526DE9}"/>
          </ac:grpSpMkLst>
        </pc:grpChg>
        <pc:grpChg chg="add mod">
          <ac:chgData name="Kirchner, Karen (Allianz Life Insurance Company)" userId="814a653e-deb9-43c5-a93e-cbeedcd756a2" providerId="ADAL" clId="{621269D6-80F8-4ECF-BC2B-F380906CBA12}" dt="2025-10-28T16:48:53.048" v="3222" actId="164"/>
          <ac:grpSpMkLst>
            <pc:docMk/>
            <pc:sldMk cId="2746495790" sldId="650"/>
            <ac:grpSpMk id="8" creationId="{8E2985BC-5EF0-029A-4230-9AC492DF8540}"/>
          </ac:grpSpMkLst>
        </pc:grpChg>
        <pc:grpChg chg="mod topLvl">
          <ac:chgData name="Kirchner, Karen (Allianz Life Insurance Company)" userId="814a653e-deb9-43c5-a93e-cbeedcd756a2" providerId="ADAL" clId="{621269D6-80F8-4ECF-BC2B-F380906CBA12}" dt="2025-10-28T16:48:53.048" v="3222" actId="164"/>
          <ac:grpSpMkLst>
            <pc:docMk/>
            <pc:sldMk cId="2746495790" sldId="650"/>
            <ac:grpSpMk id="27" creationId="{00000000-0000-0000-0000-000000000000}"/>
          </ac:grpSpMkLst>
        </pc:grpChg>
        <pc:grpChg chg="mod topLvl">
          <ac:chgData name="Kirchner, Karen (Allianz Life Insurance Company)" userId="814a653e-deb9-43c5-a93e-cbeedcd756a2" providerId="ADAL" clId="{621269D6-80F8-4ECF-BC2B-F380906CBA12}" dt="2025-10-28T16:48:49.517" v="3221" actId="164"/>
          <ac:grpSpMkLst>
            <pc:docMk/>
            <pc:sldMk cId="2746495790" sldId="650"/>
            <ac:grpSpMk id="57" creationId="{00000000-0000-0000-0000-000000000000}"/>
          </ac:grpSpMkLst>
        </pc:grpChg>
        <pc:grpChg chg="mod topLvl">
          <ac:chgData name="Kirchner, Karen (Allianz Life Insurance Company)" userId="814a653e-deb9-43c5-a93e-cbeedcd756a2" providerId="ADAL" clId="{621269D6-80F8-4ECF-BC2B-F380906CBA12}" dt="2025-10-28T16:48:42.638" v="3220" actId="164"/>
          <ac:grpSpMkLst>
            <pc:docMk/>
            <pc:sldMk cId="2746495790" sldId="650"/>
            <ac:grpSpMk id="67" creationId="{00000000-0000-0000-0000-000000000000}"/>
          </ac:grpSpMkLst>
        </pc:grpChg>
      </pc:sldChg>
      <pc:sldChg chg="addSp delSp modSp mod delAnim modAnim">
        <pc:chgData name="Kirchner, Karen (Allianz Life Insurance Company)" userId="814a653e-deb9-43c5-a93e-cbeedcd756a2" providerId="ADAL" clId="{621269D6-80F8-4ECF-BC2B-F380906CBA12}" dt="2025-10-28T17:00:18.198" v="3249"/>
        <pc:sldMkLst>
          <pc:docMk/>
          <pc:sldMk cId="1227821399" sldId="651"/>
        </pc:sldMkLst>
        <pc:spChg chg="mod">
          <ac:chgData name="Kirchner, Karen (Allianz Life Insurance Company)" userId="814a653e-deb9-43c5-a93e-cbeedcd756a2" providerId="ADAL" clId="{621269D6-80F8-4ECF-BC2B-F380906CBA12}" dt="2025-10-28T16:56:32.853" v="3235"/>
          <ac:spMkLst>
            <pc:docMk/>
            <pc:sldMk cId="1227821399" sldId="651"/>
            <ac:spMk id="11" creationId="{9CF2FA67-AE44-F9E6-B2D1-348E974067B0}"/>
          </ac:spMkLst>
        </pc:spChg>
        <pc:spChg chg="mod">
          <ac:chgData name="Kirchner, Karen (Allianz Life Insurance Company)" userId="814a653e-deb9-43c5-a93e-cbeedcd756a2" providerId="ADAL" clId="{621269D6-80F8-4ECF-BC2B-F380906CBA12}" dt="2025-10-28T16:56:32.853" v="3235"/>
          <ac:spMkLst>
            <pc:docMk/>
            <pc:sldMk cId="1227821399" sldId="651"/>
            <ac:spMk id="15" creationId="{730D8E62-8E78-DF8A-EF66-B505890B0EE0}"/>
          </ac:spMkLst>
        </pc:spChg>
        <pc:spChg chg="mod">
          <ac:chgData name="Kirchner, Karen (Allianz Life Insurance Company)" userId="814a653e-deb9-43c5-a93e-cbeedcd756a2" providerId="ADAL" clId="{621269D6-80F8-4ECF-BC2B-F380906CBA12}" dt="2025-10-28T16:56:32.853" v="3235"/>
          <ac:spMkLst>
            <pc:docMk/>
            <pc:sldMk cId="1227821399" sldId="651"/>
            <ac:spMk id="17" creationId="{79FE1CF5-7FE1-5D63-EE0E-6125112E4C4F}"/>
          </ac:spMkLst>
        </pc:spChg>
        <pc:spChg chg="mod">
          <ac:chgData name="Kirchner, Karen (Allianz Life Insurance Company)" userId="814a653e-deb9-43c5-a93e-cbeedcd756a2" providerId="ADAL" clId="{621269D6-80F8-4ECF-BC2B-F380906CBA12}" dt="2025-10-28T16:56:32.853" v="3235"/>
          <ac:spMkLst>
            <pc:docMk/>
            <pc:sldMk cId="1227821399" sldId="651"/>
            <ac:spMk id="18" creationId="{D92CD547-62EF-4A14-EAE4-BC2BD24AE4EB}"/>
          </ac:spMkLst>
        </pc:spChg>
        <pc:spChg chg="mod">
          <ac:chgData name="Kirchner, Karen (Allianz Life Insurance Company)" userId="814a653e-deb9-43c5-a93e-cbeedcd756a2" providerId="ADAL" clId="{621269D6-80F8-4ECF-BC2B-F380906CBA12}" dt="2025-10-28T16:56:32.853" v="3235"/>
          <ac:spMkLst>
            <pc:docMk/>
            <pc:sldMk cId="1227821399" sldId="651"/>
            <ac:spMk id="19" creationId="{6E0E4792-404B-58C5-DB25-D35D09CDF256}"/>
          </ac:spMkLst>
        </pc:spChg>
        <pc:spChg chg="mod">
          <ac:chgData name="Kirchner, Karen (Allianz Life Insurance Company)" userId="814a653e-deb9-43c5-a93e-cbeedcd756a2" providerId="ADAL" clId="{621269D6-80F8-4ECF-BC2B-F380906CBA12}" dt="2025-10-28T16:56:32.853" v="3235"/>
          <ac:spMkLst>
            <pc:docMk/>
            <pc:sldMk cId="1227821399" sldId="651"/>
            <ac:spMk id="20" creationId="{3D97E294-24C7-3E7C-FA5D-91646D3648BA}"/>
          </ac:spMkLst>
        </pc:spChg>
        <pc:spChg chg="mod">
          <ac:chgData name="Kirchner, Karen (Allianz Life Insurance Company)" userId="814a653e-deb9-43c5-a93e-cbeedcd756a2" providerId="ADAL" clId="{621269D6-80F8-4ECF-BC2B-F380906CBA12}" dt="2025-10-28T16:56:32.853" v="3235"/>
          <ac:spMkLst>
            <pc:docMk/>
            <pc:sldMk cId="1227821399" sldId="651"/>
            <ac:spMk id="21" creationId="{34B310D9-CF21-4BA2-DD8A-EBABA975945D}"/>
          </ac:spMkLst>
        </pc:spChg>
        <pc:spChg chg="mod">
          <ac:chgData name="Kirchner, Karen (Allianz Life Insurance Company)" userId="814a653e-deb9-43c5-a93e-cbeedcd756a2" providerId="ADAL" clId="{621269D6-80F8-4ECF-BC2B-F380906CBA12}" dt="2025-10-28T16:56:32.853" v="3235"/>
          <ac:spMkLst>
            <pc:docMk/>
            <pc:sldMk cId="1227821399" sldId="651"/>
            <ac:spMk id="34" creationId="{C736B9A5-29D4-8BC2-1830-05A4879C44B8}"/>
          </ac:spMkLst>
        </pc:spChg>
        <pc:spChg chg="mod">
          <ac:chgData name="Kirchner, Karen (Allianz Life Insurance Company)" userId="814a653e-deb9-43c5-a93e-cbeedcd756a2" providerId="ADAL" clId="{621269D6-80F8-4ECF-BC2B-F380906CBA12}" dt="2025-10-28T16:56:32.853" v="3235"/>
          <ac:spMkLst>
            <pc:docMk/>
            <pc:sldMk cId="1227821399" sldId="651"/>
            <ac:spMk id="35" creationId="{510A9690-35C2-63A2-9D31-64BEBA98678E}"/>
          </ac:spMkLst>
        </pc:spChg>
        <pc:spChg chg="mod">
          <ac:chgData name="Kirchner, Karen (Allianz Life Insurance Company)" userId="814a653e-deb9-43c5-a93e-cbeedcd756a2" providerId="ADAL" clId="{621269D6-80F8-4ECF-BC2B-F380906CBA12}" dt="2025-10-28T16:56:32.853" v="3235"/>
          <ac:spMkLst>
            <pc:docMk/>
            <pc:sldMk cId="1227821399" sldId="651"/>
            <ac:spMk id="36" creationId="{2DDDC6D1-C4E2-3863-468F-AA5022EE68AA}"/>
          </ac:spMkLst>
        </pc:spChg>
      </pc:sldChg>
      <pc:sldChg chg="delSp modSp mod">
        <pc:chgData name="Kirchner, Karen (Allianz Life Insurance Company)" userId="814a653e-deb9-43c5-a93e-cbeedcd756a2" providerId="ADAL" clId="{621269D6-80F8-4ECF-BC2B-F380906CBA12}" dt="2025-10-28T17:19:49.363" v="3420" actId="207"/>
        <pc:sldMkLst>
          <pc:docMk/>
          <pc:sldMk cId="1097499768" sldId="652"/>
        </pc:sldMkLst>
        <pc:spChg chg="mod">
          <ac:chgData name="Kirchner, Karen (Allianz Life Insurance Company)" userId="814a653e-deb9-43c5-a93e-cbeedcd756a2" providerId="ADAL" clId="{621269D6-80F8-4ECF-BC2B-F380906CBA12}" dt="2025-10-28T17:19:39.195" v="3418" actId="207"/>
          <ac:spMkLst>
            <pc:docMk/>
            <pc:sldMk cId="1097499768" sldId="652"/>
            <ac:spMk id="14" creationId="{BB6898C0-C436-4BB7-A3C8-26AD5D5E2D65}"/>
          </ac:spMkLst>
        </pc:spChg>
        <pc:spChg chg="mod">
          <ac:chgData name="Kirchner, Karen (Allianz Life Insurance Company)" userId="814a653e-deb9-43c5-a93e-cbeedcd756a2" providerId="ADAL" clId="{621269D6-80F8-4ECF-BC2B-F380906CBA12}" dt="2025-10-28T17:19:44.538" v="3419" actId="207"/>
          <ac:spMkLst>
            <pc:docMk/>
            <pc:sldMk cId="1097499768" sldId="652"/>
            <ac:spMk id="18" creationId="{7437B496-91ED-4D7B-AA1E-12DEA9B15076}"/>
          </ac:spMkLst>
        </pc:spChg>
        <pc:spChg chg="mod">
          <ac:chgData name="Kirchner, Karen (Allianz Life Insurance Company)" userId="814a653e-deb9-43c5-a93e-cbeedcd756a2" providerId="ADAL" clId="{621269D6-80F8-4ECF-BC2B-F380906CBA12}" dt="2025-10-28T17:19:49.363" v="3420" actId="207"/>
          <ac:spMkLst>
            <pc:docMk/>
            <pc:sldMk cId="1097499768" sldId="652"/>
            <ac:spMk id="22" creationId="{FD36E9B2-6A78-4430-ACAC-56A75F2CA87E}"/>
          </ac:spMkLst>
        </pc:spChg>
        <pc:grpChg chg="mod">
          <ac:chgData name="Kirchner, Karen (Allianz Life Insurance Company)" userId="814a653e-deb9-43c5-a93e-cbeedcd756a2" providerId="ADAL" clId="{621269D6-80F8-4ECF-BC2B-F380906CBA12}" dt="2025-10-21T17:08:22.258" v="2148" actId="1076"/>
          <ac:grpSpMkLst>
            <pc:docMk/>
            <pc:sldMk cId="1097499768" sldId="652"/>
            <ac:grpSpMk id="33" creationId="{410B3ED8-4F1E-4AA9-9856-1F63C77DE9B1}"/>
          </ac:grpSpMkLst>
        </pc:grpChg>
        <pc:grpChg chg="mod">
          <ac:chgData name="Kirchner, Karen (Allianz Life Insurance Company)" userId="814a653e-deb9-43c5-a93e-cbeedcd756a2" providerId="ADAL" clId="{621269D6-80F8-4ECF-BC2B-F380906CBA12}" dt="2025-10-21T17:09:30.232" v="2165" actId="1076"/>
          <ac:grpSpMkLst>
            <pc:docMk/>
            <pc:sldMk cId="1097499768" sldId="652"/>
            <ac:grpSpMk id="34" creationId="{F3F1C0EE-1248-4703-810D-ED0EAEB0F4FD}"/>
          </ac:grpSpMkLst>
        </pc:grpChg>
        <pc:grpChg chg="mod">
          <ac:chgData name="Kirchner, Karen (Allianz Life Insurance Company)" userId="814a653e-deb9-43c5-a93e-cbeedcd756a2" providerId="ADAL" clId="{621269D6-80F8-4ECF-BC2B-F380906CBA12}" dt="2025-10-21T17:09:46.177" v="2168" actId="1076"/>
          <ac:grpSpMkLst>
            <pc:docMk/>
            <pc:sldMk cId="1097499768" sldId="652"/>
            <ac:grpSpMk id="35" creationId="{CB3AF6DD-831C-428A-8099-AD5461B143DD}"/>
          </ac:grpSpMkLst>
        </pc:grpChg>
        <pc:grpChg chg="mod">
          <ac:chgData name="Kirchner, Karen (Allianz Life Insurance Company)" userId="814a653e-deb9-43c5-a93e-cbeedcd756a2" providerId="ADAL" clId="{621269D6-80F8-4ECF-BC2B-F380906CBA12}" dt="2025-10-21T17:09:38.058" v="2167" actId="1076"/>
          <ac:grpSpMkLst>
            <pc:docMk/>
            <pc:sldMk cId="1097499768" sldId="652"/>
            <ac:grpSpMk id="36" creationId="{0330699A-2E76-48B0-A0D3-A434ED859BD6}"/>
          </ac:grpSpMkLst>
        </pc:grpChg>
      </pc:sldChg>
      <pc:sldChg chg="addSp delSp modSp mod delAnim modAnim modNotesTx">
        <pc:chgData name="Kirchner, Karen (Allianz Life Insurance Company)" userId="814a653e-deb9-43c5-a93e-cbeedcd756a2" providerId="ADAL" clId="{621269D6-80F8-4ECF-BC2B-F380906CBA12}" dt="2025-10-30T14:09:33.751" v="4683" actId="20577"/>
        <pc:sldMkLst>
          <pc:docMk/>
          <pc:sldMk cId="366635854" sldId="658"/>
        </pc:sldMkLst>
        <pc:spChg chg="mod">
          <ac:chgData name="Kirchner, Karen (Allianz Life Insurance Company)" userId="814a653e-deb9-43c5-a93e-cbeedcd756a2" providerId="ADAL" clId="{621269D6-80F8-4ECF-BC2B-F380906CBA12}" dt="2025-10-30T14:09:33.751" v="4683" actId="20577"/>
          <ac:spMkLst>
            <pc:docMk/>
            <pc:sldMk cId="366635854" sldId="658"/>
            <ac:spMk id="2" creationId="{00000000-0000-0000-0000-000000000000}"/>
          </ac:spMkLst>
        </pc:spChg>
        <pc:spChg chg="mod">
          <ac:chgData name="Kirchner, Karen (Allianz Life Insurance Company)" userId="814a653e-deb9-43c5-a93e-cbeedcd756a2" providerId="ADAL" clId="{621269D6-80F8-4ECF-BC2B-F380906CBA12}" dt="2025-10-28T17:16:25.294" v="3393" actId="14100"/>
          <ac:spMkLst>
            <pc:docMk/>
            <pc:sldMk cId="366635854" sldId="658"/>
            <ac:spMk id="28" creationId="{00000000-0000-0000-0000-000000000000}"/>
          </ac:spMkLst>
        </pc:spChg>
        <pc:spChg chg="mod">
          <ac:chgData name="Kirchner, Karen (Allianz Life Insurance Company)" userId="814a653e-deb9-43c5-a93e-cbeedcd756a2" providerId="ADAL" clId="{621269D6-80F8-4ECF-BC2B-F380906CBA12}" dt="2025-10-30T14:09:24.383" v="4655" actId="1076"/>
          <ac:spMkLst>
            <pc:docMk/>
            <pc:sldMk cId="366635854" sldId="658"/>
            <ac:spMk id="29" creationId="{00000000-0000-0000-0000-000000000000}"/>
          </ac:spMkLst>
        </pc:spChg>
        <pc:spChg chg="mod">
          <ac:chgData name="Kirchner, Karen (Allianz Life Insurance Company)" userId="814a653e-deb9-43c5-a93e-cbeedcd756a2" providerId="ADAL" clId="{621269D6-80F8-4ECF-BC2B-F380906CBA12}" dt="2025-10-28T17:15:26.060" v="3390" actId="1076"/>
          <ac:spMkLst>
            <pc:docMk/>
            <pc:sldMk cId="366635854" sldId="658"/>
            <ac:spMk id="30" creationId="{DB9418D3-E31E-3331-EEC2-EB709D4C0CB2}"/>
          </ac:spMkLst>
        </pc:spChg>
        <pc:spChg chg="mod">
          <ac:chgData name="Kirchner, Karen (Allianz Life Insurance Company)" userId="814a653e-deb9-43c5-a93e-cbeedcd756a2" providerId="ADAL" clId="{621269D6-80F8-4ECF-BC2B-F380906CBA12}" dt="2025-10-21T17:11:46.054" v="2194"/>
          <ac:spMkLst>
            <pc:docMk/>
            <pc:sldMk cId="366635854" sldId="658"/>
            <ac:spMk id="37" creationId="{E1EC248D-A8EA-BEDD-4025-915CD22E217A}"/>
          </ac:spMkLst>
        </pc:spChg>
        <pc:spChg chg="mod">
          <ac:chgData name="Kirchner, Karen (Allianz Life Insurance Company)" userId="814a653e-deb9-43c5-a93e-cbeedcd756a2" providerId="ADAL" clId="{621269D6-80F8-4ECF-BC2B-F380906CBA12}" dt="2025-10-21T17:11:46.054" v="2194"/>
          <ac:spMkLst>
            <pc:docMk/>
            <pc:sldMk cId="366635854" sldId="658"/>
            <ac:spMk id="38" creationId="{9C7CEB1A-2929-C8BB-3E78-3F4795C2847D}"/>
          </ac:spMkLst>
        </pc:spChg>
        <pc:spChg chg="mod">
          <ac:chgData name="Kirchner, Karen (Allianz Life Insurance Company)" userId="814a653e-deb9-43c5-a93e-cbeedcd756a2" providerId="ADAL" clId="{621269D6-80F8-4ECF-BC2B-F380906CBA12}" dt="2025-10-21T17:11:46.054" v="2194"/>
          <ac:spMkLst>
            <pc:docMk/>
            <pc:sldMk cId="366635854" sldId="658"/>
            <ac:spMk id="39" creationId="{5F0F633F-BB20-EAA6-2FE0-C4E2E7728DAF}"/>
          </ac:spMkLst>
        </pc:spChg>
        <pc:spChg chg="mod">
          <ac:chgData name="Kirchner, Karen (Allianz Life Insurance Company)" userId="814a653e-deb9-43c5-a93e-cbeedcd756a2" providerId="ADAL" clId="{621269D6-80F8-4ECF-BC2B-F380906CBA12}" dt="2025-10-21T17:11:46.054" v="2194"/>
          <ac:spMkLst>
            <pc:docMk/>
            <pc:sldMk cId="366635854" sldId="658"/>
            <ac:spMk id="41" creationId="{CB044439-D82F-6F28-C57F-E5D123F285D2}"/>
          </ac:spMkLst>
        </pc:spChg>
        <pc:spChg chg="mod">
          <ac:chgData name="Kirchner, Karen (Allianz Life Insurance Company)" userId="814a653e-deb9-43c5-a93e-cbeedcd756a2" providerId="ADAL" clId="{621269D6-80F8-4ECF-BC2B-F380906CBA12}" dt="2025-10-21T17:11:46.054" v="2194"/>
          <ac:spMkLst>
            <pc:docMk/>
            <pc:sldMk cId="366635854" sldId="658"/>
            <ac:spMk id="42" creationId="{DED05138-F8CD-F25C-6CF3-EEA2708509D7}"/>
          </ac:spMkLst>
        </pc:spChg>
        <pc:spChg chg="mod">
          <ac:chgData name="Kirchner, Karen (Allianz Life Insurance Company)" userId="814a653e-deb9-43c5-a93e-cbeedcd756a2" providerId="ADAL" clId="{621269D6-80F8-4ECF-BC2B-F380906CBA12}" dt="2025-10-21T17:11:46.054" v="2194"/>
          <ac:spMkLst>
            <pc:docMk/>
            <pc:sldMk cId="366635854" sldId="658"/>
            <ac:spMk id="43" creationId="{6A25A054-4C3D-D7B2-64F3-F848CCEE91BC}"/>
          </ac:spMkLst>
        </pc:spChg>
        <pc:spChg chg="mod">
          <ac:chgData name="Kirchner, Karen (Allianz Life Insurance Company)" userId="814a653e-deb9-43c5-a93e-cbeedcd756a2" providerId="ADAL" clId="{621269D6-80F8-4ECF-BC2B-F380906CBA12}" dt="2025-10-21T17:11:46.054" v="2194"/>
          <ac:spMkLst>
            <pc:docMk/>
            <pc:sldMk cId="366635854" sldId="658"/>
            <ac:spMk id="45" creationId="{176C95C5-D7EE-18AB-12D8-E2984ABAB7CB}"/>
          </ac:spMkLst>
        </pc:spChg>
        <pc:spChg chg="mod">
          <ac:chgData name="Kirchner, Karen (Allianz Life Insurance Company)" userId="814a653e-deb9-43c5-a93e-cbeedcd756a2" providerId="ADAL" clId="{621269D6-80F8-4ECF-BC2B-F380906CBA12}" dt="2025-10-21T17:11:46.054" v="2194"/>
          <ac:spMkLst>
            <pc:docMk/>
            <pc:sldMk cId="366635854" sldId="658"/>
            <ac:spMk id="46" creationId="{91996CE0-F4B7-CC53-6227-09A950226D11}"/>
          </ac:spMkLst>
        </pc:spChg>
        <pc:spChg chg="mod">
          <ac:chgData name="Kirchner, Karen (Allianz Life Insurance Company)" userId="814a653e-deb9-43c5-a93e-cbeedcd756a2" providerId="ADAL" clId="{621269D6-80F8-4ECF-BC2B-F380906CBA12}" dt="2025-10-21T17:11:46.054" v="2194"/>
          <ac:spMkLst>
            <pc:docMk/>
            <pc:sldMk cId="366635854" sldId="658"/>
            <ac:spMk id="47" creationId="{55E3505E-1011-9E5A-54D3-BEFE59C6B4F3}"/>
          </ac:spMkLst>
        </pc:spChg>
        <pc:spChg chg="add mod">
          <ac:chgData name="Kirchner, Karen (Allianz Life Insurance Company)" userId="814a653e-deb9-43c5-a93e-cbeedcd756a2" providerId="ADAL" clId="{621269D6-80F8-4ECF-BC2B-F380906CBA12}" dt="2025-10-21T17:13:10.298" v="2213"/>
          <ac:spMkLst>
            <pc:docMk/>
            <pc:sldMk cId="366635854" sldId="658"/>
            <ac:spMk id="50" creationId="{36B379D9-7DD8-6E8A-9686-7C0396B16808}"/>
          </ac:spMkLst>
        </pc:spChg>
        <pc:grpChg chg="mod">
          <ac:chgData name="Kirchner, Karen (Allianz Life Insurance Company)" userId="814a653e-deb9-43c5-a93e-cbeedcd756a2" providerId="ADAL" clId="{621269D6-80F8-4ECF-BC2B-F380906CBA12}" dt="2025-10-28T17:15:08.501" v="3388" actId="1076"/>
          <ac:grpSpMkLst>
            <pc:docMk/>
            <pc:sldMk cId="366635854" sldId="658"/>
            <ac:grpSpMk id="4" creationId="{D4CD67B5-3657-1E9E-254A-B5A262DD514A}"/>
          </ac:grpSpMkLst>
        </pc:grpChg>
        <pc:grpChg chg="mod">
          <ac:chgData name="Kirchner, Karen (Allianz Life Insurance Company)" userId="814a653e-deb9-43c5-a93e-cbeedcd756a2" providerId="ADAL" clId="{621269D6-80F8-4ECF-BC2B-F380906CBA12}" dt="2025-10-28T17:15:08.501" v="3388" actId="1076"/>
          <ac:grpSpMkLst>
            <pc:docMk/>
            <pc:sldMk cId="366635854" sldId="658"/>
            <ac:grpSpMk id="27" creationId="{00000000-0000-0000-0000-000000000000}"/>
          </ac:grpSpMkLst>
        </pc:grpChg>
      </pc:sldChg>
      <pc:sldChg chg="addSp delSp modSp mod modAnim modNotesTx">
        <pc:chgData name="Kirchner, Karen (Allianz Life Insurance Company)" userId="814a653e-deb9-43c5-a93e-cbeedcd756a2" providerId="ADAL" clId="{621269D6-80F8-4ECF-BC2B-F380906CBA12}" dt="2025-11-03T20:44:45.574" v="5243" actId="14100"/>
        <pc:sldMkLst>
          <pc:docMk/>
          <pc:sldMk cId="1971888840" sldId="662"/>
        </pc:sldMkLst>
        <pc:spChg chg="add mod">
          <ac:chgData name="Kirchner, Karen (Allianz Life Insurance Company)" userId="814a653e-deb9-43c5-a93e-cbeedcd756a2" providerId="ADAL" clId="{621269D6-80F8-4ECF-BC2B-F380906CBA12}" dt="2025-10-29T20:28:33.975" v="3451" actId="14100"/>
          <ac:spMkLst>
            <pc:docMk/>
            <pc:sldMk cId="1971888840" sldId="662"/>
            <ac:spMk id="4" creationId="{F0F8814A-8234-B915-499B-8829A8D5C0CC}"/>
          </ac:spMkLst>
        </pc:spChg>
        <pc:spChg chg="mod topLvl">
          <ac:chgData name="Kirchner, Karen (Allianz Life Insurance Company)" userId="814a653e-deb9-43c5-a93e-cbeedcd756a2" providerId="ADAL" clId="{621269D6-80F8-4ECF-BC2B-F380906CBA12}" dt="2025-10-29T20:29:34.615" v="3454" actId="164"/>
          <ac:spMkLst>
            <pc:docMk/>
            <pc:sldMk cId="1971888840" sldId="662"/>
            <ac:spMk id="6" creationId="{FECBCAB2-A093-EF12-7305-62E2A4E5696B}"/>
          </ac:spMkLst>
        </pc:spChg>
        <pc:spChg chg="mod topLvl">
          <ac:chgData name="Kirchner, Karen (Allianz Life Insurance Company)" userId="814a653e-deb9-43c5-a93e-cbeedcd756a2" providerId="ADAL" clId="{621269D6-80F8-4ECF-BC2B-F380906CBA12}" dt="2025-10-29T20:29:34.615" v="3454" actId="164"/>
          <ac:spMkLst>
            <pc:docMk/>
            <pc:sldMk cId="1971888840" sldId="662"/>
            <ac:spMk id="7" creationId="{F06AB7A1-30F8-2B8F-25D0-90409380AAE6}"/>
          </ac:spMkLst>
        </pc:spChg>
        <pc:spChg chg="add mod">
          <ac:chgData name="Kirchner, Karen (Allianz Life Insurance Company)" userId="814a653e-deb9-43c5-a93e-cbeedcd756a2" providerId="ADAL" clId="{621269D6-80F8-4ECF-BC2B-F380906CBA12}" dt="2025-11-03T20:44:45.574" v="5243" actId="14100"/>
          <ac:spMkLst>
            <pc:docMk/>
            <pc:sldMk cId="1971888840" sldId="662"/>
            <ac:spMk id="8" creationId="{F8B5DDFA-DDFB-6991-4DD4-E1091375EC4D}"/>
          </ac:spMkLst>
        </pc:spChg>
        <pc:spChg chg="mod">
          <ac:chgData name="Kirchner, Karen (Allianz Life Insurance Company)" userId="814a653e-deb9-43c5-a93e-cbeedcd756a2" providerId="ADAL" clId="{621269D6-80F8-4ECF-BC2B-F380906CBA12}" dt="2025-10-29T20:27:58.447" v="3445"/>
          <ac:spMkLst>
            <pc:docMk/>
            <pc:sldMk cId="1971888840" sldId="662"/>
            <ac:spMk id="15" creationId="{00000000-0000-0000-0000-000000000000}"/>
          </ac:spMkLst>
        </pc:spChg>
        <pc:spChg chg="mod">
          <ac:chgData name="Kirchner, Karen (Allianz Life Insurance Company)" userId="814a653e-deb9-43c5-a93e-cbeedcd756a2" providerId="ADAL" clId="{621269D6-80F8-4ECF-BC2B-F380906CBA12}" dt="2025-10-29T20:27:50" v="3442" actId="20577"/>
          <ac:spMkLst>
            <pc:docMk/>
            <pc:sldMk cId="1971888840" sldId="662"/>
            <ac:spMk id="16" creationId="{47214CB5-DCEC-4998-B9BC-0AFE666A6243}"/>
          </ac:spMkLst>
        </pc:spChg>
        <pc:grpChg chg="add mod">
          <ac:chgData name="Kirchner, Karen (Allianz Life Insurance Company)" userId="814a653e-deb9-43c5-a93e-cbeedcd756a2" providerId="ADAL" clId="{621269D6-80F8-4ECF-BC2B-F380906CBA12}" dt="2025-10-29T20:29:34.615" v="3454" actId="164"/>
          <ac:grpSpMkLst>
            <pc:docMk/>
            <pc:sldMk cId="1971888840" sldId="662"/>
            <ac:grpSpMk id="5" creationId="{1500CDA4-8245-1CD1-4DA3-A82CE5DAB22E}"/>
          </ac:grpSpMkLst>
        </pc:grpChg>
        <pc:grpChg chg="mod">
          <ac:chgData name="Kirchner, Karen (Allianz Life Insurance Company)" userId="814a653e-deb9-43c5-a93e-cbeedcd756a2" providerId="ADAL" clId="{621269D6-80F8-4ECF-BC2B-F380906CBA12}" dt="2025-10-15T19:05:36.784" v="1440" actId="1076"/>
          <ac:grpSpMkLst>
            <pc:docMk/>
            <pc:sldMk cId="1971888840" sldId="662"/>
            <ac:grpSpMk id="14" creationId="{00000000-0000-0000-0000-000000000000}"/>
          </ac:grpSpMkLst>
        </pc:grpChg>
        <pc:picChg chg="add mod">
          <ac:chgData name="Kirchner, Karen (Allianz Life Insurance Company)" userId="814a653e-deb9-43c5-a93e-cbeedcd756a2" providerId="ADAL" clId="{621269D6-80F8-4ECF-BC2B-F380906CBA12}" dt="2025-10-30T14:17:15.341" v="4705" actId="207"/>
          <ac:picMkLst>
            <pc:docMk/>
            <pc:sldMk cId="1971888840" sldId="662"/>
            <ac:picMk id="9" creationId="{D5D19334-A069-F9D6-21A2-34BA9FA7DFFA}"/>
          </ac:picMkLst>
        </pc:picChg>
        <pc:picChg chg="add mod">
          <ac:chgData name="Kirchner, Karen (Allianz Life Insurance Company)" userId="814a653e-deb9-43c5-a93e-cbeedcd756a2" providerId="ADAL" clId="{621269D6-80F8-4ECF-BC2B-F380906CBA12}" dt="2025-10-30T14:17:21.674" v="4706" actId="207"/>
          <ac:picMkLst>
            <pc:docMk/>
            <pc:sldMk cId="1971888840" sldId="662"/>
            <ac:picMk id="11" creationId="{64494C26-FDFB-6543-5CB0-D5527272F9BC}"/>
          </ac:picMkLst>
        </pc:picChg>
        <pc:picChg chg="add mod">
          <ac:chgData name="Kirchner, Karen (Allianz Life Insurance Company)" userId="814a653e-deb9-43c5-a93e-cbeedcd756a2" providerId="ADAL" clId="{621269D6-80F8-4ECF-BC2B-F380906CBA12}" dt="2025-10-28T16:46:21.205" v="3197" actId="207"/>
          <ac:picMkLst>
            <pc:docMk/>
            <pc:sldMk cId="1971888840" sldId="662"/>
            <ac:picMk id="18" creationId="{AC26D6E4-8CC6-258A-E487-6A2E9502514C}"/>
          </ac:picMkLst>
        </pc:picChg>
        <pc:picChg chg="add mod">
          <ac:chgData name="Kirchner, Karen (Allianz Life Insurance Company)" userId="814a653e-deb9-43c5-a93e-cbeedcd756a2" providerId="ADAL" clId="{621269D6-80F8-4ECF-BC2B-F380906CBA12}" dt="2025-10-28T16:46:24.787" v="3198" actId="207"/>
          <ac:picMkLst>
            <pc:docMk/>
            <pc:sldMk cId="1971888840" sldId="662"/>
            <ac:picMk id="20" creationId="{5295835E-C7F7-F886-2CC3-B6E65F114709}"/>
          </ac:picMkLst>
        </pc:picChg>
        <pc:picChg chg="add mod">
          <ac:chgData name="Kirchner, Karen (Allianz Life Insurance Company)" userId="814a653e-deb9-43c5-a93e-cbeedcd756a2" providerId="ADAL" clId="{621269D6-80F8-4ECF-BC2B-F380906CBA12}" dt="2025-10-28T16:46:29.982" v="3199" actId="207"/>
          <ac:picMkLst>
            <pc:docMk/>
            <pc:sldMk cId="1971888840" sldId="662"/>
            <ac:picMk id="24" creationId="{079DC5AC-C3F8-F058-E2B4-FE72368A633C}"/>
          </ac:picMkLst>
        </pc:picChg>
        <pc:picChg chg="add mod">
          <ac:chgData name="Kirchner, Karen (Allianz Life Insurance Company)" userId="814a653e-deb9-43c5-a93e-cbeedcd756a2" providerId="ADAL" clId="{621269D6-80F8-4ECF-BC2B-F380906CBA12}" dt="2025-10-28T16:46:08.078" v="3195" actId="207"/>
          <ac:picMkLst>
            <pc:docMk/>
            <pc:sldMk cId="1971888840" sldId="662"/>
            <ac:picMk id="26" creationId="{28A147E2-8FCA-3A8F-67B4-5C4A9A16097F}"/>
          </ac:picMkLst>
        </pc:picChg>
      </pc:sldChg>
      <pc:sldChg chg="addSp delSp modSp mod modAnim">
        <pc:chgData name="Kirchner, Karen (Allianz Life Insurance Company)" userId="814a653e-deb9-43c5-a93e-cbeedcd756a2" providerId="ADAL" clId="{621269D6-80F8-4ECF-BC2B-F380906CBA12}" dt="2025-10-30T14:22:22.696" v="4927" actId="207"/>
        <pc:sldMkLst>
          <pc:docMk/>
          <pc:sldMk cId="4001110405" sldId="663"/>
        </pc:sldMkLst>
        <pc:spChg chg="add mod">
          <ac:chgData name="Kirchner, Karen (Allianz Life Insurance Company)" userId="814a653e-deb9-43c5-a93e-cbeedcd756a2" providerId="ADAL" clId="{621269D6-80F8-4ECF-BC2B-F380906CBA12}" dt="2025-10-30T13:44:03.104" v="4551" actId="164"/>
          <ac:spMkLst>
            <pc:docMk/>
            <pc:sldMk cId="4001110405" sldId="663"/>
            <ac:spMk id="2" creationId="{62916EC1-690A-064A-4E80-E44F2030A326}"/>
          </ac:spMkLst>
        </pc:spChg>
        <pc:spChg chg="mod">
          <ac:chgData name="Kirchner, Karen (Allianz Life Insurance Company)" userId="814a653e-deb9-43c5-a93e-cbeedcd756a2" providerId="ADAL" clId="{621269D6-80F8-4ECF-BC2B-F380906CBA12}" dt="2025-10-30T14:20:37.107" v="4792"/>
          <ac:spMkLst>
            <pc:docMk/>
            <pc:sldMk cId="4001110405" sldId="663"/>
            <ac:spMk id="5" creationId="{BC4F9BF5-F28F-D891-3342-29C9BF86FFD8}"/>
          </ac:spMkLst>
        </pc:spChg>
        <pc:spChg chg="mod">
          <ac:chgData name="Kirchner, Karen (Allianz Life Insurance Company)" userId="814a653e-deb9-43c5-a93e-cbeedcd756a2" providerId="ADAL" clId="{621269D6-80F8-4ECF-BC2B-F380906CBA12}" dt="2025-10-30T13:44:03.104" v="4551" actId="164"/>
          <ac:spMkLst>
            <pc:docMk/>
            <pc:sldMk cId="4001110405" sldId="663"/>
            <ac:spMk id="6" creationId="{00000000-0000-0000-0000-000000000000}"/>
          </ac:spMkLst>
        </pc:spChg>
        <pc:spChg chg="mod">
          <ac:chgData name="Kirchner, Karen (Allianz Life Insurance Company)" userId="814a653e-deb9-43c5-a93e-cbeedcd756a2" providerId="ADAL" clId="{621269D6-80F8-4ECF-BC2B-F380906CBA12}" dt="2025-10-30T14:20:44.636" v="4794" actId="21"/>
          <ac:spMkLst>
            <pc:docMk/>
            <pc:sldMk cId="4001110405" sldId="663"/>
            <ac:spMk id="8" creationId="{B3045E9D-92A5-4807-B183-58186580A6DD}"/>
          </ac:spMkLst>
        </pc:spChg>
        <pc:spChg chg="mod">
          <ac:chgData name="Kirchner, Karen (Allianz Life Insurance Company)" userId="814a653e-deb9-43c5-a93e-cbeedcd756a2" providerId="ADAL" clId="{621269D6-80F8-4ECF-BC2B-F380906CBA12}" dt="2025-10-30T13:44:03.104" v="4551" actId="164"/>
          <ac:spMkLst>
            <pc:docMk/>
            <pc:sldMk cId="4001110405" sldId="663"/>
            <ac:spMk id="10" creationId="{E03539E9-8103-5FC6-7919-96199AAB02A3}"/>
          </ac:spMkLst>
        </pc:spChg>
        <pc:spChg chg="mod">
          <ac:chgData name="Kirchner, Karen (Allianz Life Insurance Company)" userId="814a653e-deb9-43c5-a93e-cbeedcd756a2" providerId="ADAL" clId="{621269D6-80F8-4ECF-BC2B-F380906CBA12}" dt="2025-10-30T14:22:22.696" v="4927" actId="207"/>
          <ac:spMkLst>
            <pc:docMk/>
            <pc:sldMk cId="4001110405" sldId="663"/>
            <ac:spMk id="11" creationId="{A9A6CAFF-C0BF-B51C-450C-22ED10AC5A65}"/>
          </ac:spMkLst>
        </pc:spChg>
        <pc:grpChg chg="add mod">
          <ac:chgData name="Kirchner, Karen (Allianz Life Insurance Company)" userId="814a653e-deb9-43c5-a93e-cbeedcd756a2" providerId="ADAL" clId="{621269D6-80F8-4ECF-BC2B-F380906CBA12}" dt="2025-10-30T13:44:03.104" v="4551" actId="164"/>
          <ac:grpSpMkLst>
            <pc:docMk/>
            <pc:sldMk cId="4001110405" sldId="663"/>
            <ac:grpSpMk id="3" creationId="{32D9287C-7D78-C125-767F-40BD67FFE299}"/>
          </ac:grpSpMkLst>
        </pc:grpChg>
        <pc:grpChg chg="add mod ord">
          <ac:chgData name="Kirchner, Karen (Allianz Life Insurance Company)" userId="814a653e-deb9-43c5-a93e-cbeedcd756a2" providerId="ADAL" clId="{621269D6-80F8-4ECF-BC2B-F380906CBA12}" dt="2025-10-30T14:20:39.562" v="4793" actId="167"/>
          <ac:grpSpMkLst>
            <pc:docMk/>
            <pc:sldMk cId="4001110405" sldId="663"/>
            <ac:grpSpMk id="4" creationId="{4B82F41A-5923-CD57-2F97-F8F01613A2A4}"/>
          </ac:grpSpMkLst>
        </pc:grpChg>
        <pc:picChg chg="mod">
          <ac:chgData name="Kirchner, Karen (Allianz Life Insurance Company)" userId="814a653e-deb9-43c5-a93e-cbeedcd756a2" providerId="ADAL" clId="{621269D6-80F8-4ECF-BC2B-F380906CBA12}" dt="2025-10-30T13:44:03.104" v="4551" actId="164"/>
          <ac:picMkLst>
            <pc:docMk/>
            <pc:sldMk cId="4001110405" sldId="663"/>
            <ac:picMk id="7" creationId="{00000000-0000-0000-0000-000000000000}"/>
          </ac:picMkLst>
        </pc:picChg>
      </pc:sldChg>
      <pc:sldChg chg="del">
        <pc:chgData name="Kirchner, Karen (Allianz Life Insurance Company)" userId="814a653e-deb9-43c5-a93e-cbeedcd756a2" providerId="ADAL" clId="{621269D6-80F8-4ECF-BC2B-F380906CBA12}" dt="2025-10-28T17:14:14.658" v="3382" actId="2696"/>
        <pc:sldMkLst>
          <pc:docMk/>
          <pc:sldMk cId="1993868633" sldId="664"/>
        </pc:sldMkLst>
      </pc:sldChg>
      <pc:sldChg chg="addSp delSp modSp mod modAnim">
        <pc:chgData name="Kirchner, Karen (Allianz Life Insurance Company)" userId="814a653e-deb9-43c5-a93e-cbeedcd756a2" providerId="ADAL" clId="{621269D6-80F8-4ECF-BC2B-F380906CBA12}" dt="2025-10-30T14:22:13.127" v="4926" actId="207"/>
        <pc:sldMkLst>
          <pc:docMk/>
          <pc:sldMk cId="1742416061" sldId="667"/>
        </pc:sldMkLst>
        <pc:spChg chg="mod">
          <ac:chgData name="Kirchner, Karen (Allianz Life Insurance Company)" userId="814a653e-deb9-43c5-a93e-cbeedcd756a2" providerId="ADAL" clId="{621269D6-80F8-4ECF-BC2B-F380906CBA12}" dt="2025-10-30T14:21:16.019" v="4842"/>
          <ac:spMkLst>
            <pc:docMk/>
            <pc:sldMk cId="1742416061" sldId="667"/>
            <ac:spMk id="3" creationId="{2DAE4AB2-1010-2758-0F8B-39EB11A85926}"/>
          </ac:spMkLst>
        </pc:spChg>
        <pc:spChg chg="mod">
          <ac:chgData name="Kirchner, Karen (Allianz Life Insurance Company)" userId="814a653e-deb9-43c5-a93e-cbeedcd756a2" providerId="ADAL" clId="{621269D6-80F8-4ECF-BC2B-F380906CBA12}" dt="2025-10-30T14:22:13.127" v="4926" actId="207"/>
          <ac:spMkLst>
            <pc:docMk/>
            <pc:sldMk cId="1742416061" sldId="667"/>
            <ac:spMk id="4" creationId="{32D4DC7B-8A27-952C-7C06-ADB5DE2CAD00}"/>
          </ac:spMkLst>
        </pc:spChg>
        <pc:spChg chg="mod">
          <ac:chgData name="Kirchner, Karen (Allianz Life Insurance Company)" userId="814a653e-deb9-43c5-a93e-cbeedcd756a2" providerId="ADAL" clId="{621269D6-80F8-4ECF-BC2B-F380906CBA12}" dt="2025-10-30T14:21:22.031" v="4844" actId="21"/>
          <ac:spMkLst>
            <pc:docMk/>
            <pc:sldMk cId="1742416061" sldId="667"/>
            <ac:spMk id="8" creationId="{B3045E9D-92A5-4807-B183-58186580A6DD}"/>
          </ac:spMkLst>
        </pc:spChg>
        <pc:grpChg chg="add mod ord">
          <ac:chgData name="Kirchner, Karen (Allianz Life Insurance Company)" userId="814a653e-deb9-43c5-a93e-cbeedcd756a2" providerId="ADAL" clId="{621269D6-80F8-4ECF-BC2B-F380906CBA12}" dt="2025-10-30T14:21:19.113" v="4843" actId="167"/>
          <ac:grpSpMkLst>
            <pc:docMk/>
            <pc:sldMk cId="1742416061" sldId="667"/>
            <ac:grpSpMk id="2" creationId="{29570605-7258-389A-AF78-C257C6AD35EF}"/>
          </ac:grpSpMkLst>
        </pc:grpChg>
      </pc:sldChg>
      <pc:sldChg chg="addSp delSp modSp mod modAnim">
        <pc:chgData name="Kirchner, Karen (Allianz Life Insurance Company)" userId="814a653e-deb9-43c5-a93e-cbeedcd756a2" providerId="ADAL" clId="{621269D6-80F8-4ECF-BC2B-F380906CBA12}" dt="2025-10-30T14:24:42.438" v="5039" actId="478"/>
        <pc:sldMkLst>
          <pc:docMk/>
          <pc:sldMk cId="1938925478" sldId="670"/>
        </pc:sldMkLst>
        <pc:spChg chg="add mod">
          <ac:chgData name="Kirchner, Karen (Allianz Life Insurance Company)" userId="814a653e-deb9-43c5-a93e-cbeedcd756a2" providerId="ADAL" clId="{621269D6-80F8-4ECF-BC2B-F380906CBA12}" dt="2025-10-30T13:44:17.900" v="4553" actId="164"/>
          <ac:spMkLst>
            <pc:docMk/>
            <pc:sldMk cId="1938925478" sldId="670"/>
            <ac:spMk id="2" creationId="{8C75C25A-F991-CD8A-D61A-1CF921BC0BCE}"/>
          </ac:spMkLst>
        </pc:spChg>
        <pc:spChg chg="mod">
          <ac:chgData name="Kirchner, Karen (Allianz Life Insurance Company)" userId="814a653e-deb9-43c5-a93e-cbeedcd756a2" providerId="ADAL" clId="{621269D6-80F8-4ECF-BC2B-F380906CBA12}" dt="2025-10-30T14:24:32.764" v="5037" actId="14100"/>
          <ac:spMkLst>
            <pc:docMk/>
            <pc:sldMk cId="1938925478" sldId="670"/>
            <ac:spMk id="5" creationId="{BFF314F9-9706-1D61-3694-A277B607EB68}"/>
          </ac:spMkLst>
        </pc:spChg>
        <pc:spChg chg="mod">
          <ac:chgData name="Kirchner, Karen (Allianz Life Insurance Company)" userId="814a653e-deb9-43c5-a93e-cbeedcd756a2" providerId="ADAL" clId="{621269D6-80F8-4ECF-BC2B-F380906CBA12}" dt="2025-10-30T13:44:17.900" v="4553" actId="164"/>
          <ac:spMkLst>
            <pc:docMk/>
            <pc:sldMk cId="1938925478" sldId="670"/>
            <ac:spMk id="6" creationId="{00000000-0000-0000-0000-000000000000}"/>
          </ac:spMkLst>
        </pc:spChg>
        <pc:spChg chg="mod">
          <ac:chgData name="Kirchner, Karen (Allianz Life Insurance Company)" userId="814a653e-deb9-43c5-a93e-cbeedcd756a2" providerId="ADAL" clId="{621269D6-80F8-4ECF-BC2B-F380906CBA12}" dt="2025-10-30T14:23:28.293" v="4943" actId="14100"/>
          <ac:spMkLst>
            <pc:docMk/>
            <pc:sldMk cId="1938925478" sldId="670"/>
            <ac:spMk id="8" creationId="{B3045E9D-92A5-4807-B183-58186580A6DD}"/>
          </ac:spMkLst>
        </pc:spChg>
        <pc:spChg chg="mod">
          <ac:chgData name="Kirchner, Karen (Allianz Life Insurance Company)" userId="814a653e-deb9-43c5-a93e-cbeedcd756a2" providerId="ADAL" clId="{621269D6-80F8-4ECF-BC2B-F380906CBA12}" dt="2025-10-30T13:44:17.900" v="4553" actId="164"/>
          <ac:spMkLst>
            <pc:docMk/>
            <pc:sldMk cId="1938925478" sldId="670"/>
            <ac:spMk id="10" creationId="{E03539E9-8103-5FC6-7919-96199AAB02A3}"/>
          </ac:spMkLst>
        </pc:spChg>
        <pc:spChg chg="mod">
          <ac:chgData name="Kirchner, Karen (Allianz Life Insurance Company)" userId="814a653e-deb9-43c5-a93e-cbeedcd756a2" providerId="ADAL" clId="{621269D6-80F8-4ECF-BC2B-F380906CBA12}" dt="2025-10-30T14:24:30.270" v="5036" actId="1076"/>
          <ac:spMkLst>
            <pc:docMk/>
            <pc:sldMk cId="1938925478" sldId="670"/>
            <ac:spMk id="11" creationId="{858332B3-859B-1C8D-6D33-C7A7A0FABC19}"/>
          </ac:spMkLst>
        </pc:spChg>
        <pc:spChg chg="mod">
          <ac:chgData name="Kirchner, Karen (Allianz Life Insurance Company)" userId="814a653e-deb9-43c5-a93e-cbeedcd756a2" providerId="ADAL" clId="{621269D6-80F8-4ECF-BC2B-F380906CBA12}" dt="2025-10-30T14:24:20.077" v="5033" actId="14100"/>
          <ac:spMkLst>
            <pc:docMk/>
            <pc:sldMk cId="1938925478" sldId="670"/>
            <ac:spMk id="13" creationId="{B5605DEE-5B47-AE7E-1AD9-BA275FAAC38B}"/>
          </ac:spMkLst>
        </pc:spChg>
        <pc:spChg chg="mod">
          <ac:chgData name="Kirchner, Karen (Allianz Life Insurance Company)" userId="814a653e-deb9-43c5-a93e-cbeedcd756a2" providerId="ADAL" clId="{621269D6-80F8-4ECF-BC2B-F380906CBA12}" dt="2025-10-30T14:24:27.730" v="5035" actId="1076"/>
          <ac:spMkLst>
            <pc:docMk/>
            <pc:sldMk cId="1938925478" sldId="670"/>
            <ac:spMk id="14" creationId="{F47F52F9-F859-57DB-8ABB-4D924B5E5F9A}"/>
          </ac:spMkLst>
        </pc:spChg>
        <pc:grpChg chg="add mod">
          <ac:chgData name="Kirchner, Karen (Allianz Life Insurance Company)" userId="814a653e-deb9-43c5-a93e-cbeedcd756a2" providerId="ADAL" clId="{621269D6-80F8-4ECF-BC2B-F380906CBA12}" dt="2025-10-30T13:44:17.900" v="4553" actId="164"/>
          <ac:grpSpMkLst>
            <pc:docMk/>
            <pc:sldMk cId="1938925478" sldId="670"/>
            <ac:grpSpMk id="3" creationId="{78F374CD-48B0-7978-1F42-C5C7659767F0}"/>
          </ac:grpSpMkLst>
        </pc:grpChg>
        <pc:grpChg chg="add mod ord">
          <ac:chgData name="Kirchner, Karen (Allianz Life Insurance Company)" userId="814a653e-deb9-43c5-a93e-cbeedcd756a2" providerId="ADAL" clId="{621269D6-80F8-4ECF-BC2B-F380906CBA12}" dt="2025-10-30T14:24:05.258" v="5030" actId="14100"/>
          <ac:grpSpMkLst>
            <pc:docMk/>
            <pc:sldMk cId="1938925478" sldId="670"/>
            <ac:grpSpMk id="4" creationId="{5C5F33E9-D0D6-3F21-E0B8-EC704AA7F0D3}"/>
          </ac:grpSpMkLst>
        </pc:grpChg>
        <pc:grpChg chg="add mod ord">
          <ac:chgData name="Kirchner, Karen (Allianz Life Insurance Company)" userId="814a653e-deb9-43c5-a93e-cbeedcd756a2" providerId="ADAL" clId="{621269D6-80F8-4ECF-BC2B-F380906CBA12}" dt="2025-10-30T14:24:39.507" v="5038" actId="1076"/>
          <ac:grpSpMkLst>
            <pc:docMk/>
            <pc:sldMk cId="1938925478" sldId="670"/>
            <ac:grpSpMk id="12" creationId="{F65793FE-B0A4-CBEB-4312-7450BAD08B0C}"/>
          </ac:grpSpMkLst>
        </pc:grpChg>
        <pc:picChg chg="mod">
          <ac:chgData name="Kirchner, Karen (Allianz Life Insurance Company)" userId="814a653e-deb9-43c5-a93e-cbeedcd756a2" providerId="ADAL" clId="{621269D6-80F8-4ECF-BC2B-F380906CBA12}" dt="2025-10-30T13:44:17.900" v="4553" actId="164"/>
          <ac:picMkLst>
            <pc:docMk/>
            <pc:sldMk cId="1938925478" sldId="670"/>
            <ac:picMk id="7" creationId="{00000000-0000-0000-0000-000000000000}"/>
          </ac:picMkLst>
        </pc:picChg>
      </pc:sldChg>
      <pc:sldChg chg="modSp mod">
        <pc:chgData name="Kirchner, Karen (Allianz Life Insurance Company)" userId="814a653e-deb9-43c5-a93e-cbeedcd756a2" providerId="ADAL" clId="{621269D6-80F8-4ECF-BC2B-F380906CBA12}" dt="2025-10-28T17:06:32.757" v="3317" actId="2711"/>
        <pc:sldMkLst>
          <pc:docMk/>
          <pc:sldMk cId="2271132341" sldId="675"/>
        </pc:sldMkLst>
        <pc:spChg chg="mod">
          <ac:chgData name="Kirchner, Karen (Allianz Life Insurance Company)" userId="814a653e-deb9-43c5-a93e-cbeedcd756a2" providerId="ADAL" clId="{621269D6-80F8-4ECF-BC2B-F380906CBA12}" dt="2025-10-28T17:06:32.757" v="3317" actId="2711"/>
          <ac:spMkLst>
            <pc:docMk/>
            <pc:sldMk cId="2271132341" sldId="675"/>
            <ac:spMk id="8" creationId="{00000000-0000-0000-0000-000000000000}"/>
          </ac:spMkLst>
        </pc:spChg>
      </pc:sldChg>
      <pc:sldChg chg="del">
        <pc:chgData name="Kirchner, Karen (Allianz Life Insurance Company)" userId="814a653e-deb9-43c5-a93e-cbeedcd756a2" providerId="ADAL" clId="{621269D6-80F8-4ECF-BC2B-F380906CBA12}" dt="2025-10-28T17:13:15.820" v="3372" actId="2696"/>
        <pc:sldMkLst>
          <pc:docMk/>
          <pc:sldMk cId="2710157209" sldId="676"/>
        </pc:sldMkLst>
      </pc:sldChg>
      <pc:sldChg chg="delSp modSp mod">
        <pc:chgData name="Kirchner, Karen (Allianz Life Insurance Company)" userId="814a653e-deb9-43c5-a93e-cbeedcd756a2" providerId="ADAL" clId="{621269D6-80F8-4ECF-BC2B-F380906CBA12}" dt="2025-10-28T17:19:31.240" v="3417" actId="207"/>
        <pc:sldMkLst>
          <pc:docMk/>
          <pc:sldMk cId="670278576" sldId="677"/>
        </pc:sldMkLst>
        <pc:spChg chg="mod">
          <ac:chgData name="Kirchner, Karen (Allianz Life Insurance Company)" userId="814a653e-deb9-43c5-a93e-cbeedcd756a2" providerId="ADAL" clId="{621269D6-80F8-4ECF-BC2B-F380906CBA12}" dt="2025-10-28T17:19:19.474" v="3414" actId="207"/>
          <ac:spMkLst>
            <pc:docMk/>
            <pc:sldMk cId="670278576" sldId="677"/>
            <ac:spMk id="9" creationId="{2A1790B4-DF74-408C-823F-E31612B79763}"/>
          </ac:spMkLst>
        </pc:spChg>
        <pc:spChg chg="mod">
          <ac:chgData name="Kirchner, Karen (Allianz Life Insurance Company)" userId="814a653e-deb9-43c5-a93e-cbeedcd756a2" providerId="ADAL" clId="{621269D6-80F8-4ECF-BC2B-F380906CBA12}" dt="2025-10-28T17:19:24.976" v="3415" actId="207"/>
          <ac:spMkLst>
            <pc:docMk/>
            <pc:sldMk cId="670278576" sldId="677"/>
            <ac:spMk id="18" creationId="{7437B496-91ED-4D7B-AA1E-12DEA9B15076}"/>
          </ac:spMkLst>
        </pc:spChg>
        <pc:spChg chg="mod">
          <ac:chgData name="Kirchner, Karen (Allianz Life Insurance Company)" userId="814a653e-deb9-43c5-a93e-cbeedcd756a2" providerId="ADAL" clId="{621269D6-80F8-4ECF-BC2B-F380906CBA12}" dt="2025-10-28T17:19:31.240" v="3417" actId="207"/>
          <ac:spMkLst>
            <pc:docMk/>
            <pc:sldMk cId="670278576" sldId="677"/>
            <ac:spMk id="22" creationId="{FD36E9B2-6A78-4430-ACAC-56A75F2CA87E}"/>
          </ac:spMkLst>
        </pc:spChg>
        <pc:grpChg chg="mod">
          <ac:chgData name="Kirchner, Karen (Allianz Life Insurance Company)" userId="814a653e-deb9-43c5-a93e-cbeedcd756a2" providerId="ADAL" clId="{621269D6-80F8-4ECF-BC2B-F380906CBA12}" dt="2025-10-21T17:08:57.794" v="2156" actId="1076"/>
          <ac:grpSpMkLst>
            <pc:docMk/>
            <pc:sldMk cId="670278576" sldId="677"/>
            <ac:grpSpMk id="33" creationId="{410B3ED8-4F1E-4AA9-9856-1F63C77DE9B1}"/>
          </ac:grpSpMkLst>
        </pc:grpChg>
        <pc:grpChg chg="mod">
          <ac:chgData name="Kirchner, Karen (Allianz Life Insurance Company)" userId="814a653e-deb9-43c5-a93e-cbeedcd756a2" providerId="ADAL" clId="{621269D6-80F8-4ECF-BC2B-F380906CBA12}" dt="2025-10-21T17:08:57.794" v="2156" actId="1076"/>
          <ac:grpSpMkLst>
            <pc:docMk/>
            <pc:sldMk cId="670278576" sldId="677"/>
            <ac:grpSpMk id="34" creationId="{F3F1C0EE-1248-4703-810D-ED0EAEB0F4FD}"/>
          </ac:grpSpMkLst>
        </pc:grpChg>
        <pc:grpChg chg="mod">
          <ac:chgData name="Kirchner, Karen (Allianz Life Insurance Company)" userId="814a653e-deb9-43c5-a93e-cbeedcd756a2" providerId="ADAL" clId="{621269D6-80F8-4ECF-BC2B-F380906CBA12}" dt="2025-10-21T17:08:57.794" v="2156" actId="1076"/>
          <ac:grpSpMkLst>
            <pc:docMk/>
            <pc:sldMk cId="670278576" sldId="677"/>
            <ac:grpSpMk id="35" creationId="{CB3AF6DD-831C-428A-8099-AD5461B143DD}"/>
          </ac:grpSpMkLst>
        </pc:grpChg>
        <pc:grpChg chg="mod">
          <ac:chgData name="Kirchner, Karen (Allianz Life Insurance Company)" userId="814a653e-deb9-43c5-a93e-cbeedcd756a2" providerId="ADAL" clId="{621269D6-80F8-4ECF-BC2B-F380906CBA12}" dt="2025-10-28T17:19:27.185" v="3416" actId="1076"/>
          <ac:grpSpMkLst>
            <pc:docMk/>
            <pc:sldMk cId="670278576" sldId="677"/>
            <ac:grpSpMk id="36" creationId="{0330699A-2E76-48B0-A0D3-A434ED859BD6}"/>
          </ac:grpSpMkLst>
        </pc:grpChg>
      </pc:sldChg>
      <pc:sldChg chg="delSp modSp mod">
        <pc:chgData name="Kirchner, Karen (Allianz Life Insurance Company)" userId="814a653e-deb9-43c5-a93e-cbeedcd756a2" providerId="ADAL" clId="{621269D6-80F8-4ECF-BC2B-F380906CBA12}" dt="2025-10-28T17:19:09.020" v="3413" actId="207"/>
        <pc:sldMkLst>
          <pc:docMk/>
          <pc:sldMk cId="1487118330" sldId="678"/>
        </pc:sldMkLst>
        <pc:spChg chg="mod">
          <ac:chgData name="Kirchner, Karen (Allianz Life Insurance Company)" userId="814a653e-deb9-43c5-a93e-cbeedcd756a2" providerId="ADAL" clId="{621269D6-80F8-4ECF-BC2B-F380906CBA12}" dt="2025-10-28T17:19:04.070" v="3412" actId="207"/>
          <ac:spMkLst>
            <pc:docMk/>
            <pc:sldMk cId="1487118330" sldId="678"/>
            <ac:spMk id="14" creationId="{BB6898C0-C436-4BB7-A3C8-26AD5D5E2D65}"/>
          </ac:spMkLst>
        </pc:spChg>
        <pc:spChg chg="mod">
          <ac:chgData name="Kirchner, Karen (Allianz Life Insurance Company)" userId="814a653e-deb9-43c5-a93e-cbeedcd756a2" providerId="ADAL" clId="{621269D6-80F8-4ECF-BC2B-F380906CBA12}" dt="2025-10-28T17:19:09.020" v="3413" actId="207"/>
          <ac:spMkLst>
            <pc:docMk/>
            <pc:sldMk cId="1487118330" sldId="678"/>
            <ac:spMk id="18" creationId="{7437B496-91ED-4D7B-AA1E-12DEA9B15076}"/>
          </ac:spMkLst>
        </pc:spChg>
        <pc:spChg chg="mod">
          <ac:chgData name="Kirchner, Karen (Allianz Life Insurance Company)" userId="814a653e-deb9-43c5-a93e-cbeedcd756a2" providerId="ADAL" clId="{621269D6-80F8-4ECF-BC2B-F380906CBA12}" dt="2025-10-28T17:18:54.691" v="3411" actId="207"/>
          <ac:spMkLst>
            <pc:docMk/>
            <pc:sldMk cId="1487118330" sldId="678"/>
            <ac:spMk id="22" creationId="{FD36E9B2-6A78-4430-ACAC-56A75F2CA87E}"/>
          </ac:spMkLst>
        </pc:spChg>
        <pc:grpChg chg="mod">
          <ac:chgData name="Kirchner, Karen (Allianz Life Insurance Company)" userId="814a653e-deb9-43c5-a93e-cbeedcd756a2" providerId="ADAL" clId="{621269D6-80F8-4ECF-BC2B-F380906CBA12}" dt="2025-10-21T17:09:20.921" v="2162" actId="1076"/>
          <ac:grpSpMkLst>
            <pc:docMk/>
            <pc:sldMk cId="1487118330" sldId="678"/>
            <ac:grpSpMk id="33" creationId="{410B3ED8-4F1E-4AA9-9856-1F63C77DE9B1}"/>
          </ac:grpSpMkLst>
        </pc:grpChg>
        <pc:grpChg chg="mod">
          <ac:chgData name="Kirchner, Karen (Allianz Life Insurance Company)" userId="814a653e-deb9-43c5-a93e-cbeedcd756a2" providerId="ADAL" clId="{621269D6-80F8-4ECF-BC2B-F380906CBA12}" dt="2025-10-21T17:09:20.921" v="2162" actId="1076"/>
          <ac:grpSpMkLst>
            <pc:docMk/>
            <pc:sldMk cId="1487118330" sldId="678"/>
            <ac:grpSpMk id="34" creationId="{F3F1C0EE-1248-4703-810D-ED0EAEB0F4FD}"/>
          </ac:grpSpMkLst>
        </pc:grpChg>
        <pc:grpChg chg="mod">
          <ac:chgData name="Kirchner, Karen (Allianz Life Insurance Company)" userId="814a653e-deb9-43c5-a93e-cbeedcd756a2" providerId="ADAL" clId="{621269D6-80F8-4ECF-BC2B-F380906CBA12}" dt="2025-10-21T17:09:20.921" v="2162" actId="1076"/>
          <ac:grpSpMkLst>
            <pc:docMk/>
            <pc:sldMk cId="1487118330" sldId="678"/>
            <ac:grpSpMk id="35" creationId="{CB3AF6DD-831C-428A-8099-AD5461B143DD}"/>
          </ac:grpSpMkLst>
        </pc:grpChg>
        <pc:grpChg chg="mod">
          <ac:chgData name="Kirchner, Karen (Allianz Life Insurance Company)" userId="814a653e-deb9-43c5-a93e-cbeedcd756a2" providerId="ADAL" clId="{621269D6-80F8-4ECF-BC2B-F380906CBA12}" dt="2025-10-21T17:09:20.921" v="2162" actId="1076"/>
          <ac:grpSpMkLst>
            <pc:docMk/>
            <pc:sldMk cId="1487118330" sldId="678"/>
            <ac:grpSpMk id="36" creationId="{0330699A-2E76-48B0-A0D3-A434ED859BD6}"/>
          </ac:grpSpMkLst>
        </pc:grpChg>
      </pc:sldChg>
      <pc:sldChg chg="delSp modSp mod">
        <pc:chgData name="Kirchner, Karen (Allianz Life Insurance Company)" userId="814a653e-deb9-43c5-a93e-cbeedcd756a2" providerId="ADAL" clId="{621269D6-80F8-4ECF-BC2B-F380906CBA12}" dt="2025-10-28T17:20:13.423" v="3423" actId="207"/>
        <pc:sldMkLst>
          <pc:docMk/>
          <pc:sldMk cId="1347942380" sldId="679"/>
        </pc:sldMkLst>
        <pc:spChg chg="mod">
          <ac:chgData name="Kirchner, Karen (Allianz Life Insurance Company)" userId="814a653e-deb9-43c5-a93e-cbeedcd756a2" providerId="ADAL" clId="{621269D6-80F8-4ECF-BC2B-F380906CBA12}" dt="2025-10-28T17:20:00.392" v="3421" actId="207"/>
          <ac:spMkLst>
            <pc:docMk/>
            <pc:sldMk cId="1347942380" sldId="679"/>
            <ac:spMk id="9" creationId="{2A1790B4-DF74-408C-823F-E31612B79763}"/>
          </ac:spMkLst>
        </pc:spChg>
        <pc:spChg chg="mod">
          <ac:chgData name="Kirchner, Karen (Allianz Life Insurance Company)" userId="814a653e-deb9-43c5-a93e-cbeedcd756a2" providerId="ADAL" clId="{621269D6-80F8-4ECF-BC2B-F380906CBA12}" dt="2025-10-28T17:20:13.423" v="3423" actId="207"/>
          <ac:spMkLst>
            <pc:docMk/>
            <pc:sldMk cId="1347942380" sldId="679"/>
            <ac:spMk id="18" creationId="{7437B496-91ED-4D7B-AA1E-12DEA9B15076}"/>
          </ac:spMkLst>
        </pc:spChg>
        <pc:grpChg chg="mod">
          <ac:chgData name="Kirchner, Karen (Allianz Life Insurance Company)" userId="814a653e-deb9-43c5-a93e-cbeedcd756a2" providerId="ADAL" clId="{621269D6-80F8-4ECF-BC2B-F380906CBA12}" dt="2025-10-21T17:09:53.371" v="2170" actId="1076"/>
          <ac:grpSpMkLst>
            <pc:docMk/>
            <pc:sldMk cId="1347942380" sldId="679"/>
            <ac:grpSpMk id="33" creationId="{410B3ED8-4F1E-4AA9-9856-1F63C77DE9B1}"/>
          </ac:grpSpMkLst>
        </pc:grpChg>
        <pc:grpChg chg="mod">
          <ac:chgData name="Kirchner, Karen (Allianz Life Insurance Company)" userId="814a653e-deb9-43c5-a93e-cbeedcd756a2" providerId="ADAL" clId="{621269D6-80F8-4ECF-BC2B-F380906CBA12}" dt="2025-10-21T17:10:09.513" v="2173" actId="1076"/>
          <ac:grpSpMkLst>
            <pc:docMk/>
            <pc:sldMk cId="1347942380" sldId="679"/>
            <ac:grpSpMk id="34" creationId="{F3F1C0EE-1248-4703-810D-ED0EAEB0F4FD}"/>
          </ac:grpSpMkLst>
        </pc:grpChg>
        <pc:grpChg chg="mod">
          <ac:chgData name="Kirchner, Karen (Allianz Life Insurance Company)" userId="814a653e-deb9-43c5-a93e-cbeedcd756a2" providerId="ADAL" clId="{621269D6-80F8-4ECF-BC2B-F380906CBA12}" dt="2025-10-21T17:10:07.420" v="2172" actId="1076"/>
          <ac:grpSpMkLst>
            <pc:docMk/>
            <pc:sldMk cId="1347942380" sldId="679"/>
            <ac:grpSpMk id="35" creationId="{CB3AF6DD-831C-428A-8099-AD5461B143DD}"/>
          </ac:grpSpMkLst>
        </pc:grpChg>
      </pc:sldChg>
      <pc:sldChg chg="delSp modSp mod modAnim">
        <pc:chgData name="Kirchner, Karen (Allianz Life Insurance Company)" userId="814a653e-deb9-43c5-a93e-cbeedcd756a2" providerId="ADAL" clId="{621269D6-80F8-4ECF-BC2B-F380906CBA12}" dt="2025-10-30T14:02:34.686" v="4605"/>
        <pc:sldMkLst>
          <pc:docMk/>
          <pc:sldMk cId="646488938" sldId="680"/>
        </pc:sldMkLst>
        <pc:spChg chg="mod">
          <ac:chgData name="Kirchner, Karen (Allianz Life Insurance Company)" userId="814a653e-deb9-43c5-a93e-cbeedcd756a2" providerId="ADAL" clId="{621269D6-80F8-4ECF-BC2B-F380906CBA12}" dt="2025-10-28T17:18:35.428" v="3409" actId="207"/>
          <ac:spMkLst>
            <pc:docMk/>
            <pc:sldMk cId="646488938" sldId="680"/>
            <ac:spMk id="9" creationId="{2A1790B4-DF74-408C-823F-E31612B79763}"/>
          </ac:spMkLst>
        </pc:spChg>
        <pc:spChg chg="mod">
          <ac:chgData name="Kirchner, Karen (Allianz Life Insurance Company)" userId="814a653e-deb9-43c5-a93e-cbeedcd756a2" providerId="ADAL" clId="{621269D6-80F8-4ECF-BC2B-F380906CBA12}" dt="2025-10-28T17:18:43.399" v="3410" actId="207"/>
          <ac:spMkLst>
            <pc:docMk/>
            <pc:sldMk cId="646488938" sldId="680"/>
            <ac:spMk id="14" creationId="{BB6898C0-C436-4BB7-A3C8-26AD5D5E2D65}"/>
          </ac:spMkLst>
        </pc:spChg>
        <pc:grpChg chg="mod">
          <ac:chgData name="Kirchner, Karen (Allianz Life Insurance Company)" userId="814a653e-deb9-43c5-a93e-cbeedcd756a2" providerId="ADAL" clId="{621269D6-80F8-4ECF-BC2B-F380906CBA12}" dt="2025-10-21T17:10:17.865" v="2176" actId="1076"/>
          <ac:grpSpMkLst>
            <pc:docMk/>
            <pc:sldMk cId="646488938" sldId="680"/>
            <ac:grpSpMk id="33" creationId="{410B3ED8-4F1E-4AA9-9856-1F63C77DE9B1}"/>
          </ac:grpSpMkLst>
        </pc:grpChg>
        <pc:grpChg chg="mod">
          <ac:chgData name="Kirchner, Karen (Allianz Life Insurance Company)" userId="814a653e-deb9-43c5-a93e-cbeedcd756a2" providerId="ADAL" clId="{621269D6-80F8-4ECF-BC2B-F380906CBA12}" dt="2025-10-21T17:10:28.020" v="2180" actId="1076"/>
          <ac:grpSpMkLst>
            <pc:docMk/>
            <pc:sldMk cId="646488938" sldId="680"/>
            <ac:grpSpMk id="34" creationId="{F3F1C0EE-1248-4703-810D-ED0EAEB0F4FD}"/>
          </ac:grpSpMkLst>
        </pc:grpChg>
        <pc:grpChg chg="mod">
          <ac:chgData name="Kirchner, Karen (Allianz Life Insurance Company)" userId="814a653e-deb9-43c5-a93e-cbeedcd756a2" providerId="ADAL" clId="{621269D6-80F8-4ECF-BC2B-F380906CBA12}" dt="2025-10-21T17:10:24.559" v="2179" actId="1076"/>
          <ac:grpSpMkLst>
            <pc:docMk/>
            <pc:sldMk cId="646488938" sldId="680"/>
            <ac:grpSpMk id="35" creationId="{CB3AF6DD-831C-428A-8099-AD5461B143DD}"/>
          </ac:grpSpMkLst>
        </pc:grpChg>
      </pc:sldChg>
      <pc:sldChg chg="delSp modSp mod modNotesTx">
        <pc:chgData name="Kirchner, Karen (Allianz Life Insurance Company)" userId="814a653e-deb9-43c5-a93e-cbeedcd756a2" providerId="ADAL" clId="{621269D6-80F8-4ECF-BC2B-F380906CBA12}" dt="2025-10-29T20:37:31.868" v="3707" actId="20577"/>
        <pc:sldMkLst>
          <pc:docMk/>
          <pc:sldMk cId="4161480277" sldId="681"/>
        </pc:sldMkLst>
        <pc:spChg chg="mod">
          <ac:chgData name="Kirchner, Karen (Allianz Life Insurance Company)" userId="814a653e-deb9-43c5-a93e-cbeedcd756a2" providerId="ADAL" clId="{621269D6-80F8-4ECF-BC2B-F380906CBA12}" dt="2025-10-28T17:16:53.563" v="3395" actId="207"/>
          <ac:spMkLst>
            <pc:docMk/>
            <pc:sldMk cId="4161480277" sldId="681"/>
            <ac:spMk id="14" creationId="{BB6898C0-C436-4BB7-A3C8-26AD5D5E2D65}"/>
          </ac:spMkLst>
        </pc:spChg>
        <pc:spChg chg="mod">
          <ac:chgData name="Kirchner, Karen (Allianz Life Insurance Company)" userId="814a653e-deb9-43c5-a93e-cbeedcd756a2" providerId="ADAL" clId="{621269D6-80F8-4ECF-BC2B-F380906CBA12}" dt="2025-10-28T17:16:58.925" v="3396" actId="207"/>
          <ac:spMkLst>
            <pc:docMk/>
            <pc:sldMk cId="4161480277" sldId="681"/>
            <ac:spMk id="18" creationId="{7437B496-91ED-4D7B-AA1E-12DEA9B15076}"/>
          </ac:spMkLst>
        </pc:spChg>
        <pc:spChg chg="mod">
          <ac:chgData name="Kirchner, Karen (Allianz Life Insurance Company)" userId="814a653e-deb9-43c5-a93e-cbeedcd756a2" providerId="ADAL" clId="{621269D6-80F8-4ECF-BC2B-F380906CBA12}" dt="2025-10-28T17:17:06.049" v="3397" actId="207"/>
          <ac:spMkLst>
            <pc:docMk/>
            <pc:sldMk cId="4161480277" sldId="681"/>
            <ac:spMk id="22" creationId="{FD36E9B2-6A78-4430-ACAC-56A75F2CA87E}"/>
          </ac:spMkLst>
        </pc:spChg>
        <pc:grpChg chg="mod">
          <ac:chgData name="Kirchner, Karen (Allianz Life Insurance Company)" userId="814a653e-deb9-43c5-a93e-cbeedcd756a2" providerId="ADAL" clId="{621269D6-80F8-4ECF-BC2B-F380906CBA12}" dt="2025-10-21T17:10:33.572" v="2182" actId="1076"/>
          <ac:grpSpMkLst>
            <pc:docMk/>
            <pc:sldMk cId="4161480277" sldId="681"/>
            <ac:grpSpMk id="33" creationId="{410B3ED8-4F1E-4AA9-9856-1F63C77DE9B1}"/>
          </ac:grpSpMkLst>
        </pc:grpChg>
        <pc:grpChg chg="mod">
          <ac:chgData name="Kirchner, Karen (Allianz Life Insurance Company)" userId="814a653e-deb9-43c5-a93e-cbeedcd756a2" providerId="ADAL" clId="{621269D6-80F8-4ECF-BC2B-F380906CBA12}" dt="2025-10-21T17:10:36.053" v="2183" actId="1076"/>
          <ac:grpSpMkLst>
            <pc:docMk/>
            <pc:sldMk cId="4161480277" sldId="681"/>
            <ac:grpSpMk id="34" creationId="{F3F1C0EE-1248-4703-810D-ED0EAEB0F4FD}"/>
          </ac:grpSpMkLst>
        </pc:grpChg>
        <pc:grpChg chg="mod">
          <ac:chgData name="Kirchner, Karen (Allianz Life Insurance Company)" userId="814a653e-deb9-43c5-a93e-cbeedcd756a2" providerId="ADAL" clId="{621269D6-80F8-4ECF-BC2B-F380906CBA12}" dt="2025-10-21T17:10:38.547" v="2184" actId="1076"/>
          <ac:grpSpMkLst>
            <pc:docMk/>
            <pc:sldMk cId="4161480277" sldId="681"/>
            <ac:grpSpMk id="35" creationId="{CB3AF6DD-831C-428A-8099-AD5461B143DD}"/>
          </ac:grpSpMkLst>
        </pc:grpChg>
        <pc:grpChg chg="mod">
          <ac:chgData name="Kirchner, Karen (Allianz Life Insurance Company)" userId="814a653e-deb9-43c5-a93e-cbeedcd756a2" providerId="ADAL" clId="{621269D6-80F8-4ECF-BC2B-F380906CBA12}" dt="2025-10-21T17:10:41.407" v="2185" actId="1076"/>
          <ac:grpSpMkLst>
            <pc:docMk/>
            <pc:sldMk cId="4161480277" sldId="681"/>
            <ac:grpSpMk id="36" creationId="{0330699A-2E76-48B0-A0D3-A434ED859BD6}"/>
          </ac:grpSpMkLst>
        </pc:grpChg>
      </pc:sldChg>
      <pc:sldChg chg="addSp delSp modSp mod modAnim modNotesTx">
        <pc:chgData name="Kirchner, Karen (Allianz Life Insurance Company)" userId="814a653e-deb9-43c5-a93e-cbeedcd756a2" providerId="ADAL" clId="{621269D6-80F8-4ECF-BC2B-F380906CBA12}" dt="2025-11-10T13:24:42.652" v="5456" actId="14100"/>
        <pc:sldMkLst>
          <pc:docMk/>
          <pc:sldMk cId="3571707986" sldId="684"/>
        </pc:sldMkLst>
        <pc:spChg chg="add mod ord">
          <ac:chgData name="Kirchner, Karen (Allianz Life Insurance Company)" userId="814a653e-deb9-43c5-a93e-cbeedcd756a2" providerId="ADAL" clId="{621269D6-80F8-4ECF-BC2B-F380906CBA12}" dt="2025-11-10T13:22:44.160" v="5445" actId="1076"/>
          <ac:spMkLst>
            <pc:docMk/>
            <pc:sldMk cId="3571707986" sldId="684"/>
            <ac:spMk id="4" creationId="{E86C6479-305C-CE20-00B7-7704702315AC}"/>
          </ac:spMkLst>
        </pc:spChg>
        <pc:spChg chg="add mod">
          <ac:chgData name="Kirchner, Karen (Allianz Life Insurance Company)" userId="814a653e-deb9-43c5-a93e-cbeedcd756a2" providerId="ADAL" clId="{621269D6-80F8-4ECF-BC2B-F380906CBA12}" dt="2025-11-10T13:22:49.339" v="5446" actId="1076"/>
          <ac:spMkLst>
            <pc:docMk/>
            <pc:sldMk cId="3571707986" sldId="684"/>
            <ac:spMk id="5" creationId="{D0AB1296-2DD7-EF00-3365-3AF0753A1B82}"/>
          </ac:spMkLst>
        </pc:spChg>
        <pc:spChg chg="add mod">
          <ac:chgData name="Kirchner, Karen (Allianz Life Insurance Company)" userId="814a653e-deb9-43c5-a93e-cbeedcd756a2" providerId="ADAL" clId="{621269D6-80F8-4ECF-BC2B-F380906CBA12}" dt="2025-11-10T13:24:42.652" v="5456" actId="14100"/>
          <ac:spMkLst>
            <pc:docMk/>
            <pc:sldMk cId="3571707986" sldId="684"/>
            <ac:spMk id="8" creationId="{70F51CEC-6ABD-E94D-68C1-B46D4BF75AB3}"/>
          </ac:spMkLst>
        </pc:spChg>
        <pc:spChg chg="add mod">
          <ac:chgData name="Kirchner, Karen (Allianz Life Insurance Company)" userId="814a653e-deb9-43c5-a93e-cbeedcd756a2" providerId="ADAL" clId="{621269D6-80F8-4ECF-BC2B-F380906CBA12}" dt="2025-11-10T13:23:48.261" v="5451" actId="164"/>
          <ac:spMkLst>
            <pc:docMk/>
            <pc:sldMk cId="3571707986" sldId="684"/>
            <ac:spMk id="9" creationId="{28EDC951-8CD4-ACA8-A22F-EE9A12975287}"/>
          </ac:spMkLst>
        </pc:spChg>
        <pc:spChg chg="add mod">
          <ac:chgData name="Kirchner, Karen (Allianz Life Insurance Company)" userId="814a653e-deb9-43c5-a93e-cbeedcd756a2" providerId="ADAL" clId="{621269D6-80F8-4ECF-BC2B-F380906CBA12}" dt="2025-11-10T13:23:48.261" v="5451" actId="164"/>
          <ac:spMkLst>
            <pc:docMk/>
            <pc:sldMk cId="3571707986" sldId="684"/>
            <ac:spMk id="10" creationId="{35B0D1A4-3865-B677-6070-D1DBC8CB749E}"/>
          </ac:spMkLst>
        </pc:spChg>
        <pc:spChg chg="add mod">
          <ac:chgData name="Kirchner, Karen (Allianz Life Insurance Company)" userId="814a653e-deb9-43c5-a93e-cbeedcd756a2" providerId="ADAL" clId="{621269D6-80F8-4ECF-BC2B-F380906CBA12}" dt="2025-11-10T13:23:07.990" v="5450" actId="1076"/>
          <ac:spMkLst>
            <pc:docMk/>
            <pc:sldMk cId="3571707986" sldId="684"/>
            <ac:spMk id="11" creationId="{0D8D406F-E503-B970-4182-A3EDCF5D6F5C}"/>
          </ac:spMkLst>
        </pc:spChg>
        <pc:spChg chg="mod ord">
          <ac:chgData name="Kirchner, Karen (Allianz Life Insurance Company)" userId="814a653e-deb9-43c5-a93e-cbeedcd756a2" providerId="ADAL" clId="{621269D6-80F8-4ECF-BC2B-F380906CBA12}" dt="2025-11-10T13:19:39.730" v="5267" actId="1076"/>
          <ac:spMkLst>
            <pc:docMk/>
            <pc:sldMk cId="3571707986" sldId="684"/>
            <ac:spMk id="30" creationId="{7A48C9C5-CFC9-4A39-8E7E-3F40D91D56C8}"/>
          </ac:spMkLst>
        </pc:spChg>
        <pc:spChg chg="mod">
          <ac:chgData name="Kirchner, Karen (Allianz Life Insurance Company)" userId="814a653e-deb9-43c5-a93e-cbeedcd756a2" providerId="ADAL" clId="{621269D6-80F8-4ECF-BC2B-F380906CBA12}" dt="2025-11-10T13:20:03.649" v="5271" actId="1076"/>
          <ac:spMkLst>
            <pc:docMk/>
            <pc:sldMk cId="3571707986" sldId="684"/>
            <ac:spMk id="31" creationId="{CF957195-42C0-45FB-8945-CE5EF5BF2A44}"/>
          </ac:spMkLst>
        </pc:spChg>
        <pc:spChg chg="mod">
          <ac:chgData name="Kirchner, Karen (Allianz Life Insurance Company)" userId="814a653e-deb9-43c5-a93e-cbeedcd756a2" providerId="ADAL" clId="{621269D6-80F8-4ECF-BC2B-F380906CBA12}" dt="2025-11-10T13:22:53.173" v="5447" actId="1076"/>
          <ac:spMkLst>
            <pc:docMk/>
            <pc:sldMk cId="3571707986" sldId="684"/>
            <ac:spMk id="32" creationId="{DE34AE65-3FC7-4AE9-8E5A-57701FCE8D99}"/>
          </ac:spMkLst>
        </pc:spChg>
        <pc:spChg chg="mod">
          <ac:chgData name="Kirchner, Karen (Allianz Life Insurance Company)" userId="814a653e-deb9-43c5-a93e-cbeedcd756a2" providerId="ADAL" clId="{621269D6-80F8-4ECF-BC2B-F380906CBA12}" dt="2025-10-21T17:11:13.207" v="2189"/>
          <ac:spMkLst>
            <pc:docMk/>
            <pc:sldMk cId="3571707986" sldId="684"/>
            <ac:spMk id="38" creationId="{FC7D417F-ACF9-84A3-82FF-42438F906324}"/>
          </ac:spMkLst>
        </pc:spChg>
        <pc:spChg chg="mod">
          <ac:chgData name="Kirchner, Karen (Allianz Life Insurance Company)" userId="814a653e-deb9-43c5-a93e-cbeedcd756a2" providerId="ADAL" clId="{621269D6-80F8-4ECF-BC2B-F380906CBA12}" dt="2025-10-28T17:17:19.404" v="3398" actId="207"/>
          <ac:spMkLst>
            <pc:docMk/>
            <pc:sldMk cId="3571707986" sldId="684"/>
            <ac:spMk id="42" creationId="{47D39991-E905-7D8C-D2E1-D71F0FFEC949}"/>
          </ac:spMkLst>
        </pc:spChg>
        <pc:spChg chg="mod">
          <ac:chgData name="Kirchner, Karen (Allianz Life Insurance Company)" userId="814a653e-deb9-43c5-a93e-cbeedcd756a2" providerId="ADAL" clId="{621269D6-80F8-4ECF-BC2B-F380906CBA12}" dt="2025-10-21T17:11:13.207" v="2189"/>
          <ac:spMkLst>
            <pc:docMk/>
            <pc:sldMk cId="3571707986" sldId="684"/>
            <ac:spMk id="43" creationId="{C95A2CC7-9738-48C5-5C6C-0845556E9A33}"/>
          </ac:spMkLst>
        </pc:spChg>
        <pc:spChg chg="mod">
          <ac:chgData name="Kirchner, Karen (Allianz Life Insurance Company)" userId="814a653e-deb9-43c5-a93e-cbeedcd756a2" providerId="ADAL" clId="{621269D6-80F8-4ECF-BC2B-F380906CBA12}" dt="2025-10-21T17:11:13.207" v="2189"/>
          <ac:spMkLst>
            <pc:docMk/>
            <pc:sldMk cId="3571707986" sldId="684"/>
            <ac:spMk id="44" creationId="{59AAFA86-2E59-BEF1-A19A-865B45BA5446}"/>
          </ac:spMkLst>
        </pc:spChg>
        <pc:spChg chg="mod">
          <ac:chgData name="Kirchner, Karen (Allianz Life Insurance Company)" userId="814a653e-deb9-43c5-a93e-cbeedcd756a2" providerId="ADAL" clId="{621269D6-80F8-4ECF-BC2B-F380906CBA12}" dt="2025-10-21T17:11:13.207" v="2189"/>
          <ac:spMkLst>
            <pc:docMk/>
            <pc:sldMk cId="3571707986" sldId="684"/>
            <ac:spMk id="47" creationId="{8ED4CF40-A78F-0CE0-F3DC-F57842CC692F}"/>
          </ac:spMkLst>
        </pc:spChg>
        <pc:spChg chg="mod">
          <ac:chgData name="Kirchner, Karen (Allianz Life Insurance Company)" userId="814a653e-deb9-43c5-a93e-cbeedcd756a2" providerId="ADAL" clId="{621269D6-80F8-4ECF-BC2B-F380906CBA12}" dt="2025-10-28T17:17:26.565" v="3400" actId="207"/>
          <ac:spMkLst>
            <pc:docMk/>
            <pc:sldMk cId="3571707986" sldId="684"/>
            <ac:spMk id="48" creationId="{E1BF2D78-828C-A1C4-9A64-74369C7E47F1}"/>
          </ac:spMkLst>
        </pc:spChg>
        <pc:spChg chg="mod">
          <ac:chgData name="Kirchner, Karen (Allianz Life Insurance Company)" userId="814a653e-deb9-43c5-a93e-cbeedcd756a2" providerId="ADAL" clId="{621269D6-80F8-4ECF-BC2B-F380906CBA12}" dt="2025-10-21T17:11:13.207" v="2189"/>
          <ac:spMkLst>
            <pc:docMk/>
            <pc:sldMk cId="3571707986" sldId="684"/>
            <ac:spMk id="50" creationId="{CEACD09D-4970-D637-A19F-1F2CD3E79E22}"/>
          </ac:spMkLst>
        </pc:spChg>
        <pc:spChg chg="mod">
          <ac:chgData name="Kirchner, Karen (Allianz Life Insurance Company)" userId="814a653e-deb9-43c5-a93e-cbeedcd756a2" providerId="ADAL" clId="{621269D6-80F8-4ECF-BC2B-F380906CBA12}" dt="2025-10-21T17:11:13.207" v="2189"/>
          <ac:spMkLst>
            <pc:docMk/>
            <pc:sldMk cId="3571707986" sldId="684"/>
            <ac:spMk id="53" creationId="{13036B05-2164-E960-A8C5-7F58EB88AC4A}"/>
          </ac:spMkLst>
        </pc:spChg>
        <pc:spChg chg="mod">
          <ac:chgData name="Kirchner, Karen (Allianz Life Insurance Company)" userId="814a653e-deb9-43c5-a93e-cbeedcd756a2" providerId="ADAL" clId="{621269D6-80F8-4ECF-BC2B-F380906CBA12}" dt="2025-10-21T17:11:13.207" v="2189"/>
          <ac:spMkLst>
            <pc:docMk/>
            <pc:sldMk cId="3571707986" sldId="684"/>
            <ac:spMk id="54" creationId="{B6C8C809-4641-4E5F-108B-167152FAF033}"/>
          </ac:spMkLst>
        </pc:spChg>
        <pc:spChg chg="mod">
          <ac:chgData name="Kirchner, Karen (Allianz Life Insurance Company)" userId="814a653e-deb9-43c5-a93e-cbeedcd756a2" providerId="ADAL" clId="{621269D6-80F8-4ECF-BC2B-F380906CBA12}" dt="2025-10-21T17:11:13.207" v="2189"/>
          <ac:spMkLst>
            <pc:docMk/>
            <pc:sldMk cId="3571707986" sldId="684"/>
            <ac:spMk id="55" creationId="{EDEE590E-CF4D-3FBB-BFD5-918BB744318C}"/>
          </ac:spMkLst>
        </pc:spChg>
        <pc:spChg chg="mod">
          <ac:chgData name="Kirchner, Karen (Allianz Life Insurance Company)" userId="814a653e-deb9-43c5-a93e-cbeedcd756a2" providerId="ADAL" clId="{621269D6-80F8-4ECF-BC2B-F380906CBA12}" dt="2025-10-21T17:11:13.207" v="2189"/>
          <ac:spMkLst>
            <pc:docMk/>
            <pc:sldMk cId="3571707986" sldId="684"/>
            <ac:spMk id="56" creationId="{D015BDCD-6BB3-5F7A-871D-97EEAAFA4C9D}"/>
          </ac:spMkLst>
        </pc:spChg>
        <pc:grpChg chg="add mod">
          <ac:chgData name="Kirchner, Karen (Allianz Life Insurance Company)" userId="814a653e-deb9-43c5-a93e-cbeedcd756a2" providerId="ADAL" clId="{621269D6-80F8-4ECF-BC2B-F380906CBA12}" dt="2025-10-30T14:03:52.812" v="4611" actId="164"/>
          <ac:grpSpMkLst>
            <pc:docMk/>
            <pc:sldMk cId="3571707986" sldId="684"/>
            <ac:grpSpMk id="6" creationId="{209AB048-4101-C071-F31C-075AD43DD7CB}"/>
          </ac:grpSpMkLst>
        </pc:grpChg>
        <pc:grpChg chg="add mod">
          <ac:chgData name="Kirchner, Karen (Allianz Life Insurance Company)" userId="814a653e-deb9-43c5-a93e-cbeedcd756a2" providerId="ADAL" clId="{621269D6-80F8-4ECF-BC2B-F380906CBA12}" dt="2025-11-10T13:23:48.261" v="5451" actId="164"/>
          <ac:grpSpMkLst>
            <pc:docMk/>
            <pc:sldMk cId="3571707986" sldId="684"/>
            <ac:grpSpMk id="7" creationId="{C7FC5781-C1B9-54C5-32D3-05F27BBAC2E5}"/>
          </ac:grpSpMkLst>
        </pc:grpChg>
        <pc:grpChg chg="add mod">
          <ac:chgData name="Kirchner, Karen (Allianz Life Insurance Company)" userId="814a653e-deb9-43c5-a93e-cbeedcd756a2" providerId="ADAL" clId="{621269D6-80F8-4ECF-BC2B-F380906CBA12}" dt="2025-11-10T13:23:48.261" v="5451" actId="164"/>
          <ac:grpSpMkLst>
            <pc:docMk/>
            <pc:sldMk cId="3571707986" sldId="684"/>
            <ac:grpSpMk id="12" creationId="{D4A56146-FBF3-08ED-9305-C7487BE307D0}"/>
          </ac:grpSpMkLst>
        </pc:grpChg>
        <pc:grpChg chg="mod ord">
          <ac:chgData name="Kirchner, Karen (Allianz Life Insurance Company)" userId="814a653e-deb9-43c5-a93e-cbeedcd756a2" providerId="ADAL" clId="{621269D6-80F8-4ECF-BC2B-F380906CBA12}" dt="2025-10-30T14:03:26.568" v="4607" actId="164"/>
          <ac:grpSpMkLst>
            <pc:docMk/>
            <pc:sldMk cId="3571707986" sldId="684"/>
            <ac:grpSpMk id="29" creationId="{0F9C9B6B-78A4-44B8-96B3-9871C61262F1}"/>
          </ac:grpSpMkLst>
        </pc:grpChg>
      </pc:sldChg>
      <pc:sldChg chg="addSp delSp modSp mod modNotesTx">
        <pc:chgData name="Kirchner, Karen (Allianz Life Insurance Company)" userId="814a653e-deb9-43c5-a93e-cbeedcd756a2" providerId="ADAL" clId="{621269D6-80F8-4ECF-BC2B-F380906CBA12}" dt="2025-11-11T11:58:40.827" v="5533" actId="20577"/>
        <pc:sldMkLst>
          <pc:docMk/>
          <pc:sldMk cId="4030894037" sldId="690"/>
        </pc:sldMkLst>
        <pc:spChg chg="add del mod">
          <ac:chgData name="Kirchner, Karen (Allianz Life Insurance Company)" userId="814a653e-deb9-43c5-a93e-cbeedcd756a2" providerId="ADAL" clId="{621269D6-80F8-4ECF-BC2B-F380906CBA12}" dt="2025-11-11T11:56:21.217" v="5464" actId="478"/>
          <ac:spMkLst>
            <pc:docMk/>
            <pc:sldMk cId="4030894037" sldId="690"/>
            <ac:spMk id="3" creationId="{ECEB292B-BB74-08BD-BD65-57BA52F39931}"/>
          </ac:spMkLst>
        </pc:spChg>
        <pc:spChg chg="mod">
          <ac:chgData name="Kirchner, Karen (Allianz Life Insurance Company)" userId="814a653e-deb9-43c5-a93e-cbeedcd756a2" providerId="ADAL" clId="{621269D6-80F8-4ECF-BC2B-F380906CBA12}" dt="2025-10-21T15:35:05.247" v="1487" actId="20577"/>
          <ac:spMkLst>
            <pc:docMk/>
            <pc:sldMk cId="4030894037" sldId="690"/>
            <ac:spMk id="4" creationId="{00000000-0000-0000-0000-000000000000}"/>
          </ac:spMkLst>
        </pc:spChg>
        <pc:spChg chg="add del mod">
          <ac:chgData name="Kirchner, Karen (Allianz Life Insurance Company)" userId="814a653e-deb9-43c5-a93e-cbeedcd756a2" providerId="ADAL" clId="{621269D6-80F8-4ECF-BC2B-F380906CBA12}" dt="2025-11-11T11:56:23.592" v="5465" actId="478"/>
          <ac:spMkLst>
            <pc:docMk/>
            <pc:sldMk cId="4030894037" sldId="690"/>
            <ac:spMk id="5" creationId="{07EE8FB7-559C-6770-8BDB-FFEE8BA52A42}"/>
          </ac:spMkLst>
        </pc:spChg>
      </pc:sldChg>
      <pc:sldChg chg="addSp delSp modSp mod modAnim modNotesTx">
        <pc:chgData name="Kirchner, Karen (Allianz Life Insurance Company)" userId="814a653e-deb9-43c5-a93e-cbeedcd756a2" providerId="ADAL" clId="{621269D6-80F8-4ECF-BC2B-F380906CBA12}" dt="2025-11-03T20:45:35.328" v="5253" actId="14100"/>
        <pc:sldMkLst>
          <pc:docMk/>
          <pc:sldMk cId="4262102087" sldId="692"/>
        </pc:sldMkLst>
        <pc:spChg chg="mod">
          <ac:chgData name="Kirchner, Karen (Allianz Life Insurance Company)" userId="814a653e-deb9-43c5-a93e-cbeedcd756a2" providerId="ADAL" clId="{621269D6-80F8-4ECF-BC2B-F380906CBA12}" dt="2025-10-29T20:38:16.990" v="3735" actId="20577"/>
          <ac:spMkLst>
            <pc:docMk/>
            <pc:sldMk cId="4262102087" sldId="692"/>
            <ac:spMk id="2" creationId="{00000000-0000-0000-0000-000000000000}"/>
          </ac:spMkLst>
        </pc:spChg>
        <pc:spChg chg="add mod">
          <ac:chgData name="Kirchner, Karen (Allianz Life Insurance Company)" userId="814a653e-deb9-43c5-a93e-cbeedcd756a2" providerId="ADAL" clId="{621269D6-80F8-4ECF-BC2B-F380906CBA12}" dt="2025-11-03T20:45:35.328" v="5253" actId="14100"/>
          <ac:spMkLst>
            <pc:docMk/>
            <pc:sldMk cId="4262102087" sldId="692"/>
            <ac:spMk id="5" creationId="{ABE64A6A-D581-E1C3-4A8C-06CBCE5E77F0}"/>
          </ac:spMkLst>
        </pc:spChg>
        <pc:spChg chg="mod">
          <ac:chgData name="Kirchner, Karen (Allianz Life Insurance Company)" userId="814a653e-deb9-43c5-a93e-cbeedcd756a2" providerId="ADAL" clId="{621269D6-80F8-4ECF-BC2B-F380906CBA12}" dt="2025-10-30T14:10:07.765" v="4684" actId="1076"/>
          <ac:spMkLst>
            <pc:docMk/>
            <pc:sldMk cId="4262102087" sldId="692"/>
            <ac:spMk id="8" creationId="{00000000-0000-0000-0000-000000000000}"/>
          </ac:spMkLst>
        </pc:spChg>
        <pc:spChg chg="mod">
          <ac:chgData name="Kirchner, Karen (Allianz Life Insurance Company)" userId="814a653e-deb9-43c5-a93e-cbeedcd756a2" providerId="ADAL" clId="{621269D6-80F8-4ECF-BC2B-F380906CBA12}" dt="2025-10-29T20:45:43.761" v="4270" actId="1076"/>
          <ac:spMkLst>
            <pc:docMk/>
            <pc:sldMk cId="4262102087" sldId="692"/>
            <ac:spMk id="12" creationId="{00000000-0000-0000-0000-000000000000}"/>
          </ac:spMkLst>
        </pc:spChg>
        <pc:spChg chg="mod">
          <ac:chgData name="Kirchner, Karen (Allianz Life Insurance Company)" userId="814a653e-deb9-43c5-a93e-cbeedcd756a2" providerId="ADAL" clId="{621269D6-80F8-4ECF-BC2B-F380906CBA12}" dt="2025-10-29T20:45:46.738" v="4273" actId="20577"/>
          <ac:spMkLst>
            <pc:docMk/>
            <pc:sldMk cId="4262102087" sldId="692"/>
            <ac:spMk id="16" creationId="{00000000-0000-0000-0000-000000000000}"/>
          </ac:spMkLst>
        </pc:spChg>
        <pc:grpChg chg="mod">
          <ac:chgData name="Kirchner, Karen (Allianz Life Insurance Company)" userId="814a653e-deb9-43c5-a93e-cbeedcd756a2" providerId="ADAL" clId="{621269D6-80F8-4ECF-BC2B-F380906CBA12}" dt="2025-10-30T14:10:07.765" v="4684" actId="1076"/>
          <ac:grpSpMkLst>
            <pc:docMk/>
            <pc:sldMk cId="4262102087" sldId="692"/>
            <ac:grpSpMk id="24" creationId="{00000000-0000-0000-0000-000000000000}"/>
          </ac:grpSpMkLst>
        </pc:grpChg>
        <pc:grpChg chg="mod">
          <ac:chgData name="Kirchner, Karen (Allianz Life Insurance Company)" userId="814a653e-deb9-43c5-a93e-cbeedcd756a2" providerId="ADAL" clId="{621269D6-80F8-4ECF-BC2B-F380906CBA12}" dt="2025-10-29T20:45:43.761" v="4270" actId="1076"/>
          <ac:grpSpMkLst>
            <pc:docMk/>
            <pc:sldMk cId="4262102087" sldId="692"/>
            <ac:grpSpMk id="25" creationId="{00000000-0000-0000-0000-000000000000}"/>
          </ac:grpSpMkLst>
        </pc:grpChg>
        <pc:grpChg chg="mod">
          <ac:chgData name="Kirchner, Karen (Allianz Life Insurance Company)" userId="814a653e-deb9-43c5-a93e-cbeedcd756a2" providerId="ADAL" clId="{621269D6-80F8-4ECF-BC2B-F380906CBA12}" dt="2025-10-29T20:44:01.769" v="4102" actId="1076"/>
          <ac:grpSpMkLst>
            <pc:docMk/>
            <pc:sldMk cId="4262102087" sldId="692"/>
            <ac:grpSpMk id="26" creationId="{00000000-0000-0000-0000-000000000000}"/>
          </ac:grpSpMkLst>
        </pc:grpChg>
        <pc:graphicFrameChg chg="mod">
          <ac:chgData name="Kirchner, Karen (Allianz Life Insurance Company)" userId="814a653e-deb9-43c5-a93e-cbeedcd756a2" providerId="ADAL" clId="{621269D6-80F8-4ECF-BC2B-F380906CBA12}" dt="2025-10-30T14:10:07.765" v="4684" actId="1076"/>
          <ac:graphicFrameMkLst>
            <pc:docMk/>
            <pc:sldMk cId="4262102087" sldId="692"/>
            <ac:graphicFrameMk id="21" creationId="{8482C990-4942-4C59-B557-35E20F95F400}"/>
          </ac:graphicFrameMkLst>
        </pc:graphicFrameChg>
        <pc:graphicFrameChg chg="mod">
          <ac:chgData name="Kirchner, Karen (Allianz Life Insurance Company)" userId="814a653e-deb9-43c5-a93e-cbeedcd756a2" providerId="ADAL" clId="{621269D6-80F8-4ECF-BC2B-F380906CBA12}" dt="2025-10-29T20:44:01.769" v="4102" actId="1076"/>
          <ac:graphicFrameMkLst>
            <pc:docMk/>
            <pc:sldMk cId="4262102087" sldId="692"/>
            <ac:graphicFrameMk id="22" creationId="{A99E604E-4C56-47DC-B9AA-85BC25771933}"/>
          </ac:graphicFrameMkLst>
        </pc:graphicFrameChg>
        <pc:graphicFrameChg chg="mod">
          <ac:chgData name="Kirchner, Karen (Allianz Life Insurance Company)" userId="814a653e-deb9-43c5-a93e-cbeedcd756a2" providerId="ADAL" clId="{621269D6-80F8-4ECF-BC2B-F380906CBA12}" dt="2025-10-29T20:45:43.761" v="4270" actId="1076"/>
          <ac:graphicFrameMkLst>
            <pc:docMk/>
            <pc:sldMk cId="4262102087" sldId="692"/>
            <ac:graphicFrameMk id="23" creationId="{558FD6E6-631B-4B3C-985C-8F8032E6576E}"/>
          </ac:graphicFrameMkLst>
        </pc:graphicFrameChg>
      </pc:sldChg>
      <pc:sldChg chg="delSp modSp add del mod modClrScheme chgLayout">
        <pc:chgData name="Kirchner, Karen (Allianz Life Insurance Company)" userId="814a653e-deb9-43c5-a93e-cbeedcd756a2" providerId="ADAL" clId="{621269D6-80F8-4ECF-BC2B-F380906CBA12}" dt="2025-11-11T11:56:18.877" v="5463" actId="2696"/>
        <pc:sldMkLst>
          <pc:docMk/>
          <pc:sldMk cId="4017497499" sldId="693"/>
        </pc:sldMkLst>
      </pc:sldChg>
      <pc:sldChg chg="addSp delSp modSp add mod ord">
        <pc:chgData name="Kirchner, Karen (Allianz Life Insurance Company)" userId="814a653e-deb9-43c5-a93e-cbeedcd756a2" providerId="ADAL" clId="{621269D6-80F8-4ECF-BC2B-F380906CBA12}" dt="2025-10-28T17:06:19.190" v="3316" actId="207"/>
        <pc:sldMkLst>
          <pc:docMk/>
          <pc:sldMk cId="61608265" sldId="694"/>
        </pc:sldMkLst>
        <pc:spChg chg="mod">
          <ac:chgData name="Kirchner, Karen (Allianz Life Insurance Company)" userId="814a653e-deb9-43c5-a93e-cbeedcd756a2" providerId="ADAL" clId="{621269D6-80F8-4ECF-BC2B-F380906CBA12}" dt="2025-10-28T17:05:35.582" v="3296" actId="14100"/>
          <ac:spMkLst>
            <pc:docMk/>
            <pc:sldMk cId="61608265" sldId="694"/>
            <ac:spMk id="2" creationId="{48B66B3D-56A1-7FAC-537C-4021BEB2408B}"/>
          </ac:spMkLst>
        </pc:spChg>
        <pc:spChg chg="mod">
          <ac:chgData name="Kirchner, Karen (Allianz Life Insurance Company)" userId="814a653e-deb9-43c5-a93e-cbeedcd756a2" providerId="ADAL" clId="{621269D6-80F8-4ECF-BC2B-F380906CBA12}" dt="2025-10-28T17:05:56.850" v="3301" actId="1076"/>
          <ac:spMkLst>
            <pc:docMk/>
            <pc:sldMk cId="61608265" sldId="694"/>
            <ac:spMk id="4" creationId="{00000000-0000-0000-0000-000000000000}"/>
          </ac:spMkLst>
        </pc:spChg>
        <pc:spChg chg="add mod">
          <ac:chgData name="Kirchner, Karen (Allianz Life Insurance Company)" userId="814a653e-deb9-43c5-a93e-cbeedcd756a2" providerId="ADAL" clId="{621269D6-80F8-4ECF-BC2B-F380906CBA12}" dt="2025-10-28T17:06:19.190" v="3316" actId="207"/>
          <ac:spMkLst>
            <pc:docMk/>
            <pc:sldMk cId="61608265" sldId="694"/>
            <ac:spMk id="8" creationId="{D7D19D1B-5582-E35C-EF18-C929F8304DF9}"/>
          </ac:spMkLst>
        </pc:spChg>
        <pc:spChg chg="mod">
          <ac:chgData name="Kirchner, Karen (Allianz Life Insurance Company)" userId="814a653e-deb9-43c5-a93e-cbeedcd756a2" providerId="ADAL" clId="{621269D6-80F8-4ECF-BC2B-F380906CBA12}" dt="2025-10-28T17:05:11.621" v="3288" actId="14100"/>
          <ac:spMkLst>
            <pc:docMk/>
            <pc:sldMk cId="61608265" sldId="694"/>
            <ac:spMk id="12" creationId="{87058018-4BFC-07CF-B247-9F4DA01BA3BB}"/>
          </ac:spMkLst>
        </pc:spChg>
      </pc:sldChg>
      <pc:sldChg chg="addSp delSp modSp add del mod">
        <pc:chgData name="Kirchner, Karen (Allianz Life Insurance Company)" userId="814a653e-deb9-43c5-a93e-cbeedcd756a2" providerId="ADAL" clId="{621269D6-80F8-4ECF-BC2B-F380906CBA12}" dt="2025-10-28T17:11:33.993" v="3366" actId="2696"/>
        <pc:sldMkLst>
          <pc:docMk/>
          <pc:sldMk cId="2812412560" sldId="695"/>
        </pc:sldMkLst>
      </pc:sldChg>
      <pc:sldChg chg="addSp delSp modSp add mod ord modAnim modNotesTx">
        <pc:chgData name="Kirchner, Karen (Allianz Life Insurance Company)" userId="814a653e-deb9-43c5-a93e-cbeedcd756a2" providerId="ADAL" clId="{621269D6-80F8-4ECF-BC2B-F380906CBA12}" dt="2025-10-28T17:13:10.692" v="3371" actId="20577"/>
        <pc:sldMkLst>
          <pc:docMk/>
          <pc:sldMk cId="159113011" sldId="696"/>
        </pc:sldMkLst>
        <pc:spChg chg="add mod">
          <ac:chgData name="Kirchner, Karen (Allianz Life Insurance Company)" userId="814a653e-deb9-43c5-a93e-cbeedcd756a2" providerId="ADAL" clId="{621269D6-80F8-4ECF-BC2B-F380906CBA12}" dt="2025-10-28T17:13:00.192" v="3370" actId="1076"/>
          <ac:spMkLst>
            <pc:docMk/>
            <pc:sldMk cId="159113011" sldId="696"/>
            <ac:spMk id="2" creationId="{167B9CA7-1279-94E6-1BE6-FE7C2FF2CFA7}"/>
          </ac:spMkLst>
        </pc:spChg>
        <pc:spChg chg="mod">
          <ac:chgData name="Kirchner, Karen (Allianz Life Insurance Company)" userId="814a653e-deb9-43c5-a93e-cbeedcd756a2" providerId="ADAL" clId="{621269D6-80F8-4ECF-BC2B-F380906CBA12}" dt="2025-10-28T17:11:16.398" v="3364" actId="1076"/>
          <ac:spMkLst>
            <pc:docMk/>
            <pc:sldMk cId="159113011" sldId="696"/>
            <ac:spMk id="3" creationId="{BE1F3E2F-77E9-7ECE-5E41-2B5FBB2441E5}"/>
          </ac:spMkLst>
        </pc:spChg>
        <pc:spChg chg="add mod">
          <ac:chgData name="Kirchner, Karen (Allianz Life Insurance Company)" userId="814a653e-deb9-43c5-a93e-cbeedcd756a2" providerId="ADAL" clId="{621269D6-80F8-4ECF-BC2B-F380906CBA12}" dt="2025-10-28T17:13:00.192" v="3370" actId="1076"/>
          <ac:spMkLst>
            <pc:docMk/>
            <pc:sldMk cId="159113011" sldId="696"/>
            <ac:spMk id="6" creationId="{6E8CB29E-39D3-FD33-EA91-E230FA3CC01A}"/>
          </ac:spMkLst>
        </pc:spChg>
        <pc:graphicFrameChg chg="mod modGraphic">
          <ac:chgData name="Kirchner, Karen (Allianz Life Insurance Company)" userId="814a653e-deb9-43c5-a93e-cbeedcd756a2" providerId="ADAL" clId="{621269D6-80F8-4ECF-BC2B-F380906CBA12}" dt="2025-10-28T17:11:13.742" v="3363" actId="14100"/>
          <ac:graphicFrameMkLst>
            <pc:docMk/>
            <pc:sldMk cId="159113011" sldId="696"/>
            <ac:graphicFrameMk id="4" creationId="{A0898BD1-7D6D-23F3-359F-68CB2D49D9A0}"/>
          </ac:graphicFrameMkLst>
        </pc:graphicFrameChg>
        <pc:picChg chg="mod ord">
          <ac:chgData name="Kirchner, Karen (Allianz Life Insurance Company)" userId="814a653e-deb9-43c5-a93e-cbeedcd756a2" providerId="ADAL" clId="{621269D6-80F8-4ECF-BC2B-F380906CBA12}" dt="2025-10-28T17:11:10.364" v="3362" actId="167"/>
          <ac:picMkLst>
            <pc:docMk/>
            <pc:sldMk cId="159113011" sldId="696"/>
            <ac:picMk id="5" creationId="{42FF28E2-58E9-8CF3-7D7C-D40119A19D92}"/>
          </ac:picMkLst>
        </pc:picChg>
      </pc:sldChg>
      <pc:sldChg chg="addSp modSp add mod modAnim">
        <pc:chgData name="Kirchner, Karen (Allianz Life Insurance Company)" userId="814a653e-deb9-43c5-a93e-cbeedcd756a2" providerId="ADAL" clId="{621269D6-80F8-4ECF-BC2B-F380906CBA12}" dt="2025-10-30T14:27:24.908" v="5040"/>
        <pc:sldMkLst>
          <pc:docMk/>
          <pc:sldMk cId="701257691" sldId="697"/>
        </pc:sldMkLst>
        <pc:spChg chg="add mod">
          <ac:chgData name="Kirchner, Karen (Allianz Life Insurance Company)" userId="814a653e-deb9-43c5-a93e-cbeedcd756a2" providerId="ADAL" clId="{621269D6-80F8-4ECF-BC2B-F380906CBA12}" dt="2025-10-28T17:14:03.763" v="3381" actId="1076"/>
          <ac:spMkLst>
            <pc:docMk/>
            <pc:sldMk cId="701257691" sldId="697"/>
            <ac:spMk id="7" creationId="{AF0B6496-7408-9622-1404-EA4E5FB4A512}"/>
          </ac:spMkLst>
        </pc:spChg>
        <pc:spChg chg="add mod">
          <ac:chgData name="Kirchner, Karen (Allianz Life Insurance Company)" userId="814a653e-deb9-43c5-a93e-cbeedcd756a2" providerId="ADAL" clId="{621269D6-80F8-4ECF-BC2B-F380906CBA12}" dt="2025-10-28T17:14:03.763" v="3381" actId="1076"/>
          <ac:spMkLst>
            <pc:docMk/>
            <pc:sldMk cId="701257691" sldId="697"/>
            <ac:spMk id="8" creationId="{EF991E50-6E94-FACB-8FC2-9D7974978D8B}"/>
          </ac:spMkLst>
        </pc:spChg>
      </pc:sldChg>
      <pc:sldMasterChg chg="delSldLayout modSldLayout">
        <pc:chgData name="Kirchner, Karen (Allianz Life Insurance Company)" userId="814a653e-deb9-43c5-a93e-cbeedcd756a2" providerId="ADAL" clId="{621269D6-80F8-4ECF-BC2B-F380906CBA12}" dt="2025-10-28T17:04:48.731" v="3280" actId="2696"/>
        <pc:sldMasterMkLst>
          <pc:docMk/>
          <pc:sldMasterMk cId="1453861134" sldId="2147483692"/>
        </pc:sldMasterMkLst>
        <pc:sldLayoutChg chg="addSp delSp modSp mod">
          <pc:chgData name="Kirchner, Karen (Allianz Life Insurance Company)" userId="814a653e-deb9-43c5-a93e-cbeedcd756a2" providerId="ADAL" clId="{621269D6-80F8-4ECF-BC2B-F380906CBA12}" dt="2025-10-07T18:49:45.842" v="618" actId="14100"/>
          <pc:sldLayoutMkLst>
            <pc:docMk/>
            <pc:sldMasterMk cId="1453861134" sldId="2147483692"/>
            <pc:sldLayoutMk cId="3264983273" sldId="2147483804"/>
          </pc:sldLayoutMkLst>
          <pc:spChg chg="mod">
            <ac:chgData name="Kirchner, Karen (Allianz Life Insurance Company)" userId="814a653e-deb9-43c5-a93e-cbeedcd756a2" providerId="ADAL" clId="{621269D6-80F8-4ECF-BC2B-F380906CBA12}" dt="2025-10-07T18:49:45.842" v="618" actId="14100"/>
            <ac:spMkLst>
              <pc:docMk/>
              <pc:sldMasterMk cId="1453861134" sldId="2147483692"/>
              <pc:sldLayoutMk cId="3264983273" sldId="2147483804"/>
              <ac:spMk id="10" creationId="{00000000-0000-0000-0000-000000000000}"/>
            </ac:spMkLst>
          </pc:spChg>
          <pc:picChg chg="add mod">
            <ac:chgData name="Kirchner, Karen (Allianz Life Insurance Company)" userId="814a653e-deb9-43c5-a93e-cbeedcd756a2" providerId="ADAL" clId="{621269D6-80F8-4ECF-BC2B-F380906CBA12}" dt="2025-10-07T18:49:42.279" v="617" actId="14100"/>
            <ac:picMkLst>
              <pc:docMk/>
              <pc:sldMasterMk cId="1453861134" sldId="2147483692"/>
              <pc:sldLayoutMk cId="3264983273" sldId="2147483804"/>
              <ac:picMk id="3" creationId="{585F6E0C-240B-A1D9-9A8F-83A9FDF30209}"/>
            </ac:picMkLst>
          </pc:picChg>
        </pc:sldLayoutChg>
        <pc:sldLayoutChg chg="del">
          <pc:chgData name="Kirchner, Karen (Allianz Life Insurance Company)" userId="814a653e-deb9-43c5-a93e-cbeedcd756a2" providerId="ADAL" clId="{621269D6-80F8-4ECF-BC2B-F380906CBA12}" dt="2025-10-28T17:04:48.731" v="3280" actId="2696"/>
          <pc:sldLayoutMkLst>
            <pc:docMk/>
            <pc:sldMasterMk cId="1453861134" sldId="2147483692"/>
            <pc:sldLayoutMk cId="533977808" sldId="2147483832"/>
          </pc:sldLayoutMkLst>
        </pc:sldLayoutChg>
      </pc:sldMasterChg>
      <pc:sldMasterChg chg="add addSldLayout">
        <pc:chgData name="Kirchner, Karen (Allianz Life Insurance Company)" userId="814a653e-deb9-43c5-a93e-cbeedcd756a2" providerId="ADAL" clId="{621269D6-80F8-4ECF-BC2B-F380906CBA12}" dt="2025-10-28T17:04:18.523" v="3274" actId="27028"/>
        <pc:sldMasterMkLst>
          <pc:docMk/>
          <pc:sldMasterMk cId="1453861134" sldId="2147483838"/>
        </pc:sldMasterMkLst>
        <pc:sldLayoutChg chg="add">
          <pc:chgData name="Kirchner, Karen (Allianz Life Insurance Company)" userId="814a653e-deb9-43c5-a93e-cbeedcd756a2" providerId="ADAL" clId="{621269D6-80F8-4ECF-BC2B-F380906CBA12}" dt="2025-10-28T17:04:18.523" v="3274" actId="27028"/>
          <pc:sldLayoutMkLst>
            <pc:docMk/>
            <pc:sldMasterMk cId="1453861134" sldId="2147483838"/>
            <pc:sldLayoutMk cId="533977808" sldId="2147483839"/>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059644275350265E-2"/>
          <c:y val="0.21154931254668929"/>
          <c:w val="0.93684585506281959"/>
          <c:h val="0.66081782677658163"/>
        </c:manualLayout>
      </c:layout>
      <c:lineChart>
        <c:grouping val="standard"/>
        <c:varyColors val="0"/>
        <c:ser>
          <c:idx val="0"/>
          <c:order val="0"/>
          <c:tx>
            <c:strRef>
              <c:f>Sheet1!$B$1</c:f>
              <c:strCache>
                <c:ptCount val="1"/>
                <c:pt idx="0">
                  <c:v>No college degree</c:v>
                </c:pt>
              </c:strCache>
            </c:strRef>
          </c:tx>
          <c:spPr>
            <a:ln w="28575" cap="rnd">
              <a:solidFill>
                <a:srgbClr val="18AA79"/>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8AA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2004</c:v>
                </c:pt>
                <c:pt idx="1">
                  <c:v>2024</c:v>
                </c:pt>
              </c:numCache>
            </c:numRef>
          </c:cat>
          <c:val>
            <c:numRef>
              <c:f>Sheet1!$B$2:$B$3</c:f>
              <c:numCache>
                <c:formatCode>0%</c:formatCode>
                <c:ptCount val="2"/>
                <c:pt idx="0">
                  <c:v>0.52</c:v>
                </c:pt>
                <c:pt idx="1">
                  <c:v>0.53</c:v>
                </c:pt>
              </c:numCache>
            </c:numRef>
          </c:val>
          <c:smooth val="0"/>
          <c:extLst>
            <c:ext xmlns:c16="http://schemas.microsoft.com/office/drawing/2014/chart" uri="{C3380CC4-5D6E-409C-BE32-E72D297353CC}">
              <c16:uniqueId val="{00000000-BC3A-4028-AFFA-4A8EF2B328A7}"/>
            </c:ext>
          </c:extLst>
        </c:ser>
        <c:ser>
          <c:idx val="1"/>
          <c:order val="1"/>
          <c:tx>
            <c:strRef>
              <c:f>Sheet1!$C$1</c:f>
              <c:strCache>
                <c:ptCount val="1"/>
                <c:pt idx="0">
                  <c:v>Bachelor's</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2004</c:v>
                </c:pt>
                <c:pt idx="1">
                  <c:v>2024</c:v>
                </c:pt>
              </c:numCache>
            </c:numRef>
          </c:cat>
          <c:val>
            <c:numRef>
              <c:f>Sheet1!$C$2:$C$3</c:f>
              <c:numCache>
                <c:formatCode>0%</c:formatCode>
                <c:ptCount val="2"/>
                <c:pt idx="0">
                  <c:v>0.64</c:v>
                </c:pt>
                <c:pt idx="1">
                  <c:v>0.73</c:v>
                </c:pt>
              </c:numCache>
            </c:numRef>
          </c:val>
          <c:smooth val="0"/>
          <c:extLst>
            <c:ext xmlns:c16="http://schemas.microsoft.com/office/drawing/2014/chart" uri="{C3380CC4-5D6E-409C-BE32-E72D297353CC}">
              <c16:uniqueId val="{00000001-BC3A-4028-AFFA-4A8EF2B328A7}"/>
            </c:ext>
          </c:extLst>
        </c:ser>
        <c:dLbls>
          <c:showLegendKey val="0"/>
          <c:showVal val="0"/>
          <c:showCatName val="0"/>
          <c:showSerName val="0"/>
          <c:showPercent val="0"/>
          <c:showBubbleSize val="0"/>
        </c:dLbls>
        <c:smooth val="0"/>
        <c:axId val="753455087"/>
        <c:axId val="753453647"/>
      </c:lineChart>
      <c:catAx>
        <c:axId val="753455087"/>
        <c:scaling>
          <c:orientation val="minMax"/>
        </c:scaling>
        <c:delete val="0"/>
        <c:axPos val="b"/>
        <c:numFmt formatCode="General" sourceLinked="1"/>
        <c:majorTickMark val="none"/>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crossAx val="753453647"/>
        <c:crosses val="autoZero"/>
        <c:auto val="1"/>
        <c:lblAlgn val="ctr"/>
        <c:lblOffset val="100"/>
        <c:noMultiLvlLbl val="0"/>
      </c:catAx>
      <c:valAx>
        <c:axId val="753453647"/>
        <c:scaling>
          <c:orientation val="minMax"/>
        </c:scaling>
        <c:delete val="1"/>
        <c:axPos val="l"/>
        <c:numFmt formatCode="0%" sourceLinked="1"/>
        <c:majorTickMark val="none"/>
        <c:minorTickMark val="none"/>
        <c:tickLblPos val="nextTo"/>
        <c:crossAx val="753455087"/>
        <c:crossesAt val="1"/>
        <c:crossBetween val="between"/>
      </c:valAx>
      <c:spPr>
        <a:noFill/>
        <a:ln>
          <a:noFill/>
        </a:ln>
        <a:effectLst/>
      </c:spPr>
    </c:plotArea>
    <c:legend>
      <c:legendPos val="b"/>
      <c:layout>
        <c:manualLayout>
          <c:xMode val="edge"/>
          <c:yMode val="edge"/>
          <c:x val="0.18312532096952688"/>
          <c:y val="0.59010280471535026"/>
          <c:w val="0.69116221709474657"/>
          <c:h val="8.456932308401683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542216082110337E-2"/>
          <c:y val="8.7664298656849493E-2"/>
          <c:w val="0.93684585506281959"/>
          <c:h val="0.62425455626180415"/>
        </c:manualLayout>
      </c:layout>
      <c:lineChart>
        <c:grouping val="standard"/>
        <c:varyColors val="0"/>
        <c:ser>
          <c:idx val="0"/>
          <c:order val="0"/>
          <c:tx>
            <c:strRef>
              <c:f>Sheet1!$B$1</c:f>
              <c:strCache>
                <c:ptCount val="1"/>
                <c:pt idx="0">
                  <c:v>Men</c:v>
                </c:pt>
              </c:strCache>
            </c:strRef>
          </c:tx>
          <c:spPr>
            <a:ln w="28575" cap="rnd">
              <a:solidFill>
                <a:srgbClr val="18AA79"/>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8AA7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1995</c:v>
                </c:pt>
                <c:pt idx="1">
                  <c:v>2024</c:v>
                </c:pt>
              </c:numCache>
            </c:numRef>
          </c:cat>
          <c:val>
            <c:numRef>
              <c:f>Sheet1!$B$2:$B$3</c:f>
              <c:numCache>
                <c:formatCode>0%</c:formatCode>
                <c:ptCount val="2"/>
                <c:pt idx="0">
                  <c:v>0.25</c:v>
                </c:pt>
                <c:pt idx="1">
                  <c:v>0.37</c:v>
                </c:pt>
              </c:numCache>
            </c:numRef>
          </c:val>
          <c:smooth val="0"/>
          <c:extLst>
            <c:ext xmlns:c16="http://schemas.microsoft.com/office/drawing/2014/chart" uri="{C3380CC4-5D6E-409C-BE32-E72D297353CC}">
              <c16:uniqueId val="{00000000-11DB-4B66-B1C3-6C5E2F974993}"/>
            </c:ext>
          </c:extLst>
        </c:ser>
        <c:ser>
          <c:idx val="1"/>
          <c:order val="1"/>
          <c:tx>
            <c:strRef>
              <c:f>Sheet1!$C$1</c:f>
              <c:strCache>
                <c:ptCount val="1"/>
                <c:pt idx="0">
                  <c:v>Women</c:v>
                </c:pt>
              </c:strCache>
            </c:strRef>
          </c:tx>
          <c:spPr>
            <a:ln w="28575" cap="rnd">
              <a:solidFill>
                <a:schemeClr val="accent3">
                  <a:lumMod val="60000"/>
                  <a:lumOff val="40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4"/>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1995</c:v>
                </c:pt>
                <c:pt idx="1">
                  <c:v>2024</c:v>
                </c:pt>
              </c:numCache>
            </c:numRef>
          </c:cat>
          <c:val>
            <c:numRef>
              <c:f>Sheet1!$C$2:$C$3</c:f>
              <c:numCache>
                <c:formatCode>0%</c:formatCode>
                <c:ptCount val="2"/>
                <c:pt idx="0">
                  <c:v>0.25</c:v>
                </c:pt>
                <c:pt idx="1">
                  <c:v>0.47</c:v>
                </c:pt>
              </c:numCache>
            </c:numRef>
          </c:val>
          <c:smooth val="0"/>
          <c:extLst>
            <c:ext xmlns:c16="http://schemas.microsoft.com/office/drawing/2014/chart" uri="{C3380CC4-5D6E-409C-BE32-E72D297353CC}">
              <c16:uniqueId val="{00000001-11DB-4B66-B1C3-6C5E2F974993}"/>
            </c:ext>
          </c:extLst>
        </c:ser>
        <c:dLbls>
          <c:showLegendKey val="0"/>
          <c:showVal val="0"/>
          <c:showCatName val="0"/>
          <c:showSerName val="0"/>
          <c:showPercent val="0"/>
          <c:showBubbleSize val="0"/>
        </c:dLbls>
        <c:smooth val="0"/>
        <c:axId val="753455087"/>
        <c:axId val="753453647"/>
      </c:lineChart>
      <c:catAx>
        <c:axId val="753455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753453647"/>
        <c:crosses val="autoZero"/>
        <c:auto val="1"/>
        <c:lblAlgn val="ctr"/>
        <c:lblOffset val="100"/>
        <c:noMultiLvlLbl val="0"/>
      </c:catAx>
      <c:valAx>
        <c:axId val="753453647"/>
        <c:scaling>
          <c:orientation val="minMax"/>
        </c:scaling>
        <c:delete val="1"/>
        <c:axPos val="l"/>
        <c:numFmt formatCode="0%" sourceLinked="1"/>
        <c:majorTickMark val="none"/>
        <c:minorTickMark val="none"/>
        <c:tickLblPos val="nextTo"/>
        <c:crossAx val="753455087"/>
        <c:crosses val="autoZero"/>
        <c:crossBetween val="between"/>
      </c:valAx>
      <c:spPr>
        <a:noFill/>
        <a:ln>
          <a:noFill/>
        </a:ln>
        <a:effectLst/>
      </c:spPr>
    </c:plotArea>
    <c:legend>
      <c:legendPos val="b"/>
      <c:layout>
        <c:manualLayout>
          <c:xMode val="edge"/>
          <c:yMode val="edge"/>
          <c:x val="0.22869802101943537"/>
          <c:y val="0.58000824489248071"/>
          <c:w val="0.57992209029822139"/>
          <c:h val="9.368575455146825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4400" b="1" i="0" u="none" strike="noStrike" kern="1200" spc="0" baseline="0">
                <a:solidFill>
                  <a:schemeClr val="accent5">
                    <a:lumMod val="50000"/>
                  </a:schemeClr>
                </a:solidFill>
                <a:latin typeface="+mn-lt"/>
                <a:ea typeface="+mn-ea"/>
                <a:cs typeface="+mn-cs"/>
              </a:defRPr>
            </a:pPr>
            <a:r>
              <a:rPr lang="en-US" sz="4400" b="1" dirty="0">
                <a:solidFill>
                  <a:schemeClr val="accent5">
                    <a:lumMod val="50000"/>
                  </a:schemeClr>
                </a:solidFill>
              </a:rPr>
              <a:t>55%</a:t>
            </a:r>
          </a:p>
        </c:rich>
      </c:tx>
      <c:layout>
        <c:manualLayout>
          <c:xMode val="edge"/>
          <c:yMode val="edge"/>
          <c:x val="0.33101195683872847"/>
          <c:y val="0.40244153676787242"/>
        </c:manualLayout>
      </c:layout>
      <c:overlay val="1"/>
      <c:spPr>
        <a:noFill/>
        <a:ln>
          <a:noFill/>
        </a:ln>
        <a:effectLst/>
      </c:spPr>
      <c:txPr>
        <a:bodyPr rot="0" spcFirstLastPara="1" vertOverflow="ellipsis" vert="horz" wrap="square" anchor="ctr" anchorCtr="1"/>
        <a:lstStyle/>
        <a:p>
          <a:pPr>
            <a:defRPr sz="4400" b="1" i="0" u="none" strike="noStrike" kern="1200" spc="0" baseline="0">
              <a:solidFill>
                <a:schemeClr val="accent5">
                  <a:lumMod val="50000"/>
                </a:schemeClr>
              </a:solidFill>
              <a:latin typeface="+mn-lt"/>
              <a:ea typeface="+mn-ea"/>
              <a:cs typeface="+mn-cs"/>
            </a:defRPr>
          </a:pPr>
          <a:endParaRPr lang="en-US"/>
        </a:p>
      </c:txPr>
    </c:title>
    <c:autoTitleDeleted val="0"/>
    <c:plotArea>
      <c:layout/>
      <c:doughnutChart>
        <c:varyColors val="1"/>
        <c:ser>
          <c:idx val="0"/>
          <c:order val="0"/>
          <c:tx>
            <c:strRef>
              <c:f>Tabelle1!$B$1</c:f>
              <c:strCache>
                <c:ptCount val="1"/>
                <c:pt idx="0">
                  <c:v>Verkauf</c:v>
                </c:pt>
              </c:strCache>
            </c:strRef>
          </c:tx>
          <c:spPr>
            <a:ln>
              <a:noFill/>
            </a:ln>
          </c:spPr>
          <c:dPt>
            <c:idx val="0"/>
            <c:bubble3D val="0"/>
            <c:spPr>
              <a:solidFill>
                <a:schemeClr val="accent5">
                  <a:lumMod val="50000"/>
                </a:schemeClr>
              </a:solidFill>
              <a:ln w="19050">
                <a:noFill/>
              </a:ln>
              <a:effectLst/>
            </c:spPr>
            <c:extLst>
              <c:ext xmlns:c16="http://schemas.microsoft.com/office/drawing/2014/chart" uri="{C3380CC4-5D6E-409C-BE32-E72D297353CC}">
                <c16:uniqueId val="{00000001-7F6A-4CDB-9C9F-A1F30FCBAC0F}"/>
              </c:ext>
            </c:extLst>
          </c:dPt>
          <c:dPt>
            <c:idx val="1"/>
            <c:bubble3D val="0"/>
            <c:spPr>
              <a:solidFill>
                <a:schemeClr val="bg2">
                  <a:lumMod val="85000"/>
                </a:schemeClr>
              </a:solidFill>
              <a:ln w="19050">
                <a:noFill/>
              </a:ln>
              <a:effectLst/>
            </c:spPr>
            <c:extLst>
              <c:ext xmlns:c16="http://schemas.microsoft.com/office/drawing/2014/chart" uri="{C3380CC4-5D6E-409C-BE32-E72D297353CC}">
                <c16:uniqueId val="{00000003-7F6A-4CDB-9C9F-A1F30FCBAC0F}"/>
              </c:ext>
            </c:extLst>
          </c:dPt>
          <c:dPt>
            <c:idx val="2"/>
            <c:bubble3D val="0"/>
            <c:spPr>
              <a:solidFill>
                <a:schemeClr val="accent4">
                  <a:tint val="86000"/>
                </a:schemeClr>
              </a:solidFill>
              <a:ln w="19050">
                <a:noFill/>
              </a:ln>
              <a:effectLst/>
            </c:spPr>
            <c:extLst>
              <c:ext xmlns:c16="http://schemas.microsoft.com/office/drawing/2014/chart" uri="{C3380CC4-5D6E-409C-BE32-E72D297353CC}">
                <c16:uniqueId val="{00000005-7F6A-4CDB-9C9F-A1F30FCBAC0F}"/>
              </c:ext>
            </c:extLst>
          </c:dPt>
          <c:dPt>
            <c:idx val="3"/>
            <c:bubble3D val="0"/>
            <c:spPr>
              <a:solidFill>
                <a:schemeClr val="accent4">
                  <a:tint val="58000"/>
                </a:schemeClr>
              </a:solidFill>
              <a:ln w="19050">
                <a:noFill/>
              </a:ln>
              <a:effectLst/>
            </c:spPr>
            <c:extLst>
              <c:ext xmlns:c16="http://schemas.microsoft.com/office/drawing/2014/chart" uri="{C3380CC4-5D6E-409C-BE32-E72D297353CC}">
                <c16:uniqueId val="{00000007-7F6A-4CDB-9C9F-A1F30FCBAC0F}"/>
              </c:ext>
            </c:extLst>
          </c:dPt>
          <c:cat>
            <c:strRef>
              <c:f>Tabelle1!$A$2:$A$5</c:f>
              <c:strCache>
                <c:ptCount val="1"/>
                <c:pt idx="0">
                  <c:v>1. Quartal</c:v>
                </c:pt>
              </c:strCache>
            </c:strRef>
          </c:cat>
          <c:val>
            <c:numRef>
              <c:f>Tabelle1!$B$2:$B$5</c:f>
              <c:numCache>
                <c:formatCode>General</c:formatCode>
                <c:ptCount val="4"/>
                <c:pt idx="0">
                  <c:v>55</c:v>
                </c:pt>
                <c:pt idx="1">
                  <c:v>45</c:v>
                </c:pt>
              </c:numCache>
            </c:numRef>
          </c:val>
          <c:extLst>
            <c:ext xmlns:c16="http://schemas.microsoft.com/office/drawing/2014/chart" uri="{C3380CC4-5D6E-409C-BE32-E72D297353CC}">
              <c16:uniqueId val="{00000008-7F6A-4CDB-9C9F-A1F30FCBAC0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4400" b="1" i="0" u="none" strike="noStrike" kern="1200" spc="0" baseline="0">
                <a:solidFill>
                  <a:schemeClr val="accent4"/>
                </a:solidFill>
                <a:latin typeface="+mn-lt"/>
                <a:ea typeface="+mn-ea"/>
                <a:cs typeface="+mn-cs"/>
              </a:defRPr>
            </a:pPr>
            <a:r>
              <a:rPr lang="en-US" sz="4400" b="1" dirty="0">
                <a:solidFill>
                  <a:schemeClr val="accent4"/>
                </a:solidFill>
              </a:rPr>
              <a:t>50%</a:t>
            </a:r>
          </a:p>
        </c:rich>
      </c:tx>
      <c:layout>
        <c:manualLayout>
          <c:xMode val="edge"/>
          <c:yMode val="edge"/>
          <c:x val="0.32538099404241139"/>
          <c:y val="0.40244153676787242"/>
        </c:manualLayout>
      </c:layout>
      <c:overlay val="1"/>
      <c:spPr>
        <a:noFill/>
        <a:ln>
          <a:noFill/>
        </a:ln>
        <a:effectLst/>
      </c:spPr>
      <c:txPr>
        <a:bodyPr rot="0" spcFirstLastPara="1" vertOverflow="ellipsis" vert="horz" wrap="square" anchor="ctr" anchorCtr="1"/>
        <a:lstStyle/>
        <a:p>
          <a:pPr>
            <a:defRPr sz="4400" b="1" i="0" u="none" strike="noStrike" kern="1200" spc="0" baseline="0">
              <a:solidFill>
                <a:schemeClr val="accent4"/>
              </a:solidFill>
              <a:latin typeface="+mn-lt"/>
              <a:ea typeface="+mn-ea"/>
              <a:cs typeface="+mn-cs"/>
            </a:defRPr>
          </a:pPr>
          <a:endParaRPr lang="en-US"/>
        </a:p>
      </c:txPr>
    </c:title>
    <c:autoTitleDeleted val="0"/>
    <c:plotArea>
      <c:layout/>
      <c:doughnutChart>
        <c:varyColors val="1"/>
        <c:ser>
          <c:idx val="0"/>
          <c:order val="0"/>
          <c:tx>
            <c:strRef>
              <c:f>Tabelle1!$B$1</c:f>
              <c:strCache>
                <c:ptCount val="1"/>
                <c:pt idx="0">
                  <c:v>Verkauf</c:v>
                </c:pt>
              </c:strCache>
            </c:strRef>
          </c:tx>
          <c:spPr>
            <a:ln>
              <a:noFill/>
            </a:ln>
          </c:spPr>
          <c:dPt>
            <c:idx val="0"/>
            <c:bubble3D val="0"/>
            <c:spPr>
              <a:solidFill>
                <a:schemeClr val="accent4">
                  <a:shade val="58000"/>
                </a:schemeClr>
              </a:solidFill>
              <a:ln w="19050">
                <a:noFill/>
              </a:ln>
              <a:effectLst/>
            </c:spPr>
            <c:extLst>
              <c:ext xmlns:c16="http://schemas.microsoft.com/office/drawing/2014/chart" uri="{C3380CC4-5D6E-409C-BE32-E72D297353CC}">
                <c16:uniqueId val="{00000001-DDD4-4FA3-9D7B-DDD9FF8ADA92}"/>
              </c:ext>
            </c:extLst>
          </c:dPt>
          <c:dPt>
            <c:idx val="1"/>
            <c:bubble3D val="0"/>
            <c:spPr>
              <a:solidFill>
                <a:schemeClr val="bg2">
                  <a:lumMod val="85000"/>
                </a:schemeClr>
              </a:solidFill>
              <a:ln w="19050">
                <a:noFill/>
              </a:ln>
              <a:effectLst/>
            </c:spPr>
            <c:extLst>
              <c:ext xmlns:c16="http://schemas.microsoft.com/office/drawing/2014/chart" uri="{C3380CC4-5D6E-409C-BE32-E72D297353CC}">
                <c16:uniqueId val="{00000003-DDD4-4FA3-9D7B-DDD9FF8ADA92}"/>
              </c:ext>
            </c:extLst>
          </c:dPt>
          <c:dPt>
            <c:idx val="2"/>
            <c:bubble3D val="0"/>
            <c:spPr>
              <a:solidFill>
                <a:schemeClr val="accent4">
                  <a:tint val="86000"/>
                </a:schemeClr>
              </a:solidFill>
              <a:ln w="19050">
                <a:noFill/>
              </a:ln>
              <a:effectLst/>
            </c:spPr>
            <c:extLst>
              <c:ext xmlns:c16="http://schemas.microsoft.com/office/drawing/2014/chart" uri="{C3380CC4-5D6E-409C-BE32-E72D297353CC}">
                <c16:uniqueId val="{00000005-DDD4-4FA3-9D7B-DDD9FF8ADA92}"/>
              </c:ext>
            </c:extLst>
          </c:dPt>
          <c:dPt>
            <c:idx val="3"/>
            <c:bubble3D val="0"/>
            <c:spPr>
              <a:solidFill>
                <a:schemeClr val="accent4">
                  <a:tint val="58000"/>
                </a:schemeClr>
              </a:solidFill>
              <a:ln w="19050">
                <a:noFill/>
              </a:ln>
              <a:effectLst/>
            </c:spPr>
            <c:extLst>
              <c:ext xmlns:c16="http://schemas.microsoft.com/office/drawing/2014/chart" uri="{C3380CC4-5D6E-409C-BE32-E72D297353CC}">
                <c16:uniqueId val="{00000007-DDD4-4FA3-9D7B-DDD9FF8ADA92}"/>
              </c:ext>
            </c:extLst>
          </c:dPt>
          <c:cat>
            <c:strRef>
              <c:f>Tabelle1!$A$2:$A$5</c:f>
              <c:strCache>
                <c:ptCount val="1"/>
                <c:pt idx="0">
                  <c:v>1. Quartal</c:v>
                </c:pt>
              </c:strCache>
            </c:strRef>
          </c:cat>
          <c:val>
            <c:numRef>
              <c:f>Tabelle1!$B$2:$B$5</c:f>
              <c:numCache>
                <c:formatCode>General</c:formatCode>
                <c:ptCount val="4"/>
                <c:pt idx="0">
                  <c:v>50</c:v>
                </c:pt>
                <c:pt idx="1">
                  <c:v>50</c:v>
                </c:pt>
              </c:numCache>
            </c:numRef>
          </c:val>
          <c:extLst>
            <c:ext xmlns:c16="http://schemas.microsoft.com/office/drawing/2014/chart" uri="{C3380CC4-5D6E-409C-BE32-E72D297353CC}">
              <c16:uniqueId val="{00000008-DDD4-4FA3-9D7B-DDD9FF8ADA92}"/>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4400" b="1" i="0" u="none" strike="noStrike" kern="1200" spc="0" baseline="0">
                <a:solidFill>
                  <a:schemeClr val="accent1"/>
                </a:solidFill>
                <a:latin typeface="+mn-lt"/>
                <a:ea typeface="+mn-ea"/>
                <a:cs typeface="+mn-cs"/>
              </a:defRPr>
            </a:pPr>
            <a:r>
              <a:rPr lang="en-US" sz="4400" b="1" dirty="0">
                <a:solidFill>
                  <a:schemeClr val="accent1"/>
                </a:solidFill>
              </a:rPr>
              <a:t>52%</a:t>
            </a:r>
          </a:p>
        </c:rich>
      </c:tx>
      <c:layout>
        <c:manualLayout>
          <c:xMode val="edge"/>
          <c:yMode val="edge"/>
          <c:x val="0.32538099404241139"/>
          <c:y val="0.40244153676787242"/>
        </c:manualLayout>
      </c:layout>
      <c:overlay val="1"/>
      <c:spPr>
        <a:noFill/>
        <a:ln>
          <a:noFill/>
        </a:ln>
        <a:effectLst/>
      </c:spPr>
      <c:txPr>
        <a:bodyPr rot="0" spcFirstLastPara="1" vertOverflow="ellipsis" vert="horz" wrap="square" anchor="ctr" anchorCtr="1"/>
        <a:lstStyle/>
        <a:p>
          <a:pPr>
            <a:defRPr sz="4400" b="1" i="0" u="none" strike="noStrike" kern="1200" spc="0" baseline="0">
              <a:solidFill>
                <a:schemeClr val="accent1"/>
              </a:solidFill>
              <a:latin typeface="+mn-lt"/>
              <a:ea typeface="+mn-ea"/>
              <a:cs typeface="+mn-cs"/>
            </a:defRPr>
          </a:pPr>
          <a:endParaRPr lang="en-US"/>
        </a:p>
      </c:txPr>
    </c:title>
    <c:autoTitleDeleted val="0"/>
    <c:plotArea>
      <c:layout/>
      <c:doughnutChart>
        <c:varyColors val="1"/>
        <c:ser>
          <c:idx val="0"/>
          <c:order val="0"/>
          <c:tx>
            <c:strRef>
              <c:f>Tabelle1!$B$1</c:f>
              <c:strCache>
                <c:ptCount val="1"/>
                <c:pt idx="0">
                  <c:v>Verkauf</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3C51-4101-8C87-7543E49131E1}"/>
              </c:ext>
            </c:extLst>
          </c:dPt>
          <c:dPt>
            <c:idx val="1"/>
            <c:bubble3D val="0"/>
            <c:spPr>
              <a:solidFill>
                <a:schemeClr val="bg2">
                  <a:lumMod val="85000"/>
                </a:schemeClr>
              </a:solidFill>
              <a:ln w="19050">
                <a:noFill/>
              </a:ln>
              <a:effectLst/>
            </c:spPr>
            <c:extLst>
              <c:ext xmlns:c16="http://schemas.microsoft.com/office/drawing/2014/chart" uri="{C3380CC4-5D6E-409C-BE32-E72D297353CC}">
                <c16:uniqueId val="{00000003-3C51-4101-8C87-7543E49131E1}"/>
              </c:ext>
            </c:extLst>
          </c:dPt>
          <c:dPt>
            <c:idx val="2"/>
            <c:bubble3D val="0"/>
            <c:spPr>
              <a:solidFill>
                <a:schemeClr val="accent4">
                  <a:tint val="86000"/>
                </a:schemeClr>
              </a:solidFill>
              <a:ln w="19050">
                <a:noFill/>
              </a:ln>
              <a:effectLst/>
            </c:spPr>
            <c:extLst>
              <c:ext xmlns:c16="http://schemas.microsoft.com/office/drawing/2014/chart" uri="{C3380CC4-5D6E-409C-BE32-E72D297353CC}">
                <c16:uniqueId val="{00000005-3C51-4101-8C87-7543E49131E1}"/>
              </c:ext>
            </c:extLst>
          </c:dPt>
          <c:dPt>
            <c:idx val="3"/>
            <c:bubble3D val="0"/>
            <c:spPr>
              <a:solidFill>
                <a:schemeClr val="accent4">
                  <a:tint val="58000"/>
                </a:schemeClr>
              </a:solidFill>
              <a:ln w="19050">
                <a:noFill/>
              </a:ln>
              <a:effectLst/>
            </c:spPr>
            <c:extLst>
              <c:ext xmlns:c16="http://schemas.microsoft.com/office/drawing/2014/chart" uri="{C3380CC4-5D6E-409C-BE32-E72D297353CC}">
                <c16:uniqueId val="{00000007-3C51-4101-8C87-7543E49131E1}"/>
              </c:ext>
            </c:extLst>
          </c:dPt>
          <c:cat>
            <c:strRef>
              <c:f>Tabelle1!$A$2:$A$5</c:f>
              <c:strCache>
                <c:ptCount val="1"/>
                <c:pt idx="0">
                  <c:v>1. Quartal</c:v>
                </c:pt>
              </c:strCache>
            </c:strRef>
          </c:cat>
          <c:val>
            <c:numRef>
              <c:f>Tabelle1!$B$2:$B$5</c:f>
              <c:numCache>
                <c:formatCode>General</c:formatCode>
                <c:ptCount val="4"/>
                <c:pt idx="0">
                  <c:v>59</c:v>
                </c:pt>
                <c:pt idx="1">
                  <c:v>41</c:v>
                </c:pt>
              </c:numCache>
            </c:numRef>
          </c:val>
          <c:extLst>
            <c:ext xmlns:c16="http://schemas.microsoft.com/office/drawing/2014/chart" uri="{C3380CC4-5D6E-409C-BE32-E72D297353CC}">
              <c16:uniqueId val="{00000008-3C51-4101-8C87-7543E49131E1}"/>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6" rIns="96653" bIns="48326"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53" tIns="48326" rIns="96653" bIns="48326" rtlCol="0"/>
          <a:lstStyle>
            <a:lvl1pPr algn="r">
              <a:defRPr sz="1300"/>
            </a:lvl1pPr>
          </a:lstStyle>
          <a:p>
            <a:fld id="{A7861765-EC4D-44AF-A1FE-801979C3F4E7}" type="datetimeFigureOut">
              <a:rPr lang="en-US" smtClean="0"/>
              <a:t>11/11/2025</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53" tIns="48326" rIns="96653" bIns="48326"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53" tIns="48326" rIns="96653" bIns="48326" rtlCol="0" anchor="b"/>
          <a:lstStyle>
            <a:lvl1pPr algn="r">
              <a:defRPr sz="1300"/>
            </a:lvl1pPr>
          </a:lstStyle>
          <a:p>
            <a:fld id="{CF2E714B-BD9F-4941-978F-4274E3C094C7}" type="slidenum">
              <a:rPr lang="en-US" smtClean="0"/>
              <a:t>‹#›</a:t>
            </a:fld>
            <a:endParaRPr lang="en-US"/>
          </a:p>
        </p:txBody>
      </p:sp>
    </p:spTree>
    <p:extLst>
      <p:ext uri="{BB962C8B-B14F-4D97-AF65-F5344CB8AC3E}">
        <p14:creationId xmlns:p14="http://schemas.microsoft.com/office/powerpoint/2010/main" val="1136713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6" rIns="96653" bIns="48326" rtlCol="0"/>
          <a:lstStyle>
            <a:lvl1pPr algn="l">
              <a:defRPr sz="13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53" tIns="48326" rIns="96653" bIns="48326" rtlCol="0"/>
          <a:lstStyle>
            <a:lvl1pPr algn="r">
              <a:defRPr sz="1300">
                <a:latin typeface="Arial" panose="020B0604020202020204" pitchFamily="34" charset="0"/>
              </a:defRPr>
            </a:lvl1pPr>
          </a:lstStyle>
          <a:p>
            <a:fld id="{9F88912A-A4ED-4197-94DA-AFEE43B620E5}" type="datetimeFigureOut">
              <a:rPr lang="en-US" smtClean="0"/>
              <a:pPr/>
              <a:t>11/11/2025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6" rIns="96653" bIns="48326"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6" rIns="96653" bIns="48326"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53" tIns="48326" rIns="96653" bIns="48326" rtlCol="0" anchor="b"/>
          <a:lstStyle>
            <a:lvl1pPr algn="l">
              <a:defRPr sz="13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53" tIns="48326" rIns="96653" bIns="48326" rtlCol="0" anchor="b"/>
          <a:lstStyle>
            <a:lvl1pPr algn="r">
              <a:defRPr sz="1300">
                <a:latin typeface="Arial" panose="020B0604020202020204" pitchFamily="34" charset="0"/>
              </a:defRPr>
            </a:lvl1pPr>
          </a:lstStyle>
          <a:p>
            <a:fld id="{61CDFA1C-EC1C-431D-8385-13D77AC2203F}" type="slidenum">
              <a:rPr lang="en-US" smtClean="0"/>
              <a:pPr/>
              <a:t>‹#›</a:t>
            </a:fld>
            <a:endParaRPr lang="en-US" dirty="0"/>
          </a:p>
        </p:txBody>
      </p:sp>
    </p:spTree>
    <p:extLst>
      <p:ext uri="{BB962C8B-B14F-4D97-AF65-F5344CB8AC3E}">
        <p14:creationId xmlns:p14="http://schemas.microsoft.com/office/powerpoint/2010/main" val="2173815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100" dirty="0">
                <a:ea typeface="ＭＳ Ｐゴシック" pitchFamily="34" charset="-128"/>
              </a:rPr>
              <a:t>I want to start by saying congratulations! “Congratulations” on being here today. Attending this session is a huge first step in taking control of your financial future. </a:t>
            </a:r>
          </a:p>
          <a:p>
            <a:endParaRPr lang="en-US"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1</a:t>
            </a:fld>
            <a:endParaRPr lang="en-US" dirty="0"/>
          </a:p>
        </p:txBody>
      </p:sp>
    </p:spTree>
    <p:extLst>
      <p:ext uri="{BB962C8B-B14F-4D97-AF65-F5344CB8AC3E}">
        <p14:creationId xmlns:p14="http://schemas.microsoft.com/office/powerpoint/2010/main" val="2605059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[Non-Allianz producer:</a:t>
            </a:r>
          </a:p>
          <a:p>
            <a:pPr eaLnBrk="1" hangingPunct="1"/>
            <a:r>
              <a:rPr lang="en-US" altLang="en-US" sz="1100" dirty="0">
                <a:ea typeface="ＭＳ Ｐゴシック" pitchFamily="34" charset="-128"/>
              </a:rPr>
              <a:t>Note to presenter: Populate your name and your full company name in the customizable sections if you are not an employee of Allianz. If you are an employee you can delete this slide.]</a:t>
            </a:r>
          </a:p>
        </p:txBody>
      </p:sp>
      <p:sp>
        <p:nvSpPr>
          <p:cNvPr id="4" name="Slide Number Placeholder 3"/>
          <p:cNvSpPr>
            <a:spLocks noGrp="1"/>
          </p:cNvSpPr>
          <p:nvPr>
            <p:ph type="sldNum" sz="quarter" idx="10"/>
          </p:nvPr>
        </p:nvSpPr>
        <p:spPr/>
        <p:txBody>
          <a:bodyPr/>
          <a:lstStyle/>
          <a:p>
            <a:pPr defTabSz="1088070">
              <a:defRPr/>
            </a:pPr>
            <a:fld id="{F74A096B-B1FC-440A-B778-B54F29681DF1}" type="slidenum">
              <a:rPr lang="en-US">
                <a:solidFill>
                  <a:prstClr val="black"/>
                </a:solidFill>
                <a:latin typeface="Calibri"/>
              </a:rPr>
              <a:pPr defTabSz="1088070">
                <a:defRPr/>
              </a:pPr>
              <a:t>2</a:t>
            </a:fld>
            <a:endParaRPr lang="en-US">
              <a:solidFill>
                <a:prstClr val="black"/>
              </a:solidFill>
              <a:latin typeface="Calibri"/>
            </a:endParaRPr>
          </a:p>
        </p:txBody>
      </p:sp>
    </p:spTree>
    <p:extLst>
      <p:ext uri="{BB962C8B-B14F-4D97-AF65-F5344CB8AC3E}">
        <p14:creationId xmlns:p14="http://schemas.microsoft.com/office/powerpoint/2010/main" val="413611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6">
              <a:defRPr/>
            </a:pPr>
            <a:r>
              <a:rPr lang="en-US" altLang="en-US" sz="1100" dirty="0">
                <a:ea typeface="ＭＳ Ｐゴシック" pitchFamily="34" charset="-128"/>
              </a:rPr>
              <a:t>There have been many studies done on women of all ages and walks of life to try and understand their comfort and confidence with finances.</a:t>
            </a:r>
          </a:p>
          <a:p>
            <a:pPr defTabSz="966526">
              <a:defRPr/>
            </a:pPr>
            <a:r>
              <a:rPr lang="en-US" altLang="en-US" sz="1100" dirty="0">
                <a:ea typeface="ＭＳ Ｐゴシック" pitchFamily="34" charset="-128"/>
              </a:rPr>
              <a:t>In general, research has shown that even though many women are well educated, have successful careers, and are managing their daily household finances, women often lack confidence when it comes to their finances. </a:t>
            </a:r>
          </a:p>
          <a:p>
            <a:pPr defTabSz="966526">
              <a:defRPr/>
            </a:pPr>
            <a:r>
              <a:rPr lang="en-US" altLang="en-US" sz="1100" dirty="0">
                <a:ea typeface="ＭＳ Ｐゴシック" pitchFamily="34" charset="-128"/>
              </a:rPr>
              <a:t>My name is ________, and today, we’re going to talk about why that is, and what you can do about it.</a:t>
            </a:r>
          </a:p>
          <a:p>
            <a:pPr eaLnBrk="1" hangingPunct="1"/>
            <a:r>
              <a:rPr lang="en-US" altLang="en-US" sz="1100" dirty="0">
                <a:ea typeface="ＭＳ Ｐゴシック" pitchFamily="34" charset="-128"/>
              </a:rPr>
              <a:t>This presentation is based in part on Allianz Life Insurance Company of North America (Allianz)-commissioned research. Allianz 2005 Women, Money &amp; Power Study, conducted online in September 2025 with a nationally representative sample of 900 women age </a:t>
            </a:r>
            <a:r>
              <a:rPr lang="en-US" altLang="en-US" sz="1100">
                <a:ea typeface="ＭＳ Ｐゴシック" pitchFamily="34" charset="-128"/>
              </a:rPr>
              <a:t>18+.</a:t>
            </a:r>
            <a:endParaRPr lang="en-US" altLang="en-US" sz="1100" dirty="0">
              <a:ea typeface="ＭＳ Ｐゴシック" pitchFamily="34" charset="-128"/>
            </a:endParaRPr>
          </a:p>
          <a:p>
            <a:pPr eaLnBrk="1" hangingPunct="1"/>
            <a:endParaRPr lang="en-US" altLang="en-US" sz="110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3</a:t>
            </a:fld>
            <a:endParaRPr lang="en-US" dirty="0"/>
          </a:p>
        </p:txBody>
      </p:sp>
    </p:spTree>
    <p:extLst>
      <p:ext uri="{BB962C8B-B14F-4D97-AF65-F5344CB8AC3E}">
        <p14:creationId xmlns:p14="http://schemas.microsoft.com/office/powerpoint/2010/main" val="2675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100" dirty="0">
                <a:ea typeface="ＭＳ Ｐゴシック" pitchFamily="34" charset="-128"/>
              </a:rPr>
              <a:t>In order to help you get the most out of this session, we’re going to be doing some reflection exercises using the Financial Discovery Journal. At some key points throughout the session today we’ll stop and I’ll give you some time to think about and discuss particular topics. Also, as we go through the presentation today, I encourage you to take notes in the margins of your journal or a separate sheet of paper and jot down any insights, ideas, or questions. </a:t>
            </a:r>
          </a:p>
        </p:txBody>
      </p:sp>
      <p:sp>
        <p:nvSpPr>
          <p:cNvPr id="4" name="Slide Number Placeholder 3"/>
          <p:cNvSpPr>
            <a:spLocks noGrp="1"/>
          </p:cNvSpPr>
          <p:nvPr>
            <p:ph type="sldNum" sz="quarter" idx="10"/>
          </p:nvPr>
        </p:nvSpPr>
        <p:spPr/>
        <p:txBody>
          <a:bodyPr/>
          <a:lstStyle/>
          <a:p>
            <a:fld id="{61CDFA1C-EC1C-431D-8385-13D77AC2203F}" type="slidenum">
              <a:rPr lang="en-US" smtClean="0"/>
              <a:pPr/>
              <a:t>4</a:t>
            </a:fld>
            <a:endParaRPr lang="en-US" dirty="0"/>
          </a:p>
        </p:txBody>
      </p:sp>
    </p:spTree>
    <p:extLst>
      <p:ext uri="{BB962C8B-B14F-4D97-AF65-F5344CB8AC3E}">
        <p14:creationId xmlns:p14="http://schemas.microsoft.com/office/powerpoint/2010/main" val="68452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But first, let’s take a look at our Roadmap so you can see what we’ll be doing today. In our time together, you will accomplish three things:</a:t>
            </a:r>
          </a:p>
          <a:p>
            <a:r>
              <a:rPr lang="en-US" sz="1100" dirty="0"/>
              <a:t>1: Learn why women, in general, need a financial strategy, and use that information to find your “why”, specifically</a:t>
            </a:r>
          </a:p>
          <a:p>
            <a:r>
              <a:rPr lang="en-US" sz="1100" dirty="0"/>
              <a:t>2: Identify your financial personality and how to use it, and </a:t>
            </a:r>
          </a:p>
          <a:p>
            <a:pPr defTabSz="966526">
              <a:defRPr/>
            </a:pPr>
            <a:r>
              <a:rPr lang="en-US" sz="1100" dirty="0"/>
              <a:t>3: Review actions you can do immediately to get started on taking control of your financial future.</a:t>
            </a:r>
          </a:p>
          <a:p>
            <a:endParaRPr lang="en-US" sz="110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5</a:t>
            </a:fld>
            <a:endParaRPr lang="en-US" dirty="0"/>
          </a:p>
        </p:txBody>
      </p:sp>
    </p:spTree>
    <p:extLst>
      <p:ext uri="{BB962C8B-B14F-4D97-AF65-F5344CB8AC3E}">
        <p14:creationId xmlns:p14="http://schemas.microsoft.com/office/powerpoint/2010/main" val="3730634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668">
              <a:defRPr/>
            </a:pPr>
            <a:r>
              <a:rPr lang="en-US" b="0" dirty="0"/>
              <a:t>Let’s get started</a:t>
            </a:r>
            <a:r>
              <a:rPr lang="en-US" b="0" baseline="0" dirty="0"/>
              <a:t> with why you need a financial strategy, especially as a woman. </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6</a:t>
            </a:fld>
            <a:endParaRPr lang="en-US" dirty="0"/>
          </a:p>
        </p:txBody>
      </p:sp>
    </p:spTree>
    <p:extLst>
      <p:ext uri="{BB962C8B-B14F-4D97-AF65-F5344CB8AC3E}">
        <p14:creationId xmlns:p14="http://schemas.microsoft.com/office/powerpoint/2010/main" val="321279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3679" indent="-323679" defTabSz="971038">
              <a:lnSpc>
                <a:spcPct val="80000"/>
              </a:lnSpc>
              <a:tabLst>
                <a:tab pos="207359" algn="l"/>
              </a:tabLst>
              <a:defRPr/>
            </a:pPr>
            <a:r>
              <a:rPr lang="en-US" sz="1000" dirty="0"/>
              <a:t>Why a financial strategy? There are many reasons: </a:t>
            </a:r>
          </a:p>
          <a:p>
            <a:pPr marL="182069" indent="-182069" defTabSz="971038">
              <a:lnSpc>
                <a:spcPct val="80000"/>
              </a:lnSpc>
              <a:buFont typeface="Arial" panose="020B0604020202020204" pitchFamily="34" charset="0"/>
              <a:buChar char="•"/>
              <a:tabLst>
                <a:tab pos="207359" algn="l"/>
              </a:tabLst>
              <a:defRPr/>
            </a:pPr>
            <a:r>
              <a:rPr lang="en-US" sz="1000" dirty="0"/>
              <a:t>Women’s roles are evolving, and with that, you have more financial responsibility than ever before,</a:t>
            </a:r>
          </a:p>
          <a:p>
            <a:pPr marL="182069" indent="-182069" defTabSz="971038">
              <a:lnSpc>
                <a:spcPct val="80000"/>
              </a:lnSpc>
              <a:buFont typeface="Arial" panose="020B0604020202020204" pitchFamily="34" charset="0"/>
              <a:buChar char="•"/>
              <a:tabLst>
                <a:tab pos="207359" algn="l"/>
              </a:tabLst>
              <a:defRPr/>
            </a:pPr>
            <a:r>
              <a:rPr lang="en-US" sz="1000" dirty="0"/>
              <a:t>Many women experience feelings of insecurity when it comes to their finances, and</a:t>
            </a:r>
          </a:p>
          <a:p>
            <a:pPr marL="182069" indent="-182069" defTabSz="971038">
              <a:lnSpc>
                <a:spcPct val="80000"/>
              </a:lnSpc>
              <a:buFont typeface="Arial" panose="020B0604020202020204" pitchFamily="34" charset="0"/>
              <a:buChar char="•"/>
              <a:tabLst>
                <a:tab pos="207359" algn="l"/>
              </a:tabLst>
              <a:defRPr/>
            </a:pPr>
            <a:r>
              <a:rPr lang="en-US" sz="1000" dirty="0"/>
              <a:t>Life can come at you fast – You need to be financially prepared for life-changing events.</a:t>
            </a:r>
          </a:p>
          <a:p>
            <a:pPr defTabSz="971038">
              <a:lnSpc>
                <a:spcPct val="80000"/>
              </a:lnSpc>
              <a:tabLst>
                <a:tab pos="207359" algn="l"/>
              </a:tabLst>
              <a:defRPr/>
            </a:pPr>
            <a:endParaRPr lang="en-US" sz="1000" dirty="0"/>
          </a:p>
          <a:p>
            <a:pPr defTabSz="971038">
              <a:lnSpc>
                <a:spcPct val="80000"/>
              </a:lnSpc>
              <a:tabLst>
                <a:tab pos="207359" algn="l"/>
              </a:tabLst>
              <a:defRPr/>
            </a:pPr>
            <a:r>
              <a:rPr lang="en-US" sz="1000" dirty="0"/>
              <a:t>Regardless of your specific situation, the good news is that you CAN be prepared. Having a financial strategy can help you with all of these. </a:t>
            </a:r>
          </a:p>
          <a:p>
            <a:pPr defTabSz="971038">
              <a:lnSpc>
                <a:spcPct val="80000"/>
              </a:lnSpc>
              <a:tabLst>
                <a:tab pos="207359" algn="l"/>
              </a:tabLst>
              <a:defRPr/>
            </a:pPr>
            <a:r>
              <a:rPr lang="en-US" sz="1000" dirty="0"/>
              <a:t>[Click] Let’s take a look at each in more detail, starting with evolving roles. </a:t>
            </a:r>
          </a:p>
        </p:txBody>
      </p:sp>
      <p:sp>
        <p:nvSpPr>
          <p:cNvPr id="4" name="Slide Number Placeholder 3"/>
          <p:cNvSpPr>
            <a:spLocks noGrp="1"/>
          </p:cNvSpPr>
          <p:nvPr>
            <p:ph type="sldNum" sz="quarter" idx="10"/>
          </p:nvPr>
        </p:nvSpPr>
        <p:spPr/>
        <p:txBody>
          <a:bodyPr/>
          <a:lstStyle/>
          <a:p>
            <a:fld id="{61CDFA1C-EC1C-431D-8385-13D77AC2203F}" type="slidenum">
              <a:rPr lang="en-US" smtClean="0"/>
              <a:pPr/>
              <a:t>7</a:t>
            </a:fld>
            <a:endParaRPr lang="en-US" dirty="0"/>
          </a:p>
        </p:txBody>
      </p:sp>
    </p:spTree>
    <p:extLst>
      <p:ext uri="{BB962C8B-B14F-4D97-AF65-F5344CB8AC3E}">
        <p14:creationId xmlns:p14="http://schemas.microsoft.com/office/powerpoint/2010/main" val="3938751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038">
              <a:tabLst>
                <a:tab pos="207359" algn="l"/>
              </a:tabLst>
              <a:defRPr/>
            </a:pPr>
            <a:r>
              <a:rPr lang="en-US" b="0" dirty="0"/>
              <a:t>Women’s role in society has been evolving, especially due to education. Women with bachelor’s degrees are outpacing men (1995 both men and women were at 25%. Fast forward to 2024 men climbed to 37% but women were at 47%)</a:t>
            </a:r>
            <a:r>
              <a:rPr lang="en-US" b="0" baseline="0" dirty="0"/>
              <a:t>.</a:t>
            </a:r>
          </a:p>
          <a:p>
            <a:pPr defTabSz="971038">
              <a:tabLst>
                <a:tab pos="207359" algn="l"/>
              </a:tabLst>
              <a:defRPr/>
            </a:pPr>
            <a:r>
              <a:rPr lang="en-US" b="0" dirty="0"/>
              <a:t>[Click] Of those women with bachelor’s degrees in 2024, 73% were employed full time compared to 53% of women with no college degree.</a:t>
            </a:r>
          </a:p>
          <a:p>
            <a:pPr defTabSz="971038">
              <a:tabLst>
                <a:tab pos="207359" algn="l"/>
              </a:tabLst>
              <a:defRPr/>
            </a:pPr>
            <a:r>
              <a:rPr lang="en-US" b="0" dirty="0"/>
              <a:t>Congratulations….. That’s a huge accomplishment. Think about all of the financial opportunities that education could open for</a:t>
            </a:r>
            <a:r>
              <a:rPr lang="en-US" b="0" baseline="0" dirty="0"/>
              <a:t> women</a:t>
            </a:r>
            <a:r>
              <a:rPr lang="en-US" b="0" dirty="0"/>
              <a:t>. </a:t>
            </a:r>
          </a:p>
          <a:p>
            <a:pPr defTabSz="971038">
              <a:tabLst>
                <a:tab pos="207359" algn="l"/>
              </a:tabLst>
              <a:defRPr/>
            </a:pPr>
            <a:r>
              <a:rPr lang="en-US" b="0" dirty="0"/>
              <a:t>[Click]</a:t>
            </a:r>
            <a:r>
              <a:rPr lang="en-US" b="0" baseline="0" dirty="0"/>
              <a:t> However, the reality is fulltime workers (ages 25+) average weekly earnings indicate there is still a gender wage gap.</a:t>
            </a:r>
          </a:p>
          <a:p>
            <a:pPr marL="0" marR="0" lvl="0" indent="0" algn="l" defTabSz="971038" rtl="0" eaLnBrk="1" fontAlgn="auto" latinLnBrk="0" hangingPunct="1">
              <a:lnSpc>
                <a:spcPct val="100000"/>
              </a:lnSpc>
              <a:spcBef>
                <a:spcPts val="0"/>
              </a:spcBef>
              <a:spcAft>
                <a:spcPts val="0"/>
              </a:spcAft>
              <a:buClrTx/>
              <a:buSzTx/>
              <a:buFontTx/>
              <a:buNone/>
              <a:tabLst>
                <a:tab pos="207359" algn="l"/>
              </a:tabLst>
              <a:defRPr/>
            </a:pPr>
            <a:r>
              <a:rPr lang="en-US" b="0" dirty="0"/>
              <a:t>So, how will you manage those opportunities and counter against the potential risks amid a gender wage gap? Having a financial strategy in place can help!</a:t>
            </a:r>
          </a:p>
          <a:p>
            <a:pPr defTabSz="971038">
              <a:tabLst>
                <a:tab pos="207359" algn="l"/>
              </a:tabLst>
              <a:defRPr/>
            </a:pPr>
            <a:endParaRPr lang="en-US" b="0" dirty="0"/>
          </a:p>
          <a:p>
            <a:pPr defTabSz="971038">
              <a:tabLst>
                <a:tab pos="207359" algn="l"/>
              </a:tabLst>
              <a:defRPr/>
            </a:pPr>
            <a:endParaRPr lang="en-US" b="0" dirty="0"/>
          </a:p>
          <a:p>
            <a:pPr defTabSz="971038">
              <a:tabLst>
                <a:tab pos="207359" algn="l"/>
              </a:tabLst>
              <a:defRPr/>
            </a:pPr>
            <a:endParaRPr lang="en-US" b="0" baseline="0" dirty="0"/>
          </a:p>
          <a:p>
            <a:pPr defTabSz="971038">
              <a:tabLst>
                <a:tab pos="207359" algn="l"/>
              </a:tabLst>
              <a:defRPr/>
            </a:pPr>
            <a:r>
              <a:rPr lang="en-US" b="0" dirty="0"/>
              <a:t> </a:t>
            </a:r>
            <a:endParaRPr lang="en-US"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8</a:t>
            </a:fld>
            <a:endParaRPr lang="en-US" dirty="0"/>
          </a:p>
        </p:txBody>
      </p:sp>
    </p:spTree>
    <p:extLst>
      <p:ext uri="{BB962C8B-B14F-4D97-AF65-F5344CB8AC3E}">
        <p14:creationId xmlns:p14="http://schemas.microsoft.com/office/powerpoint/2010/main" val="1660644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100" dirty="0">
                <a:ea typeface="ＭＳ Ｐゴシック" pitchFamily="34" charset="-128"/>
              </a:rPr>
              <a:t>It’s not just about who earns the money, either. According to the Allianz study of 2025</a:t>
            </a:r>
          </a:p>
          <a:p>
            <a:pPr marL="181224" indent="-181224">
              <a:buFont typeface="Arial" panose="020B0604020202020204" pitchFamily="34" charset="0"/>
              <a:buChar char="•"/>
            </a:pPr>
            <a:r>
              <a:rPr lang="en-US" altLang="en-US" sz="1100" dirty="0">
                <a:ea typeface="ＭＳ Ｐゴシック" pitchFamily="34" charset="-128"/>
              </a:rPr>
              <a:t>[Click] 53% of women consider themselves to be the CFO of their household </a:t>
            </a:r>
          </a:p>
          <a:p>
            <a:pPr marL="181224" indent="-181224" defTabSz="1022668">
              <a:lnSpc>
                <a:spcPct val="105000"/>
              </a:lnSpc>
              <a:spcBef>
                <a:spcPct val="0"/>
              </a:spcBef>
              <a:buFont typeface="Arial" panose="020B0604020202020204" pitchFamily="34" charset="0"/>
              <a:buChar char="•"/>
              <a:defRPr/>
            </a:pPr>
            <a:r>
              <a:rPr lang="en-US" altLang="en-US" sz="1100" dirty="0">
                <a:ea typeface="ＭＳ Ｐゴシック" pitchFamily="34" charset="-128"/>
              </a:rPr>
              <a:t>In addition, 49% of women consider themselves to be more financially savvy than their spouse or partner. If that’s the case for you, then you should be either leading, or significantly contributing, to the financial decision-making.</a:t>
            </a:r>
          </a:p>
          <a:p>
            <a:pPr>
              <a:lnSpc>
                <a:spcPct val="105000"/>
              </a:lnSpc>
              <a:spcBef>
                <a:spcPct val="0"/>
              </a:spcBef>
            </a:pPr>
            <a:endParaRPr lang="en-US" altLang="en-US" sz="1100" dirty="0">
              <a:ea typeface="ＭＳ Ｐゴシック" pitchFamily="34" charset="-128"/>
            </a:endParaRPr>
          </a:p>
          <a:p>
            <a:pPr>
              <a:lnSpc>
                <a:spcPct val="105000"/>
              </a:lnSpc>
              <a:spcBef>
                <a:spcPct val="0"/>
              </a:spcBef>
            </a:pPr>
            <a:r>
              <a:rPr lang="en-US" sz="1100" dirty="0"/>
              <a:t>Finally, take another guess: according to the Allianz Study, in what percentage of US households is the woman the sole or main breadwinner? [Click to next slide]</a:t>
            </a:r>
            <a:endParaRPr lang="en-US" altLang="en-US" sz="110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9</a:t>
            </a:fld>
            <a:endParaRPr lang="en-US" dirty="0"/>
          </a:p>
        </p:txBody>
      </p:sp>
    </p:spTree>
    <p:extLst>
      <p:ext uri="{BB962C8B-B14F-4D97-AF65-F5344CB8AC3E}">
        <p14:creationId xmlns:p14="http://schemas.microsoft.com/office/powerpoint/2010/main" val="3082290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5000"/>
              </a:lnSpc>
              <a:spcBef>
                <a:spcPct val="0"/>
              </a:spcBef>
            </a:pPr>
            <a:r>
              <a:rPr lang="en-US" sz="1100" dirty="0"/>
              <a:t>46%.</a:t>
            </a:r>
          </a:p>
          <a:p>
            <a:pPr defTabSz="971038">
              <a:tabLst>
                <a:tab pos="207359" algn="l"/>
              </a:tabLst>
              <a:defRPr/>
            </a:pPr>
            <a:r>
              <a:rPr lang="en-US" altLang="en-US" sz="1100" dirty="0">
                <a:ea typeface="ＭＳ Ｐゴシック" pitchFamily="34" charset="-128"/>
              </a:rPr>
              <a:t>In each of these cases, it is important for you to be financially educated and to have a financial strategy in place so you can make good decisions. </a:t>
            </a:r>
          </a:p>
          <a:p>
            <a:pPr marL="181224" indent="-181224" defTabSz="1022668">
              <a:lnSpc>
                <a:spcPct val="105000"/>
              </a:lnSpc>
              <a:spcBef>
                <a:spcPct val="0"/>
              </a:spcBef>
              <a:buFont typeface="Arial" panose="020B0604020202020204" pitchFamily="34" charset="0"/>
              <a:buChar char="•"/>
              <a:defRPr/>
            </a:pPr>
            <a:endParaRPr lang="en-US" altLang="en-US" sz="110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10</a:t>
            </a:fld>
            <a:endParaRPr lang="en-US" dirty="0"/>
          </a:p>
        </p:txBody>
      </p:sp>
    </p:spTree>
    <p:extLst>
      <p:ext uri="{BB962C8B-B14F-4D97-AF65-F5344CB8AC3E}">
        <p14:creationId xmlns:p14="http://schemas.microsoft.com/office/powerpoint/2010/main" val="1784585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0" dirty="0">
                <a:ea typeface="ＭＳ Ｐゴシック" pitchFamily="34" charset="-128"/>
              </a:rPr>
              <a:t>One last</a:t>
            </a:r>
            <a:r>
              <a:rPr lang="en-US" altLang="en-US" b="0" baseline="0" dirty="0">
                <a:ea typeface="ＭＳ Ｐゴシック" pitchFamily="34" charset="-128"/>
              </a:rPr>
              <a:t> </a:t>
            </a:r>
            <a:r>
              <a:rPr lang="en-US" altLang="en-US" b="0" dirty="0">
                <a:ea typeface="ＭＳ Ｐゴシック" pitchFamily="34" charset="-128"/>
              </a:rPr>
              <a:t>thing to consider… have</a:t>
            </a:r>
            <a:r>
              <a:rPr lang="en-US" altLang="en-US" b="0" baseline="0" dirty="0">
                <a:ea typeface="ＭＳ Ｐゴシック" pitchFamily="34" charset="-128"/>
              </a:rPr>
              <a:t> </a:t>
            </a:r>
            <a:r>
              <a:rPr lang="en-US" altLang="en-US" b="0" dirty="0">
                <a:ea typeface="ＭＳ Ｐゴシック" pitchFamily="34" charset="-128"/>
              </a:rPr>
              <a:t>you ever thought about life expectancies, and the</a:t>
            </a:r>
            <a:r>
              <a:rPr lang="en-US" altLang="en-US" b="0" baseline="0" dirty="0">
                <a:ea typeface="ＭＳ Ｐゴシック" pitchFamily="34" charset="-128"/>
              </a:rPr>
              <a:t> fact that women</a:t>
            </a:r>
            <a:r>
              <a:rPr lang="en-US" altLang="en-US" b="0" dirty="0">
                <a:ea typeface="ＭＳ Ｐゴシック" pitchFamily="34" charset="-128"/>
              </a:rPr>
              <a:t> generally have longer life expectancies than men, meaning</a:t>
            </a:r>
            <a:r>
              <a:rPr lang="en-US" altLang="en-US" b="0" baseline="0" dirty="0">
                <a:ea typeface="ＭＳ Ｐゴシック" pitchFamily="34" charset="-128"/>
              </a:rPr>
              <a:t> that you are</a:t>
            </a:r>
            <a:r>
              <a:rPr lang="en-US" altLang="en-US" b="0" dirty="0">
                <a:ea typeface="ＭＳ Ｐゴシック" pitchFamily="34" charset="-128"/>
              </a:rPr>
              <a:t> </a:t>
            </a:r>
            <a:r>
              <a:rPr lang="en-US" altLang="en-US" b="0" u="sng" dirty="0">
                <a:ea typeface="ＭＳ Ｐゴシック" pitchFamily="34" charset="-128"/>
              </a:rPr>
              <a:t>more likely</a:t>
            </a:r>
            <a:r>
              <a:rPr lang="en-US" altLang="en-US" b="0" u="none" baseline="0" dirty="0">
                <a:ea typeface="ＭＳ Ｐゴシック" pitchFamily="34" charset="-128"/>
              </a:rPr>
              <a:t> </a:t>
            </a:r>
            <a:r>
              <a:rPr lang="en-US" altLang="en-US" b="0" dirty="0">
                <a:ea typeface="ＭＳ Ｐゴシック" pitchFamily="34" charset="-128"/>
              </a:rPr>
              <a:t>to be solely responsible for your finances at some point in your lives? Are you prepared for that possibility? If not, that’s okay.</a:t>
            </a:r>
            <a:r>
              <a:rPr lang="en-US" altLang="en-US" b="0" baseline="0" dirty="0">
                <a:ea typeface="ＭＳ Ｐゴシック" pitchFamily="34" charset="-128"/>
              </a:rPr>
              <a:t> That’s why you’re here today. </a:t>
            </a:r>
            <a:r>
              <a:rPr lang="en-US" altLang="en-US" b="0" dirty="0">
                <a:ea typeface="ＭＳ Ｐゴシック" pitchFamily="34" charset="-128"/>
              </a:rPr>
              <a:t>You need to be ready to take on a more active role in your finances.</a:t>
            </a:r>
            <a:endParaRPr lang="en-US"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11</a:t>
            </a:fld>
            <a:endParaRPr lang="en-US" dirty="0"/>
          </a:p>
        </p:txBody>
      </p:sp>
    </p:spTree>
    <p:extLst>
      <p:ext uri="{BB962C8B-B14F-4D97-AF65-F5344CB8AC3E}">
        <p14:creationId xmlns:p14="http://schemas.microsoft.com/office/powerpoint/2010/main" val="1819803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0" dirty="0">
                <a:ea typeface="ＭＳ Ｐゴシック" pitchFamily="34" charset="-128"/>
              </a:rPr>
              <a:t>Which brings us to our first Discovery Journal exercise. How do you feel about your financial future? I’ll give you</a:t>
            </a:r>
            <a:r>
              <a:rPr lang="en-US" altLang="en-US" b="0" baseline="0" dirty="0">
                <a:ea typeface="ＭＳ Ｐゴシック" pitchFamily="34" charset="-128"/>
              </a:rPr>
              <a:t> about 2-3 minutes to write down your thoughts, then we’ll discuss. </a:t>
            </a:r>
            <a:endParaRPr lang="en-US" altLang="en-US" b="0" dirty="0">
              <a:ea typeface="ＭＳ Ｐゴシック" pitchFamily="34" charset="-128"/>
            </a:endParaRPr>
          </a:p>
          <a:p>
            <a:pPr eaLnBrk="1" hangingPunct="1">
              <a:lnSpc>
                <a:spcPct val="90000"/>
              </a:lnSpc>
            </a:pPr>
            <a:endParaRPr lang="en-US" altLang="en-US" b="0" dirty="0">
              <a:ea typeface="ＭＳ Ｐゴシック" pitchFamily="34" charset="-128"/>
            </a:endParaRPr>
          </a:p>
          <a:p>
            <a:pPr eaLnBrk="1" hangingPunct="1">
              <a:lnSpc>
                <a:spcPct val="90000"/>
              </a:lnSpc>
            </a:pPr>
            <a:r>
              <a:rPr lang="en-US" altLang="en-US" b="0" dirty="0">
                <a:ea typeface="ＭＳ Ｐゴシック" pitchFamily="34" charset="-128"/>
              </a:rPr>
              <a:t>[post-discussion]</a:t>
            </a:r>
            <a:r>
              <a:rPr lang="en-US" altLang="en-US" b="0" baseline="0" dirty="0">
                <a:ea typeface="ＭＳ Ｐゴシック" pitchFamily="34" charset="-128"/>
              </a:rPr>
              <a:t> Allianz’s experience has been that m</a:t>
            </a:r>
            <a:r>
              <a:rPr lang="en-US" altLang="en-US" b="0" dirty="0">
                <a:ea typeface="ＭＳ Ｐゴシック" pitchFamily="34" charset="-128"/>
              </a:rPr>
              <a:t>ost women report feeling insecure about their financial</a:t>
            </a:r>
            <a:r>
              <a:rPr lang="en-US" altLang="en-US" b="0" baseline="0" dirty="0">
                <a:ea typeface="ＭＳ Ｐゴシック" pitchFamily="34" charset="-128"/>
              </a:rPr>
              <a:t> future. </a:t>
            </a:r>
            <a:r>
              <a:rPr lang="en-US" altLang="en-US" b="0" dirty="0">
                <a:ea typeface="ＭＳ Ｐゴシック" pitchFamily="34" charset="-128"/>
              </a:rPr>
              <a:t>In fact, they found that there are some lingering effects of traditional values that may be contributing to these feelings of financial insecurity.</a:t>
            </a:r>
          </a:p>
        </p:txBody>
      </p:sp>
      <p:sp>
        <p:nvSpPr>
          <p:cNvPr id="4" name="Slide Number Placeholder 3"/>
          <p:cNvSpPr>
            <a:spLocks noGrp="1"/>
          </p:cNvSpPr>
          <p:nvPr>
            <p:ph type="sldNum" sz="quarter" idx="10"/>
          </p:nvPr>
        </p:nvSpPr>
        <p:spPr/>
        <p:txBody>
          <a:bodyPr/>
          <a:lstStyle/>
          <a:p>
            <a:fld id="{61CDFA1C-EC1C-431D-8385-13D77AC2203F}" type="slidenum">
              <a:rPr lang="en-US" smtClean="0"/>
              <a:pPr/>
              <a:t>12</a:t>
            </a:fld>
            <a:endParaRPr lang="en-US" dirty="0"/>
          </a:p>
        </p:txBody>
      </p:sp>
    </p:spTree>
    <p:extLst>
      <p:ext uri="{BB962C8B-B14F-4D97-AF65-F5344CB8AC3E}">
        <p14:creationId xmlns:p14="http://schemas.microsoft.com/office/powerpoint/2010/main" val="1262734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Let’s talk about that next, as it is another major reason for why women need a financial strategy.</a:t>
            </a:r>
            <a:endParaRPr lang="en-US" sz="100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13</a:t>
            </a:fld>
            <a:endParaRPr lang="en-US" dirty="0"/>
          </a:p>
        </p:txBody>
      </p:sp>
    </p:spTree>
    <p:extLst>
      <p:ext uri="{BB962C8B-B14F-4D97-AF65-F5344CB8AC3E}">
        <p14:creationId xmlns:p14="http://schemas.microsoft.com/office/powerpoint/2010/main" val="3002542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sz="1100" dirty="0">
                <a:ea typeface="ＭＳ Ｐゴシック" pitchFamily="34" charset="-128"/>
              </a:rPr>
              <a:t>For generations, women typically weren’t educated on matters of investing and finance – at home or in school. Instead of teaching them to be knowledgeable and well-prepared, some parents encouraged their daughters to “marry well.” And few school counselors encouraged young women to pursue careers in insurance and finance.</a:t>
            </a:r>
          </a:p>
          <a:p>
            <a:pPr eaLnBrk="1" hangingPunct="1">
              <a:lnSpc>
                <a:spcPct val="90000"/>
              </a:lnSpc>
            </a:pPr>
            <a:endParaRPr lang="en-US" altLang="en-US" sz="1100" dirty="0">
              <a:ea typeface="ＭＳ Ｐゴシック" pitchFamily="34" charset="-128"/>
            </a:endParaRPr>
          </a:p>
          <a:p>
            <a:pPr eaLnBrk="1" hangingPunct="1">
              <a:lnSpc>
                <a:spcPct val="90000"/>
              </a:lnSpc>
            </a:pPr>
            <a:r>
              <a:rPr lang="en-US" altLang="en-US" sz="1100" dirty="0">
                <a:ea typeface="ＭＳ Ｐゴシック" pitchFamily="34" charset="-128"/>
              </a:rPr>
              <a:t>That’s why it’s so important for women to become educated and pass on this information to the next generations. </a:t>
            </a:r>
          </a:p>
          <a:p>
            <a:pPr eaLnBrk="1" hangingPunct="1">
              <a:lnSpc>
                <a:spcPct val="90000"/>
              </a:lnSpc>
            </a:pPr>
            <a:r>
              <a:rPr lang="en-US" altLang="en-US" sz="1100" dirty="0">
                <a:ea typeface="ＭＳ Ｐゴシック" pitchFamily="34" charset="-128"/>
              </a:rPr>
              <a:t>[Click] In fact, according to our study, of the most valuable advice women should pass on to their daughters and granddaughters, 78% say to start planning early, 64% say to be self-reliant (don’t depend on others for financial security), and 64% say to have a financial (plan) strategy.</a:t>
            </a:r>
            <a:endParaRPr lang="en-US" altLang="en-US" sz="1100" baseline="3000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14</a:t>
            </a:fld>
            <a:endParaRPr lang="en-US" dirty="0"/>
          </a:p>
        </p:txBody>
      </p:sp>
    </p:spTree>
    <p:extLst>
      <p:ext uri="{BB962C8B-B14F-4D97-AF65-F5344CB8AC3E}">
        <p14:creationId xmlns:p14="http://schemas.microsoft.com/office/powerpoint/2010/main" val="2468073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668">
              <a:defRPr/>
            </a:pPr>
            <a:r>
              <a:rPr lang="en-US" altLang="en-US" b="0" dirty="0">
                <a:ea typeface="ＭＳ Ｐゴシック" pitchFamily="34" charset="-128"/>
              </a:rPr>
              <a:t>This brings us to our</a:t>
            </a:r>
            <a:r>
              <a:rPr lang="en-US" altLang="en-US" b="0" baseline="0" dirty="0">
                <a:ea typeface="ＭＳ Ｐゴシック" pitchFamily="34" charset="-128"/>
              </a:rPr>
              <a:t> next </a:t>
            </a:r>
            <a:r>
              <a:rPr lang="en-US" altLang="en-US" b="0" dirty="0">
                <a:ea typeface="ＭＳ Ｐゴシック" pitchFamily="34" charset="-128"/>
              </a:rPr>
              <a:t>Discovery Journal exercise. What money messages did you learn growing up? Were you taught anything specifically in your childhood, or are there general</a:t>
            </a:r>
            <a:r>
              <a:rPr lang="en-US" altLang="en-US" b="0" baseline="0" dirty="0">
                <a:ea typeface="ＭＳ Ｐゴシック" pitchFamily="34" charset="-128"/>
              </a:rPr>
              <a:t> messages you learned by observation? </a:t>
            </a:r>
            <a:r>
              <a:rPr lang="en-US" altLang="en-US" b="0" dirty="0">
                <a:ea typeface="ＭＳ Ｐゴシック" pitchFamily="34" charset="-128"/>
              </a:rPr>
              <a:t>I’ll give you</a:t>
            </a:r>
            <a:r>
              <a:rPr lang="en-US" altLang="en-US" b="0" baseline="0" dirty="0">
                <a:ea typeface="ＭＳ Ｐゴシック" pitchFamily="34" charset="-128"/>
              </a:rPr>
              <a:t> about 2-3 minutes to write down your thoughts, then we’ll discuss. </a:t>
            </a:r>
            <a:endParaRPr lang="en-US" altLang="en-US" b="0" dirty="0">
              <a:ea typeface="ＭＳ Ｐゴシック" pitchFamily="34" charset="-128"/>
            </a:endParaRPr>
          </a:p>
          <a:p>
            <a:pPr eaLnBrk="1" hangingPunct="1"/>
            <a:endParaRPr lang="en-US" altLang="en-US" b="0" baseline="0" dirty="0">
              <a:ea typeface="ＭＳ Ｐゴシック" pitchFamily="34" charset="-128"/>
            </a:endParaRPr>
          </a:p>
          <a:p>
            <a:pPr eaLnBrk="1" hangingPunct="1"/>
            <a:r>
              <a:rPr lang="en-US" altLang="en-US" b="0" baseline="0" dirty="0">
                <a:ea typeface="ＭＳ Ｐゴシック" pitchFamily="34" charset="-128"/>
              </a:rPr>
              <a:t>[post-discussion] If you have adult children, I encourage you to ask them this question, and see what they learned from you.</a:t>
            </a:r>
          </a:p>
        </p:txBody>
      </p:sp>
      <p:sp>
        <p:nvSpPr>
          <p:cNvPr id="4" name="Slide Number Placeholder 3"/>
          <p:cNvSpPr>
            <a:spLocks noGrp="1"/>
          </p:cNvSpPr>
          <p:nvPr>
            <p:ph type="sldNum" sz="quarter" idx="10"/>
          </p:nvPr>
        </p:nvSpPr>
        <p:spPr/>
        <p:txBody>
          <a:bodyPr/>
          <a:lstStyle/>
          <a:p>
            <a:fld id="{61CDFA1C-EC1C-431D-8385-13D77AC2203F}" type="slidenum">
              <a:rPr lang="en-US" smtClean="0"/>
              <a:pPr/>
              <a:t>15</a:t>
            </a:fld>
            <a:endParaRPr lang="en-US" dirty="0"/>
          </a:p>
        </p:txBody>
      </p:sp>
    </p:spTree>
    <p:extLst>
      <p:ext uri="{BB962C8B-B14F-4D97-AF65-F5344CB8AC3E}">
        <p14:creationId xmlns:p14="http://schemas.microsoft.com/office/powerpoint/2010/main" val="2927834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Now let’s talk about our last major reason why you need a financial strategy as a woman: life events.</a:t>
            </a:r>
          </a:p>
        </p:txBody>
      </p:sp>
      <p:sp>
        <p:nvSpPr>
          <p:cNvPr id="4" name="Slide Number Placeholder 3"/>
          <p:cNvSpPr>
            <a:spLocks noGrp="1"/>
          </p:cNvSpPr>
          <p:nvPr>
            <p:ph type="sldNum" sz="quarter" idx="10"/>
          </p:nvPr>
        </p:nvSpPr>
        <p:spPr/>
        <p:txBody>
          <a:bodyPr/>
          <a:lstStyle/>
          <a:p>
            <a:fld id="{61CDFA1C-EC1C-431D-8385-13D77AC2203F}" type="slidenum">
              <a:rPr lang="en-US" smtClean="0"/>
              <a:pPr/>
              <a:t>16</a:t>
            </a:fld>
            <a:endParaRPr lang="en-US" dirty="0"/>
          </a:p>
        </p:txBody>
      </p:sp>
    </p:spTree>
    <p:extLst>
      <p:ext uri="{BB962C8B-B14F-4D97-AF65-F5344CB8AC3E}">
        <p14:creationId xmlns:p14="http://schemas.microsoft.com/office/powerpoint/2010/main" val="3952151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100" dirty="0">
                <a:ea typeface="ＭＳ Ｐゴシック" pitchFamily="34" charset="-128"/>
              </a:rPr>
              <a:t>Each stage of life brings events that can:</a:t>
            </a:r>
          </a:p>
          <a:p>
            <a:pPr marL="182069" indent="-182069">
              <a:buFont typeface="Wingdings" pitchFamily="2" charset="2"/>
              <a:buChar char="§"/>
              <a:defRPr/>
            </a:pPr>
            <a:r>
              <a:rPr lang="en-US" sz="1100" dirty="0">
                <a:ea typeface="ＭＳ Ｐゴシック" pitchFamily="34" charset="-128"/>
              </a:rPr>
              <a:t>Reshape your financial needs and concerns and </a:t>
            </a:r>
          </a:p>
          <a:p>
            <a:pPr marL="182069" indent="-182069">
              <a:buFont typeface="Wingdings" pitchFamily="2" charset="2"/>
              <a:buChar char="§"/>
              <a:defRPr/>
            </a:pPr>
            <a:r>
              <a:rPr lang="en-US" sz="1100" dirty="0">
                <a:ea typeface="ＭＳ Ｐゴシック" pitchFamily="34" charset="-128"/>
              </a:rPr>
              <a:t>impact your ability to plan for and achieve long-term financial goals</a:t>
            </a:r>
          </a:p>
          <a:p>
            <a:pPr defTabSz="1022668">
              <a:defRPr/>
            </a:pPr>
            <a:r>
              <a:rPr lang="en-US" sz="1100" dirty="0">
                <a:ea typeface="ＭＳ Ｐゴシック" pitchFamily="34" charset="-128"/>
              </a:rPr>
              <a:t>Having a strategy in place now can help you better manage future life events, especially since many women arrive at financial decisions from a more emotional, value-driven perspective vs. an economic one. </a:t>
            </a:r>
          </a:p>
          <a:p>
            <a:pPr defTabSz="1022668">
              <a:defRPr/>
            </a:pPr>
            <a:r>
              <a:rPr lang="en-US" sz="1100" dirty="0">
                <a:ea typeface="ＭＳ Ｐゴシック" pitchFamily="34" charset="-128"/>
              </a:rPr>
              <a:t>Let’s briefly look at each of these life events. As we go through them, I want you to note the ones that are relevant to you right now.</a:t>
            </a:r>
            <a:endParaRPr lang="en-US" sz="110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17</a:t>
            </a:fld>
            <a:endParaRPr lang="en-US" dirty="0"/>
          </a:p>
        </p:txBody>
      </p:sp>
    </p:spTree>
    <p:extLst>
      <p:ext uri="{BB962C8B-B14F-4D97-AF65-F5344CB8AC3E}">
        <p14:creationId xmlns:p14="http://schemas.microsoft.com/office/powerpoint/2010/main" val="3767790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defRPr/>
            </a:pPr>
            <a:r>
              <a:rPr lang="en-US" altLang="en-US" b="0" dirty="0">
                <a:solidFill>
                  <a:srgbClr val="000000"/>
                </a:solidFill>
                <a:ea typeface="ＭＳ Ｐゴシック" pitchFamily="34" charset="-128"/>
              </a:rPr>
              <a:t>Career planning </a:t>
            </a:r>
          </a:p>
          <a:p>
            <a:pPr marL="181224" indent="-181224">
              <a:lnSpc>
                <a:spcPct val="90000"/>
              </a:lnSpc>
              <a:buClr>
                <a:srgbClr val="000000"/>
              </a:buClr>
              <a:buFont typeface="Arial" panose="020B0604020202020204" pitchFamily="34" charset="0"/>
              <a:buChar char="•"/>
              <a:defRPr/>
            </a:pPr>
            <a:r>
              <a:rPr lang="en-US" altLang="en-US" b="0" dirty="0">
                <a:solidFill>
                  <a:srgbClr val="000000"/>
                </a:solidFill>
                <a:ea typeface="ＭＳ Ｐゴシック" pitchFamily="34" charset="-128"/>
              </a:rPr>
              <a:t>Changing jobs, getting a raise - Use additional disposable income wisely</a:t>
            </a:r>
          </a:p>
          <a:p>
            <a:pPr marL="181224" indent="-181224">
              <a:lnSpc>
                <a:spcPct val="90000"/>
              </a:lnSpc>
              <a:buClr>
                <a:srgbClr val="000000"/>
              </a:buClr>
              <a:buFont typeface="Arial" panose="020B0604020202020204" pitchFamily="34" charset="0"/>
              <a:buChar char="•"/>
              <a:defRPr/>
            </a:pPr>
            <a:r>
              <a:rPr lang="en-US" altLang="en-US" b="0" dirty="0">
                <a:solidFill>
                  <a:srgbClr val="000000"/>
                </a:solidFill>
                <a:ea typeface="ＭＳ Ｐゴシック" pitchFamily="34" charset="-128"/>
              </a:rPr>
              <a:t>Losing your job – Safety net to</a:t>
            </a:r>
            <a:r>
              <a:rPr lang="en-US" altLang="en-US" b="0" baseline="0" dirty="0">
                <a:solidFill>
                  <a:srgbClr val="000000"/>
                </a:solidFill>
                <a:ea typeface="ＭＳ Ｐゴシック" pitchFamily="34" charset="-128"/>
              </a:rPr>
              <a:t> pay the bills</a:t>
            </a:r>
            <a:endParaRPr lang="en-US" altLang="en-US" b="0" dirty="0">
              <a:solidFill>
                <a:srgbClr val="000000"/>
              </a:solidFill>
              <a:ea typeface="ＭＳ Ｐゴシック" pitchFamily="34" charset="-128"/>
            </a:endParaRPr>
          </a:p>
        </p:txBody>
      </p:sp>
      <p:sp>
        <p:nvSpPr>
          <p:cNvPr id="4" name="Slide Number Placeholder 3"/>
          <p:cNvSpPr>
            <a:spLocks noGrp="1"/>
          </p:cNvSpPr>
          <p:nvPr>
            <p:ph type="sldNum" sz="quarter" idx="5"/>
          </p:nvPr>
        </p:nvSpPr>
        <p:spPr/>
        <p:txBody>
          <a:bodyPr/>
          <a:lstStyle/>
          <a:p>
            <a:fld id="{61CDFA1C-EC1C-431D-8385-13D77AC2203F}" type="slidenum">
              <a:rPr lang="en-US" smtClean="0"/>
              <a:pPr/>
              <a:t>18</a:t>
            </a:fld>
            <a:endParaRPr lang="en-US" dirty="0"/>
          </a:p>
        </p:txBody>
      </p:sp>
    </p:spTree>
    <p:extLst>
      <p:ext uri="{BB962C8B-B14F-4D97-AF65-F5344CB8AC3E}">
        <p14:creationId xmlns:p14="http://schemas.microsoft.com/office/powerpoint/2010/main" val="2210845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defRPr/>
            </a:pPr>
            <a:r>
              <a:rPr lang="en-US" altLang="en-US" b="0" dirty="0">
                <a:solidFill>
                  <a:srgbClr val="000000"/>
                </a:solidFill>
                <a:ea typeface="ＭＳ Ｐゴシック" pitchFamily="34" charset="-128"/>
              </a:rPr>
              <a:t>Family</a:t>
            </a:r>
          </a:p>
          <a:p>
            <a:pPr marL="191572" indent="-191572">
              <a:lnSpc>
                <a:spcPct val="90000"/>
              </a:lnSpc>
              <a:buClr>
                <a:srgbClr val="000000"/>
              </a:buClr>
              <a:buFont typeface="Arial" panose="020B0604020202020204" pitchFamily="34" charset="0"/>
              <a:buChar char="•"/>
              <a:defRPr/>
            </a:pPr>
            <a:r>
              <a:rPr lang="en-US" altLang="en-US" b="0" dirty="0">
                <a:solidFill>
                  <a:srgbClr val="000000"/>
                </a:solidFill>
                <a:ea typeface="ＭＳ Ｐゴシック" pitchFamily="34" charset="-128"/>
              </a:rPr>
              <a:t>Can be a positive or negative change in</a:t>
            </a:r>
            <a:r>
              <a:rPr lang="en-US" altLang="en-US" b="0" baseline="0" dirty="0">
                <a:solidFill>
                  <a:srgbClr val="000000"/>
                </a:solidFill>
                <a:ea typeface="ＭＳ Ｐゴシック" pitchFamily="34" charset="-128"/>
              </a:rPr>
              <a:t> terms of money.</a:t>
            </a:r>
          </a:p>
          <a:p>
            <a:pPr marL="191572" indent="-191572">
              <a:lnSpc>
                <a:spcPct val="90000"/>
              </a:lnSpc>
              <a:buClr>
                <a:srgbClr val="000000"/>
              </a:buClr>
              <a:buFont typeface="Arial" panose="020B0604020202020204" pitchFamily="34" charset="0"/>
              <a:buChar char="•"/>
              <a:defRPr/>
            </a:pPr>
            <a:r>
              <a:rPr lang="en-US" altLang="en-US" b="0" dirty="0">
                <a:solidFill>
                  <a:srgbClr val="000000"/>
                </a:solidFill>
                <a:ea typeface="ＭＳ Ｐゴシック" pitchFamily="34" charset="-128"/>
              </a:rPr>
              <a:t>Changes in your family status mean changes in your financial needs and how you define “financial security”.</a:t>
            </a:r>
          </a:p>
        </p:txBody>
      </p:sp>
      <p:sp>
        <p:nvSpPr>
          <p:cNvPr id="4" name="Slide Number Placeholder 3"/>
          <p:cNvSpPr>
            <a:spLocks noGrp="1"/>
          </p:cNvSpPr>
          <p:nvPr>
            <p:ph type="sldNum" sz="quarter" idx="5"/>
          </p:nvPr>
        </p:nvSpPr>
        <p:spPr/>
        <p:txBody>
          <a:bodyPr/>
          <a:lstStyle/>
          <a:p>
            <a:fld id="{61CDFA1C-EC1C-431D-8385-13D77AC2203F}" type="slidenum">
              <a:rPr lang="en-US" smtClean="0"/>
              <a:pPr/>
              <a:t>19</a:t>
            </a:fld>
            <a:endParaRPr lang="en-US" dirty="0"/>
          </a:p>
        </p:txBody>
      </p:sp>
    </p:spTree>
    <p:extLst>
      <p:ext uri="{BB962C8B-B14F-4D97-AF65-F5344CB8AC3E}">
        <p14:creationId xmlns:p14="http://schemas.microsoft.com/office/powerpoint/2010/main" val="3413236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pPr>
            <a:r>
              <a:rPr lang="en-US" altLang="en-US" sz="1100" dirty="0">
                <a:solidFill>
                  <a:srgbClr val="000000"/>
                </a:solidFill>
                <a:ea typeface="ＭＳ Ｐゴシック" pitchFamily="34" charset="-128"/>
              </a:rPr>
              <a:t>Especially, if you find yourself to be part of “the sandwich generation” – caring for aging parents and raising kids still living in the home.</a:t>
            </a:r>
          </a:p>
          <a:p>
            <a:pPr>
              <a:lnSpc>
                <a:spcPct val="90000"/>
              </a:lnSpc>
              <a:buClr>
                <a:srgbClr val="000000"/>
              </a:buClr>
            </a:pPr>
            <a:r>
              <a:rPr lang="en-US" altLang="en-US" sz="1100" dirty="0">
                <a:solidFill>
                  <a:srgbClr val="000000"/>
                </a:solidFill>
                <a:ea typeface="ＭＳ Ｐゴシック" pitchFamily="34" charset="-128"/>
              </a:rPr>
              <a:t>This situation has become more common as average life expectancy increases and more women have children at older ages.</a:t>
            </a:r>
          </a:p>
          <a:p>
            <a:pPr>
              <a:lnSpc>
                <a:spcPct val="90000"/>
              </a:lnSpc>
              <a:buClr>
                <a:srgbClr val="000000"/>
              </a:buClr>
            </a:pPr>
            <a:endParaRPr lang="en-US" altLang="en-US" sz="1100" dirty="0">
              <a:solidFill>
                <a:srgbClr val="000000"/>
              </a:solidFill>
              <a:ea typeface="ＭＳ Ｐゴシック" pitchFamily="34" charset="-128"/>
            </a:endParaRPr>
          </a:p>
          <a:p>
            <a:pPr>
              <a:lnSpc>
                <a:spcPct val="90000"/>
              </a:lnSpc>
              <a:buClr>
                <a:srgbClr val="000000"/>
              </a:buClr>
            </a:pPr>
            <a:r>
              <a:rPr lang="en-US" altLang="en-US" sz="1100" dirty="0">
                <a:solidFill>
                  <a:srgbClr val="000000"/>
                </a:solidFill>
                <a:ea typeface="ＭＳ Ｐゴシック" pitchFamily="34" charset="-128"/>
              </a:rPr>
              <a:t>The “sandwich generation” can create high levels of stress and negatively impact the ability to plan for long-term financial security. </a:t>
            </a:r>
          </a:p>
          <a:p>
            <a:pPr>
              <a:lnSpc>
                <a:spcPct val="90000"/>
              </a:lnSpc>
              <a:buClr>
                <a:srgbClr val="000000"/>
              </a:buClr>
            </a:pPr>
            <a:r>
              <a:rPr lang="en-US" altLang="en-US" sz="1100" dirty="0">
                <a:solidFill>
                  <a:srgbClr val="000000"/>
                </a:solidFill>
                <a:ea typeface="ＭＳ Ｐゴシック" pitchFamily="34" charset="-128"/>
              </a:rPr>
              <a:t>Establishing a financial strategy now can help you prepare for any financial needs you might face with your parents, such as long-term care, while also covering needs for your children, like college planning. </a:t>
            </a:r>
          </a:p>
        </p:txBody>
      </p:sp>
      <p:sp>
        <p:nvSpPr>
          <p:cNvPr id="4" name="Slide Number Placeholder 3"/>
          <p:cNvSpPr>
            <a:spLocks noGrp="1"/>
          </p:cNvSpPr>
          <p:nvPr>
            <p:ph type="sldNum" sz="quarter" idx="10"/>
          </p:nvPr>
        </p:nvSpPr>
        <p:spPr/>
        <p:txBody>
          <a:bodyPr/>
          <a:lstStyle/>
          <a:p>
            <a:fld id="{61CDFA1C-EC1C-431D-8385-13D77AC2203F}" type="slidenum">
              <a:rPr lang="en-US" smtClean="0"/>
              <a:pPr/>
              <a:t>20</a:t>
            </a:fld>
            <a:endParaRPr lang="en-US" dirty="0"/>
          </a:p>
        </p:txBody>
      </p:sp>
    </p:spTree>
    <p:extLst>
      <p:ext uri="{BB962C8B-B14F-4D97-AF65-F5344CB8AC3E}">
        <p14:creationId xmlns:p14="http://schemas.microsoft.com/office/powerpoint/2010/main" val="1653618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defRPr/>
            </a:pPr>
            <a:r>
              <a:rPr lang="en-US" altLang="en-US" b="0" dirty="0">
                <a:solidFill>
                  <a:srgbClr val="000000"/>
                </a:solidFill>
                <a:ea typeface="ＭＳ Ｐゴシック" pitchFamily="34" charset="-128"/>
              </a:rPr>
              <a:t>House and home</a:t>
            </a:r>
          </a:p>
          <a:p>
            <a:pPr marL="421457" indent="-182069">
              <a:lnSpc>
                <a:spcPct val="90000"/>
              </a:lnSpc>
              <a:buClr>
                <a:srgbClr val="000000"/>
              </a:buClr>
              <a:buFont typeface="Wingdings" pitchFamily="2" charset="2"/>
              <a:buChar char="§"/>
              <a:defRPr/>
            </a:pPr>
            <a:r>
              <a:rPr lang="en-US" b="0" dirty="0">
                <a:solidFill>
                  <a:srgbClr val="000000"/>
                </a:solidFill>
                <a:ea typeface="ＭＳ Ｐゴシック" pitchFamily="34" charset="-128"/>
              </a:rPr>
              <a:t>Whether you’re buying your first home, downsizing, or maybe you want to even age in place and need to remodel existing home, a financial strategy</a:t>
            </a:r>
            <a:r>
              <a:rPr lang="en-US" b="0" baseline="0" dirty="0">
                <a:solidFill>
                  <a:srgbClr val="000000"/>
                </a:solidFill>
                <a:ea typeface="ＭＳ Ｐゴシック" pitchFamily="34" charset="-128"/>
              </a:rPr>
              <a:t> can</a:t>
            </a:r>
            <a:r>
              <a:rPr lang="en-US" b="0" dirty="0">
                <a:solidFill>
                  <a:srgbClr val="000000"/>
                </a:solidFill>
                <a:ea typeface="ＭＳ Ｐゴシック" pitchFamily="34" charset="-128"/>
              </a:rPr>
              <a:t> help you purchase and protect where</a:t>
            </a:r>
            <a:r>
              <a:rPr lang="en-US" b="0" baseline="0" dirty="0">
                <a:solidFill>
                  <a:srgbClr val="000000"/>
                </a:solidFill>
                <a:ea typeface="ＭＳ Ｐゴシック" pitchFamily="34" charset="-128"/>
              </a:rPr>
              <a:t> you live</a:t>
            </a:r>
            <a:r>
              <a:rPr lang="en-US" b="0" dirty="0">
                <a:solidFill>
                  <a:srgbClr val="000000"/>
                </a:solidFill>
                <a:ea typeface="ＭＳ Ｐゴシック" pitchFamily="34" charset="-128"/>
              </a:rPr>
              <a:t>. </a:t>
            </a:r>
          </a:p>
        </p:txBody>
      </p:sp>
      <p:sp>
        <p:nvSpPr>
          <p:cNvPr id="4" name="Slide Number Placeholder 3"/>
          <p:cNvSpPr>
            <a:spLocks noGrp="1"/>
          </p:cNvSpPr>
          <p:nvPr>
            <p:ph type="sldNum" sz="quarter" idx="5"/>
          </p:nvPr>
        </p:nvSpPr>
        <p:spPr/>
        <p:txBody>
          <a:bodyPr/>
          <a:lstStyle/>
          <a:p>
            <a:fld id="{61CDFA1C-EC1C-431D-8385-13D77AC2203F}" type="slidenum">
              <a:rPr lang="en-US" smtClean="0"/>
              <a:pPr/>
              <a:t>21</a:t>
            </a:fld>
            <a:endParaRPr lang="en-US" dirty="0"/>
          </a:p>
        </p:txBody>
      </p:sp>
    </p:spTree>
    <p:extLst>
      <p:ext uri="{BB962C8B-B14F-4D97-AF65-F5344CB8AC3E}">
        <p14:creationId xmlns:p14="http://schemas.microsoft.com/office/powerpoint/2010/main" val="671328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defRPr/>
            </a:pPr>
            <a:r>
              <a:rPr lang="en-US" b="0" dirty="0">
                <a:solidFill>
                  <a:srgbClr val="000000"/>
                </a:solidFill>
                <a:ea typeface="ＭＳ Ｐゴシック" pitchFamily="34" charset="-128"/>
              </a:rPr>
              <a:t>Business</a:t>
            </a:r>
          </a:p>
          <a:p>
            <a:pPr marL="421457" indent="-182069">
              <a:lnSpc>
                <a:spcPct val="90000"/>
              </a:lnSpc>
              <a:buClr>
                <a:srgbClr val="000000"/>
              </a:buClr>
              <a:buFont typeface="Wingdings" pitchFamily="2" charset="2"/>
              <a:buChar char="§"/>
              <a:defRPr/>
            </a:pPr>
            <a:r>
              <a:rPr lang="en-US" b="0" dirty="0">
                <a:solidFill>
                  <a:srgbClr val="000000"/>
                </a:solidFill>
                <a:ea typeface="ＭＳ Ｐゴシック" pitchFamily="34" charset="-128"/>
              </a:rPr>
              <a:t>And if you have a business, your</a:t>
            </a:r>
            <a:r>
              <a:rPr lang="en-US" b="0" baseline="0" dirty="0">
                <a:solidFill>
                  <a:srgbClr val="000000"/>
                </a:solidFill>
                <a:ea typeface="ＭＳ Ｐゴシック" pitchFamily="34" charset="-128"/>
              </a:rPr>
              <a:t> own company, or a side hustle, </a:t>
            </a:r>
            <a:r>
              <a:rPr lang="en-US" b="0" dirty="0">
                <a:solidFill>
                  <a:srgbClr val="000000"/>
                </a:solidFill>
                <a:ea typeface="ＭＳ Ｐゴシック" pitchFamily="34" charset="-128"/>
              </a:rPr>
              <a:t>it is</a:t>
            </a:r>
            <a:r>
              <a:rPr lang="en-US" b="0" baseline="0" dirty="0">
                <a:solidFill>
                  <a:srgbClr val="000000"/>
                </a:solidFill>
                <a:ea typeface="ＭＳ Ｐゴシック" pitchFamily="34" charset="-128"/>
              </a:rPr>
              <a:t> extra important to have a financial strategy because f</a:t>
            </a:r>
            <a:r>
              <a:rPr lang="en-US" b="0" dirty="0">
                <a:solidFill>
                  <a:srgbClr val="000000"/>
                </a:solidFill>
                <a:ea typeface="ＭＳ Ｐゴシック" pitchFamily="34" charset="-128"/>
              </a:rPr>
              <a:t>inancial security forms the basis for your</a:t>
            </a:r>
            <a:r>
              <a:rPr lang="en-US" b="0" baseline="0" dirty="0">
                <a:solidFill>
                  <a:srgbClr val="000000"/>
                </a:solidFill>
                <a:ea typeface="ＭＳ Ｐゴシック" pitchFamily="34" charset="-128"/>
              </a:rPr>
              <a:t> business success.</a:t>
            </a:r>
            <a:endParaRPr lang="en-US" b="0" dirty="0"/>
          </a:p>
        </p:txBody>
      </p:sp>
      <p:sp>
        <p:nvSpPr>
          <p:cNvPr id="4" name="Slide Number Placeholder 3"/>
          <p:cNvSpPr>
            <a:spLocks noGrp="1"/>
          </p:cNvSpPr>
          <p:nvPr>
            <p:ph type="sldNum" sz="quarter" idx="5"/>
          </p:nvPr>
        </p:nvSpPr>
        <p:spPr/>
        <p:txBody>
          <a:bodyPr/>
          <a:lstStyle/>
          <a:p>
            <a:fld id="{61CDFA1C-EC1C-431D-8385-13D77AC2203F}" type="slidenum">
              <a:rPr lang="en-US" smtClean="0"/>
              <a:pPr/>
              <a:t>22</a:t>
            </a:fld>
            <a:endParaRPr lang="en-US" dirty="0"/>
          </a:p>
        </p:txBody>
      </p:sp>
    </p:spTree>
    <p:extLst>
      <p:ext uri="{BB962C8B-B14F-4D97-AF65-F5344CB8AC3E}">
        <p14:creationId xmlns:p14="http://schemas.microsoft.com/office/powerpoint/2010/main" val="185895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pPr>
            <a:r>
              <a:rPr lang="en-US" altLang="en-US" b="0" dirty="0">
                <a:solidFill>
                  <a:srgbClr val="000000"/>
                </a:solidFill>
                <a:ea typeface="ＭＳ Ｐゴシック" pitchFamily="34" charset="-128"/>
              </a:rPr>
              <a:t>Starting over</a:t>
            </a:r>
          </a:p>
          <a:p>
            <a:pPr marL="419500" indent="-179546">
              <a:lnSpc>
                <a:spcPct val="90000"/>
              </a:lnSpc>
              <a:buClr>
                <a:srgbClr val="000000"/>
              </a:buClr>
              <a:buFont typeface="Wingdings" pitchFamily="2" charset="2"/>
              <a:buChar char="§"/>
            </a:pPr>
            <a:r>
              <a:rPr lang="en-US" altLang="en-US" b="0" dirty="0">
                <a:solidFill>
                  <a:srgbClr val="000000"/>
                </a:solidFill>
                <a:ea typeface="ＭＳ Ｐゴシック" pitchFamily="34" charset="-128"/>
              </a:rPr>
              <a:t>Getting divorced, becoming a widow or empty-nester … these changes may involve challenges you didn’t originally plan for, and your financial situation can change unexpectedly.</a:t>
            </a:r>
          </a:p>
        </p:txBody>
      </p:sp>
      <p:sp>
        <p:nvSpPr>
          <p:cNvPr id="4" name="Slide Number Placeholder 3"/>
          <p:cNvSpPr>
            <a:spLocks noGrp="1"/>
          </p:cNvSpPr>
          <p:nvPr>
            <p:ph type="sldNum" sz="quarter" idx="5"/>
          </p:nvPr>
        </p:nvSpPr>
        <p:spPr/>
        <p:txBody>
          <a:bodyPr/>
          <a:lstStyle/>
          <a:p>
            <a:fld id="{61CDFA1C-EC1C-431D-8385-13D77AC2203F}" type="slidenum">
              <a:rPr lang="en-US" smtClean="0"/>
              <a:pPr/>
              <a:t>23</a:t>
            </a:fld>
            <a:endParaRPr lang="en-US" dirty="0"/>
          </a:p>
        </p:txBody>
      </p:sp>
    </p:spTree>
    <p:extLst>
      <p:ext uri="{BB962C8B-B14F-4D97-AF65-F5344CB8AC3E}">
        <p14:creationId xmlns:p14="http://schemas.microsoft.com/office/powerpoint/2010/main" val="2165252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Clr>
                <a:srgbClr val="000000"/>
              </a:buClr>
            </a:pPr>
            <a:r>
              <a:rPr lang="en-US" altLang="en-US" b="0" dirty="0">
                <a:solidFill>
                  <a:srgbClr val="000000"/>
                </a:solidFill>
                <a:ea typeface="ＭＳ Ｐゴシック" pitchFamily="34" charset="-128"/>
              </a:rPr>
              <a:t>Retirement</a:t>
            </a:r>
          </a:p>
          <a:p>
            <a:pPr marL="419500" indent="-179546" defTabSz="966526">
              <a:lnSpc>
                <a:spcPct val="90000"/>
              </a:lnSpc>
              <a:buClr>
                <a:srgbClr val="000000"/>
              </a:buClr>
              <a:buFont typeface="Wingdings" pitchFamily="2" charset="2"/>
              <a:buChar char="§"/>
              <a:defRPr/>
            </a:pPr>
            <a:r>
              <a:rPr lang="en-US" altLang="en-US" b="0" dirty="0">
                <a:solidFill>
                  <a:srgbClr val="000000"/>
                </a:solidFill>
                <a:ea typeface="ＭＳ Ｐゴシック" pitchFamily="34" charset="-128"/>
              </a:rPr>
              <a:t>If you want to maintain your standard of living during retirement, you have to plan carefully. Health care costs are outpacing inflation and Social Security may not be enough.</a:t>
            </a:r>
            <a:r>
              <a:rPr lang="en-US" altLang="en-US" b="0" baseline="0" dirty="0">
                <a:solidFill>
                  <a:srgbClr val="000000"/>
                </a:solidFill>
                <a:ea typeface="ＭＳ Ｐゴシック" pitchFamily="34" charset="-128"/>
              </a:rPr>
              <a:t> </a:t>
            </a:r>
            <a:endParaRPr lang="en-US" altLang="en-US" b="0" dirty="0">
              <a:solidFill>
                <a:srgbClr val="000000"/>
              </a:solidFill>
              <a:ea typeface="ＭＳ Ｐゴシック" pitchFamily="34" charset="-128"/>
            </a:endParaRPr>
          </a:p>
        </p:txBody>
      </p:sp>
      <p:sp>
        <p:nvSpPr>
          <p:cNvPr id="4" name="Slide Number Placeholder 3"/>
          <p:cNvSpPr>
            <a:spLocks noGrp="1"/>
          </p:cNvSpPr>
          <p:nvPr>
            <p:ph type="sldNum" sz="quarter" idx="5"/>
          </p:nvPr>
        </p:nvSpPr>
        <p:spPr/>
        <p:txBody>
          <a:bodyPr/>
          <a:lstStyle/>
          <a:p>
            <a:fld id="{61CDFA1C-EC1C-431D-8385-13D77AC2203F}" type="slidenum">
              <a:rPr lang="en-US" smtClean="0"/>
              <a:pPr/>
              <a:t>24</a:t>
            </a:fld>
            <a:endParaRPr lang="en-US" dirty="0"/>
          </a:p>
        </p:txBody>
      </p:sp>
    </p:spTree>
    <p:extLst>
      <p:ext uri="{BB962C8B-B14F-4D97-AF65-F5344CB8AC3E}">
        <p14:creationId xmlns:p14="http://schemas.microsoft.com/office/powerpoint/2010/main" val="1346043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6">
              <a:lnSpc>
                <a:spcPct val="90000"/>
              </a:lnSpc>
              <a:buClr>
                <a:srgbClr val="000000"/>
              </a:buClr>
              <a:defRPr/>
            </a:pPr>
            <a:r>
              <a:rPr lang="en-US" altLang="en-US" b="0" cap="small" baseline="0" dirty="0">
                <a:solidFill>
                  <a:srgbClr val="000000"/>
                </a:solidFill>
                <a:ea typeface="ＭＳ Ｐゴシック" pitchFamily="34" charset="-128"/>
              </a:rPr>
              <a:t>[exact same slide as previous only an animated box drops down]</a:t>
            </a:r>
          </a:p>
          <a:p>
            <a:pPr defTabSz="966526">
              <a:lnSpc>
                <a:spcPct val="90000"/>
              </a:lnSpc>
              <a:buClr>
                <a:srgbClr val="000000"/>
              </a:buClr>
              <a:defRPr/>
            </a:pPr>
            <a:r>
              <a:rPr lang="en-US" altLang="en-US" b="0" dirty="0">
                <a:solidFill>
                  <a:srgbClr val="000000"/>
                </a:solidFill>
                <a:ea typeface="ＭＳ Ｐゴシック" pitchFamily="34" charset="-128"/>
              </a:rPr>
              <a:t>In fact,</a:t>
            </a:r>
            <a:r>
              <a:rPr lang="en-US" altLang="en-US" b="0" baseline="0" dirty="0">
                <a:solidFill>
                  <a:srgbClr val="000000"/>
                </a:solidFill>
                <a:ea typeface="ＭＳ Ｐゴシック" pitchFamily="34" charset="-128"/>
              </a:rPr>
              <a:t> in</a:t>
            </a:r>
            <a:r>
              <a:rPr lang="en-US" altLang="en-US" b="0" dirty="0">
                <a:solidFill>
                  <a:srgbClr val="000000"/>
                </a:solidFill>
                <a:ea typeface="ＭＳ Ｐゴシック" pitchFamily="34" charset="-128"/>
              </a:rPr>
              <a:t> the Allianz</a:t>
            </a:r>
            <a:r>
              <a:rPr lang="en-US" altLang="en-US" b="0" baseline="0" dirty="0">
                <a:solidFill>
                  <a:srgbClr val="000000"/>
                </a:solidFill>
                <a:ea typeface="ＭＳ Ｐゴシック" pitchFamily="34" charset="-128"/>
              </a:rPr>
              <a:t> </a:t>
            </a:r>
            <a:r>
              <a:rPr lang="en-US" altLang="en-US" b="0" dirty="0">
                <a:solidFill>
                  <a:srgbClr val="000000"/>
                </a:solidFill>
                <a:ea typeface="ＭＳ Ｐゴシック" pitchFamily="34" charset="-128"/>
              </a:rPr>
              <a:t>Study, they found that 36% said inflation will make it harder to reach financial goals, 35% said rising costs of health insurance, and </a:t>
            </a:r>
            <a:r>
              <a:rPr lang="en-US" altLang="en-US" b="0" dirty="0">
                <a:ea typeface="ＭＳ Ｐゴシック" pitchFamily="34" charset="-128"/>
              </a:rPr>
              <a:t>34% </a:t>
            </a:r>
            <a:r>
              <a:rPr lang="en-US" altLang="en-US" b="0" baseline="0" dirty="0">
                <a:ea typeface="ＭＳ Ｐゴシック" pitchFamily="34" charset="-128"/>
              </a:rPr>
              <a:t>said</a:t>
            </a:r>
            <a:r>
              <a:rPr lang="en-US" altLang="en-US" b="0" dirty="0">
                <a:ea typeface="ＭＳ Ｐゴシック" pitchFamily="34" charset="-128"/>
              </a:rPr>
              <a:t> running out of money in retirement as their top worries that keeps them up at night.</a:t>
            </a:r>
          </a:p>
          <a:p>
            <a:pPr defTabSz="966526">
              <a:lnSpc>
                <a:spcPct val="90000"/>
              </a:lnSpc>
              <a:buClr>
                <a:srgbClr val="000000"/>
              </a:buClr>
              <a:defRPr/>
            </a:pPr>
            <a:r>
              <a:rPr lang="en-US" altLang="en-US" b="0" dirty="0">
                <a:solidFill>
                  <a:srgbClr val="000000"/>
                </a:solidFill>
                <a:ea typeface="ＭＳ Ｐゴシック" pitchFamily="34" charset="-128"/>
              </a:rPr>
              <a:t>Making appropriate financial decisions now and having a plan in place can have a huge</a:t>
            </a:r>
            <a:r>
              <a:rPr lang="en-US" altLang="en-US" b="0" baseline="0" dirty="0">
                <a:solidFill>
                  <a:srgbClr val="000000"/>
                </a:solidFill>
                <a:ea typeface="ＭＳ Ｐゴシック" pitchFamily="34" charset="-128"/>
              </a:rPr>
              <a:t> </a:t>
            </a:r>
            <a:r>
              <a:rPr lang="en-US" altLang="en-US" b="0" dirty="0">
                <a:solidFill>
                  <a:srgbClr val="000000"/>
                </a:solidFill>
                <a:ea typeface="ＭＳ Ｐゴシック" pitchFamily="34" charset="-128"/>
              </a:rPr>
              <a:t>impact on your</a:t>
            </a:r>
            <a:r>
              <a:rPr lang="en-US" altLang="en-US" b="0" baseline="0" dirty="0">
                <a:solidFill>
                  <a:srgbClr val="000000"/>
                </a:solidFill>
                <a:ea typeface="ＭＳ Ｐゴシック" pitchFamily="34" charset="-128"/>
              </a:rPr>
              <a:t> retirement.</a:t>
            </a:r>
            <a:endParaRPr lang="en-US" b="0" dirty="0"/>
          </a:p>
        </p:txBody>
      </p:sp>
      <p:sp>
        <p:nvSpPr>
          <p:cNvPr id="4" name="Slide Number Placeholder 3"/>
          <p:cNvSpPr>
            <a:spLocks noGrp="1"/>
          </p:cNvSpPr>
          <p:nvPr>
            <p:ph type="sldNum" sz="quarter" idx="5"/>
          </p:nvPr>
        </p:nvSpPr>
        <p:spPr/>
        <p:txBody>
          <a:bodyPr/>
          <a:lstStyle/>
          <a:p>
            <a:fld id="{61CDFA1C-EC1C-431D-8385-13D77AC2203F}" type="slidenum">
              <a:rPr lang="en-US" smtClean="0"/>
              <a:pPr/>
              <a:t>25</a:t>
            </a:fld>
            <a:endParaRPr lang="en-US" dirty="0"/>
          </a:p>
        </p:txBody>
      </p:sp>
    </p:spTree>
    <p:extLst>
      <p:ext uri="{BB962C8B-B14F-4D97-AF65-F5344CB8AC3E}">
        <p14:creationId xmlns:p14="http://schemas.microsoft.com/office/powerpoint/2010/main" val="2702609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759">
              <a:defRPr/>
            </a:pPr>
            <a:r>
              <a:rPr lang="en-US" sz="1100" dirty="0">
                <a:ea typeface="ＭＳ Ｐゴシック" pitchFamily="34" charset="-128"/>
              </a:rPr>
              <a:t>And of course, we can’t continue without mentioning the latest financial crises</a:t>
            </a:r>
            <a:r>
              <a:rPr lang="en-US" sz="1100" baseline="0" dirty="0">
                <a:ea typeface="ＭＳ Ｐゴシック" pitchFamily="34" charset="-128"/>
              </a:rPr>
              <a:t> of the past couple years where markets were volatile, and inflation reached record levels, affecting all of our other </a:t>
            </a:r>
            <a:r>
              <a:rPr lang="en-US" sz="1100" baseline="0">
                <a:ea typeface="ＭＳ Ｐゴシック" pitchFamily="34" charset="-128"/>
              </a:rPr>
              <a:t>life events.</a:t>
            </a:r>
            <a:endParaRPr lang="en-US" sz="110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26</a:t>
            </a:fld>
            <a:endParaRPr lang="en-US" dirty="0"/>
          </a:p>
        </p:txBody>
      </p:sp>
    </p:spTree>
    <p:extLst>
      <p:ext uri="{BB962C8B-B14F-4D97-AF65-F5344CB8AC3E}">
        <p14:creationId xmlns:p14="http://schemas.microsoft.com/office/powerpoint/2010/main" val="941088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the current economic environment,</a:t>
            </a:r>
            <a:r>
              <a:rPr lang="en-US" b="0" baseline="0" dirty="0"/>
              <a:t> our</a:t>
            </a:r>
            <a:r>
              <a:rPr lang="en-US" b="0" dirty="0"/>
              <a:t> study results indicate that over the last two years, more awareness and focus on spending with 55% can’t even think about saving for retirement now as just trying to take care of day-to-day expenses (not retired).</a:t>
            </a:r>
            <a:r>
              <a:rPr lang="en-US" b="0" baseline="0" dirty="0"/>
              <a:t> </a:t>
            </a:r>
          </a:p>
          <a:p>
            <a:r>
              <a:rPr lang="en-US" b="0" baseline="0" dirty="0"/>
              <a:t>[Click] And 50% said “I'm feeling more stressed in general in the past two years” </a:t>
            </a:r>
          </a:p>
          <a:p>
            <a:r>
              <a:rPr lang="en-US" b="0" baseline="0" dirty="0"/>
              <a:t>[Click] 50% of respondents said they were cutting back on spending, tied with “rising inflation making me nervous about retirement savings”.</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27</a:t>
            </a:fld>
            <a:endParaRPr lang="en-US" dirty="0"/>
          </a:p>
        </p:txBody>
      </p:sp>
    </p:spTree>
    <p:extLst>
      <p:ext uri="{BB962C8B-B14F-4D97-AF65-F5344CB8AC3E}">
        <p14:creationId xmlns:p14="http://schemas.microsoft.com/office/powerpoint/2010/main" val="619536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668">
              <a:defRPr/>
            </a:pPr>
            <a:r>
              <a:rPr lang="en-US" altLang="en-US" b="0" dirty="0">
                <a:ea typeface="ＭＳ Ｐゴシック" pitchFamily="34" charset="-128"/>
              </a:rPr>
              <a:t>Which brings us to our</a:t>
            </a:r>
            <a:r>
              <a:rPr lang="en-US" altLang="en-US" b="0" baseline="0" dirty="0">
                <a:ea typeface="ＭＳ Ｐゴシック" pitchFamily="34" charset="-128"/>
              </a:rPr>
              <a:t> next </a:t>
            </a:r>
            <a:r>
              <a:rPr lang="en-US" altLang="en-US" b="0" dirty="0">
                <a:ea typeface="ＭＳ Ｐゴシック" pitchFamily="34" charset="-128"/>
              </a:rPr>
              <a:t>Discovery Journal exercise. What life events are you currently experiencing? How are you feeling about that event? What challenges are you experiencing with that event that you were not prepared for? What life events do you foresee in the future? I’ll give you</a:t>
            </a:r>
            <a:r>
              <a:rPr lang="en-US" altLang="en-US" b="0" baseline="0" dirty="0">
                <a:ea typeface="ＭＳ Ｐゴシック" pitchFamily="34" charset="-128"/>
              </a:rPr>
              <a:t> about 2-3 minutes to write down your thoughts, then we’ll discuss. </a:t>
            </a:r>
            <a:endParaRPr lang="en-US" altLang="en-US" b="0" dirty="0">
              <a:ea typeface="ＭＳ Ｐゴシック" pitchFamily="34" charset="-128"/>
            </a:endParaRPr>
          </a:p>
          <a:p>
            <a:pPr eaLnBrk="1" hangingPunct="1"/>
            <a:endParaRPr lang="en-US" altLang="en-US" b="0" dirty="0">
              <a:ea typeface="ＭＳ Ｐゴシック" pitchFamily="34" charset="-128"/>
            </a:endParaRPr>
          </a:p>
          <a:p>
            <a:pPr eaLnBrk="1" hangingPunct="1"/>
            <a:r>
              <a:rPr lang="en-US" altLang="en-US" b="0" dirty="0">
                <a:ea typeface="ＭＳ Ｐゴシック" pitchFamily="34" charset="-128"/>
              </a:rPr>
              <a:t>[post-discussion] The reason why we do this exercise is because</a:t>
            </a:r>
            <a:r>
              <a:rPr lang="en-US" altLang="en-US" b="0" baseline="0" dirty="0">
                <a:ea typeface="ＭＳ Ｐゴシック" pitchFamily="34" charset="-128"/>
              </a:rPr>
              <a:t> t</a:t>
            </a:r>
            <a:r>
              <a:rPr lang="en-US" altLang="en-US" b="0" dirty="0">
                <a:ea typeface="ＭＳ Ｐゴシック" pitchFamily="34" charset="-128"/>
              </a:rPr>
              <a:t>oo many women wait until a life event happens before they take action. Be proactive instead of reactive</a:t>
            </a:r>
            <a:r>
              <a:rPr lang="en-US" altLang="en-US" b="0" baseline="0" dirty="0">
                <a:ea typeface="ＭＳ Ｐゴシック" pitchFamily="34" charset="-128"/>
              </a:rPr>
              <a:t> by working with a financial professional like me to </a:t>
            </a:r>
            <a:r>
              <a:rPr lang="en-US" altLang="en-US" b="0" dirty="0">
                <a:ea typeface="ＭＳ Ｐゴシック" pitchFamily="34" charset="-128"/>
              </a:rPr>
              <a:t>create a financial strategy now so your ready for any planned, or unplanned, life events.</a:t>
            </a:r>
            <a:endParaRPr lang="en-US"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28</a:t>
            </a:fld>
            <a:endParaRPr lang="en-US" dirty="0"/>
          </a:p>
        </p:txBody>
      </p:sp>
    </p:spTree>
    <p:extLst>
      <p:ext uri="{BB962C8B-B14F-4D97-AF65-F5344CB8AC3E}">
        <p14:creationId xmlns:p14="http://schemas.microsoft.com/office/powerpoint/2010/main" val="3942203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800" dirty="0">
                <a:ea typeface="ＭＳ Ｐゴシック" pitchFamily="34" charset="-128"/>
              </a:rPr>
              <a:t>Now that we’ve looked at some of the main reasons why you need a financial strategy, you might be feeling a little overwhelmed. You might be thinking to yourself “this all sounds great, but it also sounds like a lot of work.” The good news is, you don’t need to do this alone. </a:t>
            </a:r>
          </a:p>
          <a:p>
            <a:endParaRPr lang="en-US" altLang="en-US" sz="800" dirty="0">
              <a:ea typeface="ＭＳ Ｐゴシック" pitchFamily="34" charset="-128"/>
            </a:endParaRPr>
          </a:p>
          <a:p>
            <a:r>
              <a:rPr lang="en-US" altLang="en-US" sz="800" dirty="0">
                <a:ea typeface="ＭＳ Ｐゴシック" pitchFamily="34" charset="-128"/>
              </a:rPr>
              <a:t>I am here to help you! In fact, Allianz’s 2025 study shows that there are a number of benefits to working with a financial professional. (click) Of the women they surveyed who were already doing this, 93% reported earning better return on their money, 92% said they felt more confident and prepared about their financial future, and 92% said they were able to set financial goals and determine a way to achieve them.</a:t>
            </a:r>
          </a:p>
          <a:p>
            <a:endParaRPr lang="en-US" altLang="en-US" sz="800" dirty="0">
              <a:ea typeface="ＭＳ Ｐゴシック" pitchFamily="34" charset="-128"/>
            </a:endParaRPr>
          </a:p>
          <a:p>
            <a:r>
              <a:rPr lang="en-US" altLang="en-US" sz="800" dirty="0">
                <a:ea typeface="ＭＳ Ｐゴシック" pitchFamily="34" charset="-128"/>
              </a:rPr>
              <a:t>But perhaps most importantly, what percentage do you think said they would recommend working with a financial professional to other women? [Click</a:t>
            </a:r>
            <a:r>
              <a:rPr lang="en-US" altLang="en-US" sz="800">
                <a:ea typeface="ＭＳ Ｐゴシック" pitchFamily="34" charset="-128"/>
              </a:rPr>
              <a:t>] 91%! </a:t>
            </a:r>
            <a:r>
              <a:rPr lang="en-US" altLang="en-US" sz="800" dirty="0">
                <a:ea typeface="ＭＳ Ｐゴシック" pitchFamily="34" charset="-128"/>
              </a:rPr>
              <a:t>That might be the reason you’re here today. If it is, please make sure to thank whoever referred you to this event. </a:t>
            </a:r>
            <a:endParaRPr lang="en-US" sz="100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29</a:t>
            </a:fld>
            <a:endParaRPr lang="en-US" dirty="0"/>
          </a:p>
        </p:txBody>
      </p:sp>
    </p:spTree>
    <p:extLst>
      <p:ext uri="{BB962C8B-B14F-4D97-AF65-F5344CB8AC3E}">
        <p14:creationId xmlns:p14="http://schemas.microsoft.com/office/powerpoint/2010/main" val="3841459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227F-A511-7FF1-FFDD-83E5E6128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8BB711-8C2E-EDD7-13F2-466B0BAC78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337116-5D10-7283-DF80-9402E6A5AC24}"/>
              </a:ext>
            </a:extLst>
          </p:cNvPr>
          <p:cNvSpPr>
            <a:spLocks noGrp="1"/>
          </p:cNvSpPr>
          <p:nvPr>
            <p:ph type="body" idx="1"/>
          </p:nvPr>
        </p:nvSpPr>
        <p:spPr/>
        <p:txBody>
          <a:bodyPr/>
          <a:lstStyle/>
          <a:p>
            <a:r>
              <a:rPr lang="en-US" sz="1100" dirty="0"/>
              <a:t>If we go back to our Roadmap, we’ve spent a lot of time laying the groundwork and talking about why women, in general, need a financial strategy, and then we’ve done a number of exercises to help you narrow in one why you, specifically, need a financial strategy. </a:t>
            </a:r>
          </a:p>
          <a:p>
            <a:endParaRPr lang="en-US" sz="1100" dirty="0"/>
          </a:p>
          <a:p>
            <a:r>
              <a:rPr lang="en-US" sz="1100" dirty="0"/>
              <a:t>Now let’s talk about financial personalities. </a:t>
            </a:r>
          </a:p>
        </p:txBody>
      </p:sp>
      <p:sp>
        <p:nvSpPr>
          <p:cNvPr id="4" name="Slide Number Placeholder 3">
            <a:extLst>
              <a:ext uri="{FF2B5EF4-FFF2-40B4-BE49-F238E27FC236}">
                <a16:creationId xmlns:a16="http://schemas.microsoft.com/office/drawing/2014/main" id="{7A4324AB-18B2-927C-6DA0-B64D31939300}"/>
              </a:ext>
            </a:extLst>
          </p:cNvPr>
          <p:cNvSpPr>
            <a:spLocks noGrp="1"/>
          </p:cNvSpPr>
          <p:nvPr>
            <p:ph type="sldNum" sz="quarter" idx="10"/>
          </p:nvPr>
        </p:nvSpPr>
        <p:spPr/>
        <p:txBody>
          <a:bodyPr/>
          <a:lstStyle/>
          <a:p>
            <a:fld id="{61CDFA1C-EC1C-431D-8385-13D77AC2203F}" type="slidenum">
              <a:rPr lang="en-US" smtClean="0"/>
              <a:pPr/>
              <a:t>30</a:t>
            </a:fld>
            <a:endParaRPr lang="en-US" dirty="0"/>
          </a:p>
        </p:txBody>
      </p:sp>
    </p:spTree>
    <p:extLst>
      <p:ext uri="{BB962C8B-B14F-4D97-AF65-F5344CB8AC3E}">
        <p14:creationId xmlns:p14="http://schemas.microsoft.com/office/powerpoint/2010/main" val="1490295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If you’re going to work with a financial professional, it is important to know</a:t>
            </a:r>
            <a:r>
              <a:rPr lang="en-US" b="0" baseline="0" dirty="0"/>
              <a:t> your financial personality. </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31</a:t>
            </a:fld>
            <a:endParaRPr lang="en-US" dirty="0"/>
          </a:p>
        </p:txBody>
      </p:sp>
    </p:spTree>
    <p:extLst>
      <p:ext uri="{BB962C8B-B14F-4D97-AF65-F5344CB8AC3E}">
        <p14:creationId xmlns:p14="http://schemas.microsoft.com/office/powerpoint/2010/main" val="31925465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038">
              <a:lnSpc>
                <a:spcPct val="90000"/>
              </a:lnSpc>
              <a:tabLst>
                <a:tab pos="207359" algn="l"/>
              </a:tabLst>
              <a:defRPr/>
            </a:pPr>
            <a:r>
              <a:rPr lang="en-US" b="0" dirty="0"/>
              <a:t>Based on our research, the Allianz women studies over the years</a:t>
            </a:r>
            <a:r>
              <a:rPr lang="en-US" b="0" baseline="0" dirty="0"/>
              <a:t> </a:t>
            </a:r>
            <a:r>
              <a:rPr lang="en-US" b="0" dirty="0"/>
              <a:t>have found that most women fall into one of these 5 financial personalities:</a:t>
            </a:r>
          </a:p>
          <a:p>
            <a:pPr marL="364138" indent="-364138" defTabSz="971038">
              <a:lnSpc>
                <a:spcPct val="90000"/>
              </a:lnSpc>
              <a:buFontTx/>
              <a:buAutoNum type="arabicPeriod"/>
              <a:tabLst>
                <a:tab pos="207359" algn="l"/>
              </a:tabLst>
              <a:defRPr/>
            </a:pPr>
            <a:r>
              <a:rPr lang="en-US" b="0" dirty="0"/>
              <a:t>Financial Initiator</a:t>
            </a:r>
          </a:p>
          <a:p>
            <a:pPr marL="364138" indent="-364138" defTabSz="971038">
              <a:lnSpc>
                <a:spcPct val="90000"/>
              </a:lnSpc>
              <a:buFontTx/>
              <a:buAutoNum type="arabicPeriod"/>
              <a:tabLst>
                <a:tab pos="207359" algn="l"/>
              </a:tabLst>
              <a:defRPr/>
            </a:pPr>
            <a:r>
              <a:rPr lang="en-US" b="0" dirty="0"/>
              <a:t>Financial Analyzer</a:t>
            </a:r>
          </a:p>
          <a:p>
            <a:pPr marL="364138" indent="-364138" defTabSz="971038">
              <a:lnSpc>
                <a:spcPct val="90000"/>
              </a:lnSpc>
              <a:buFontTx/>
              <a:buAutoNum type="arabicPeriod"/>
              <a:tabLst>
                <a:tab pos="207359" algn="l"/>
              </a:tabLst>
              <a:defRPr/>
            </a:pPr>
            <a:r>
              <a:rPr lang="en-US" b="0" dirty="0"/>
              <a:t>Financial Collaborator</a:t>
            </a:r>
          </a:p>
          <a:p>
            <a:pPr marL="364138" indent="-364138" defTabSz="971038">
              <a:lnSpc>
                <a:spcPct val="90000"/>
              </a:lnSpc>
              <a:buFontTx/>
              <a:buAutoNum type="arabicPeriod"/>
              <a:tabLst>
                <a:tab pos="207359" algn="l"/>
              </a:tabLst>
              <a:defRPr/>
            </a:pPr>
            <a:r>
              <a:rPr lang="en-US" b="0" dirty="0"/>
              <a:t>Financial Avoider</a:t>
            </a:r>
          </a:p>
          <a:p>
            <a:pPr marL="364138" indent="-364138" defTabSz="971038">
              <a:lnSpc>
                <a:spcPct val="90000"/>
              </a:lnSpc>
              <a:buFontTx/>
              <a:buAutoNum type="arabicPeriod"/>
              <a:tabLst>
                <a:tab pos="207359" algn="l"/>
              </a:tabLst>
              <a:defRPr/>
            </a:pPr>
            <a:r>
              <a:rPr lang="en-US" b="0" dirty="0"/>
              <a:t>Financial Dreamer</a:t>
            </a:r>
          </a:p>
          <a:p>
            <a:pPr defTabSz="971038">
              <a:lnSpc>
                <a:spcPct val="90000"/>
              </a:lnSpc>
              <a:tabLst>
                <a:tab pos="207359" algn="l"/>
              </a:tabLst>
              <a:defRPr/>
            </a:pPr>
            <a:r>
              <a:rPr lang="en-US" b="0" dirty="0"/>
              <a:t>Let’s learn about the typical characteristics of each one. Pay attention, because when I’m done,</a:t>
            </a:r>
            <a:r>
              <a:rPr lang="en-US" b="0" baseline="0" dirty="0"/>
              <a:t> I’m going to ask you which one you think best describes you right now. Before you leave today, I’ll give you a way to check your answer, and see how well you know yourself. </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32</a:t>
            </a:fld>
            <a:endParaRPr lang="en-US" dirty="0"/>
          </a:p>
        </p:txBody>
      </p:sp>
    </p:spTree>
    <p:extLst>
      <p:ext uri="{BB962C8B-B14F-4D97-AF65-F5344CB8AC3E}">
        <p14:creationId xmlns:p14="http://schemas.microsoft.com/office/powerpoint/2010/main" val="4264839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100" dirty="0">
                <a:ea typeface="ＭＳ Ｐゴシック" pitchFamily="34" charset="-128"/>
              </a:rPr>
              <a:t>You may be a “Financial Initiator” if you:</a:t>
            </a:r>
          </a:p>
          <a:p>
            <a:pPr marL="182069" indent="-182069">
              <a:buFont typeface="Wingdings" pitchFamily="2" charset="2"/>
              <a:buChar char="§"/>
              <a:defRPr/>
            </a:pPr>
            <a:r>
              <a:rPr lang="en-US" sz="1100" dirty="0">
                <a:ea typeface="ＭＳ Ｐゴシック" pitchFamily="34" charset="-128"/>
              </a:rPr>
              <a:t>are self-assured, empowered, and optimistic</a:t>
            </a:r>
          </a:p>
          <a:p>
            <a:pPr marL="182069" indent="-182069">
              <a:buFont typeface="Wingdings" pitchFamily="2" charset="2"/>
              <a:buChar char="§"/>
              <a:defRPr/>
            </a:pPr>
            <a:r>
              <a:rPr lang="en-US" sz="1100" dirty="0">
                <a:ea typeface="ＭＳ Ｐゴシック" pitchFamily="34" charset="-128"/>
              </a:rPr>
              <a:t>are clear about your financial goal and how to achieve them</a:t>
            </a:r>
          </a:p>
          <a:p>
            <a:pPr marL="182069" indent="-182069">
              <a:buFont typeface="Wingdings" pitchFamily="2" charset="2"/>
              <a:buChar char="§"/>
              <a:defRPr/>
            </a:pPr>
            <a:r>
              <a:rPr lang="en-US" sz="1100" dirty="0">
                <a:ea typeface="ＭＳ Ｐゴシック" pitchFamily="34" charset="-128"/>
              </a:rPr>
              <a:t>take the initiative to work with a financial professional for information and guidance now, or in the past</a:t>
            </a:r>
          </a:p>
        </p:txBody>
      </p:sp>
      <p:sp>
        <p:nvSpPr>
          <p:cNvPr id="4" name="Slide Number Placeholder 3"/>
          <p:cNvSpPr>
            <a:spLocks noGrp="1"/>
          </p:cNvSpPr>
          <p:nvPr>
            <p:ph type="sldNum" sz="quarter" idx="10"/>
          </p:nvPr>
        </p:nvSpPr>
        <p:spPr/>
        <p:txBody>
          <a:bodyPr/>
          <a:lstStyle/>
          <a:p>
            <a:fld id="{61CDFA1C-EC1C-431D-8385-13D77AC2203F}" type="slidenum">
              <a:rPr lang="en-US" smtClean="0"/>
              <a:pPr/>
              <a:t>33</a:t>
            </a:fld>
            <a:endParaRPr lang="en-US" dirty="0"/>
          </a:p>
        </p:txBody>
      </p:sp>
    </p:spTree>
    <p:extLst>
      <p:ext uri="{BB962C8B-B14F-4D97-AF65-F5344CB8AC3E}">
        <p14:creationId xmlns:p14="http://schemas.microsoft.com/office/powerpoint/2010/main" val="1825686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100" dirty="0">
                <a:ea typeface="ＭＳ Ｐゴシック" pitchFamily="34" charset="-128"/>
              </a:rPr>
              <a:t>You may be a “Financial Analyzer” if you:</a:t>
            </a:r>
          </a:p>
          <a:p>
            <a:pPr marL="182069" indent="-182069">
              <a:buFont typeface="Wingdings" pitchFamily="2" charset="2"/>
              <a:buChar char="§"/>
              <a:defRPr/>
            </a:pPr>
            <a:r>
              <a:rPr lang="en-US" sz="1100" dirty="0">
                <a:ea typeface="ＭＳ Ｐゴシック" pitchFamily="34" charset="-128"/>
              </a:rPr>
              <a:t>have a good understanding of household finances,</a:t>
            </a:r>
          </a:p>
          <a:p>
            <a:pPr marL="182069" indent="-182069">
              <a:buFont typeface="Wingdings" pitchFamily="2" charset="2"/>
              <a:buChar char="§"/>
              <a:defRPr/>
            </a:pPr>
            <a:r>
              <a:rPr lang="en-US" sz="1100" dirty="0">
                <a:ea typeface="ＭＳ Ｐゴシック" pitchFamily="34" charset="-128"/>
              </a:rPr>
              <a:t>thoroughly researching investment opportunities and track financial results</a:t>
            </a:r>
          </a:p>
          <a:p>
            <a:pPr marL="182069" indent="-182069">
              <a:buFont typeface="Wingdings" pitchFamily="2" charset="2"/>
              <a:buChar char="§"/>
              <a:defRPr/>
            </a:pPr>
            <a:r>
              <a:rPr lang="en-US" sz="1100" dirty="0">
                <a:ea typeface="ＭＳ Ｐゴシック" pitchFamily="34" charset="-128"/>
              </a:rPr>
              <a:t>are a comparison shopper, an avid saver, and rarely purchase something you can’t afford</a:t>
            </a:r>
          </a:p>
          <a:p>
            <a:pPr marL="182069" indent="-182069">
              <a:buFont typeface="Wingdings" pitchFamily="2" charset="2"/>
              <a:buChar char="§"/>
              <a:defRPr/>
            </a:pPr>
            <a:r>
              <a:rPr lang="en-US" sz="1100" dirty="0">
                <a:ea typeface="ＭＳ Ｐゴシック" pitchFamily="34" charset="-128"/>
              </a:rPr>
              <a:t>have worked with a financial professional in the past</a:t>
            </a:r>
          </a:p>
        </p:txBody>
      </p:sp>
      <p:sp>
        <p:nvSpPr>
          <p:cNvPr id="4" name="Slide Number Placeholder 3"/>
          <p:cNvSpPr>
            <a:spLocks noGrp="1"/>
          </p:cNvSpPr>
          <p:nvPr>
            <p:ph type="sldNum" sz="quarter" idx="10"/>
          </p:nvPr>
        </p:nvSpPr>
        <p:spPr/>
        <p:txBody>
          <a:bodyPr/>
          <a:lstStyle/>
          <a:p>
            <a:fld id="{61CDFA1C-EC1C-431D-8385-13D77AC2203F}" type="slidenum">
              <a:rPr lang="en-US" smtClean="0"/>
              <a:pPr/>
              <a:t>34</a:t>
            </a:fld>
            <a:endParaRPr lang="en-US" dirty="0"/>
          </a:p>
        </p:txBody>
      </p:sp>
    </p:spTree>
    <p:extLst>
      <p:ext uri="{BB962C8B-B14F-4D97-AF65-F5344CB8AC3E}">
        <p14:creationId xmlns:p14="http://schemas.microsoft.com/office/powerpoint/2010/main" val="3637964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sz="1100" dirty="0">
                <a:ea typeface="ＭＳ Ｐゴシック" pitchFamily="34" charset="-128"/>
              </a:rPr>
              <a:t>You may be a “Financial Collaborator” if:</a:t>
            </a:r>
          </a:p>
          <a:p>
            <a:pPr marL="182069" indent="-182069">
              <a:buFont typeface="Wingdings" pitchFamily="2" charset="2"/>
              <a:buChar char="§"/>
              <a:defRPr/>
            </a:pPr>
            <a:r>
              <a:rPr lang="en-US" sz="1100" dirty="0">
                <a:ea typeface="ＭＳ Ｐゴシック" pitchFamily="34" charset="-128"/>
              </a:rPr>
              <a:t>When you are in a relationship, you consider it to be a partnership and you’re generally happy, and cooperative </a:t>
            </a:r>
          </a:p>
          <a:p>
            <a:pPr marL="182069" indent="-182069">
              <a:buFont typeface="Wingdings" pitchFamily="2" charset="2"/>
              <a:buChar char="§"/>
              <a:defRPr/>
            </a:pPr>
            <a:r>
              <a:rPr lang="en-US" sz="1100" dirty="0">
                <a:ea typeface="ＭＳ Ｐゴシック" pitchFamily="34" charset="-128"/>
              </a:rPr>
              <a:t>You provide family financial comfort and stability</a:t>
            </a:r>
          </a:p>
          <a:p>
            <a:pPr marL="182069" indent="-182069">
              <a:buFont typeface="Wingdings" pitchFamily="2" charset="2"/>
              <a:buChar char="§"/>
              <a:defRPr/>
            </a:pPr>
            <a:r>
              <a:rPr lang="en-US" sz="1100" dirty="0">
                <a:ea typeface="ＭＳ Ｐゴシック" pitchFamily="34" charset="-128"/>
              </a:rPr>
              <a:t>You share equally in financial decisions with your partner, including working with a financial professional</a:t>
            </a:r>
          </a:p>
        </p:txBody>
      </p:sp>
      <p:sp>
        <p:nvSpPr>
          <p:cNvPr id="4" name="Slide Number Placeholder 3"/>
          <p:cNvSpPr>
            <a:spLocks noGrp="1"/>
          </p:cNvSpPr>
          <p:nvPr>
            <p:ph type="sldNum" sz="quarter" idx="10"/>
          </p:nvPr>
        </p:nvSpPr>
        <p:spPr/>
        <p:txBody>
          <a:bodyPr/>
          <a:lstStyle/>
          <a:p>
            <a:fld id="{61CDFA1C-EC1C-431D-8385-13D77AC2203F}" type="slidenum">
              <a:rPr lang="en-US" smtClean="0"/>
              <a:pPr/>
              <a:t>35</a:t>
            </a:fld>
            <a:endParaRPr lang="en-US" dirty="0"/>
          </a:p>
        </p:txBody>
      </p:sp>
    </p:spTree>
    <p:extLst>
      <p:ext uri="{BB962C8B-B14F-4D97-AF65-F5344CB8AC3E}">
        <p14:creationId xmlns:p14="http://schemas.microsoft.com/office/powerpoint/2010/main" val="667058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100" dirty="0">
                <a:ea typeface="ＭＳ Ｐゴシック" pitchFamily="34" charset="-128"/>
              </a:rPr>
              <a:t>You may be a “Financial Avoider” if you:</a:t>
            </a:r>
          </a:p>
          <a:p>
            <a:pPr marL="181224" indent="-181224">
              <a:buFont typeface="Arial" panose="020B0604020202020204" pitchFamily="34" charset="0"/>
              <a:buChar char="•"/>
            </a:pPr>
            <a:r>
              <a:rPr lang="en-US" altLang="en-US" sz="1100" dirty="0">
                <a:ea typeface="ＭＳ Ｐゴシック" pitchFamily="34" charset="-128"/>
              </a:rPr>
              <a:t>are overwhelmed by all the financial choices available </a:t>
            </a:r>
          </a:p>
          <a:p>
            <a:pPr marL="181224" indent="-181224">
              <a:buFont typeface="Arial" panose="020B0604020202020204" pitchFamily="34" charset="0"/>
              <a:buChar char="•"/>
            </a:pPr>
            <a:r>
              <a:rPr lang="en-US" altLang="en-US" sz="1100" dirty="0">
                <a:ea typeface="ＭＳ Ｐゴシック" pitchFamily="34" charset="-128"/>
              </a:rPr>
              <a:t>avoid taking steps to resolve financial problems due to lack of financial knowledge</a:t>
            </a:r>
          </a:p>
          <a:p>
            <a:pPr marL="181224" indent="-181224">
              <a:buFont typeface="Arial" panose="020B0604020202020204" pitchFamily="34" charset="0"/>
              <a:buChar char="•"/>
            </a:pPr>
            <a:r>
              <a:rPr lang="en-US" altLang="en-US" sz="1100" dirty="0">
                <a:ea typeface="ＭＳ Ｐゴシック" pitchFamily="34" charset="-128"/>
              </a:rPr>
              <a:t>know you would benefit from seeking the help of a financial professional, but have trouble taking that first step</a:t>
            </a:r>
          </a:p>
        </p:txBody>
      </p:sp>
      <p:sp>
        <p:nvSpPr>
          <p:cNvPr id="4" name="Slide Number Placeholder 3"/>
          <p:cNvSpPr>
            <a:spLocks noGrp="1"/>
          </p:cNvSpPr>
          <p:nvPr>
            <p:ph type="sldNum" sz="quarter" idx="10"/>
          </p:nvPr>
        </p:nvSpPr>
        <p:spPr/>
        <p:txBody>
          <a:bodyPr/>
          <a:lstStyle/>
          <a:p>
            <a:fld id="{61CDFA1C-EC1C-431D-8385-13D77AC2203F}" type="slidenum">
              <a:rPr lang="en-US" smtClean="0"/>
              <a:pPr/>
              <a:t>36</a:t>
            </a:fld>
            <a:endParaRPr lang="en-US" dirty="0"/>
          </a:p>
        </p:txBody>
      </p:sp>
    </p:spTree>
    <p:extLst>
      <p:ext uri="{BB962C8B-B14F-4D97-AF65-F5344CB8AC3E}">
        <p14:creationId xmlns:p14="http://schemas.microsoft.com/office/powerpoint/2010/main" val="12727487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100" dirty="0">
                <a:ea typeface="ＭＳ Ｐゴシック" pitchFamily="34" charset="-128"/>
              </a:rPr>
              <a:t>You may be a “Financial Dreamer” if you: </a:t>
            </a:r>
          </a:p>
          <a:p>
            <a:pPr marL="181224" indent="-181224">
              <a:buFont typeface="Arial" panose="020B0604020202020204" pitchFamily="34" charset="0"/>
              <a:buChar char="•"/>
            </a:pPr>
            <a:r>
              <a:rPr lang="en-US" altLang="en-US" sz="1100" dirty="0">
                <a:ea typeface="ＭＳ Ｐゴシック" pitchFamily="34" charset="-128"/>
              </a:rPr>
              <a:t>are intimidated by money and investing</a:t>
            </a:r>
          </a:p>
          <a:p>
            <a:pPr marL="181224" indent="-181224">
              <a:buFont typeface="Arial" panose="020B0604020202020204" pitchFamily="34" charset="0"/>
              <a:buChar char="•"/>
            </a:pPr>
            <a:r>
              <a:rPr lang="en-US" altLang="en-US" sz="1100" dirty="0">
                <a:ea typeface="ＭＳ Ｐゴシック" pitchFamily="34" charset="-128"/>
              </a:rPr>
              <a:t>feel helpless; hope someone will take care of your financial problems</a:t>
            </a:r>
          </a:p>
          <a:p>
            <a:pPr marL="181224" indent="-181224">
              <a:buFont typeface="Arial" panose="020B0604020202020204" pitchFamily="34" charset="0"/>
              <a:buChar char="•"/>
            </a:pPr>
            <a:r>
              <a:rPr lang="en-US" altLang="en-US" sz="1100" dirty="0">
                <a:ea typeface="ＭＳ Ｐゴシック" pitchFamily="34" charset="-128"/>
              </a:rPr>
              <a:t>defer all financial matters to your partner</a:t>
            </a:r>
          </a:p>
          <a:p>
            <a:pPr eaLnBrk="1" hangingPunct="1"/>
            <a:r>
              <a:rPr lang="en-US" altLang="en-US" sz="1100" dirty="0">
                <a:ea typeface="ＭＳ Ｐゴシック" pitchFamily="34" charset="-128"/>
              </a:rPr>
              <a:t>If you are a “Financial Dreamer” you may have the most to gain by consulting with a financial professional like me.</a:t>
            </a:r>
          </a:p>
        </p:txBody>
      </p:sp>
      <p:sp>
        <p:nvSpPr>
          <p:cNvPr id="4" name="Slide Number Placeholder 3"/>
          <p:cNvSpPr>
            <a:spLocks noGrp="1"/>
          </p:cNvSpPr>
          <p:nvPr>
            <p:ph type="sldNum" sz="quarter" idx="10"/>
          </p:nvPr>
        </p:nvSpPr>
        <p:spPr/>
        <p:txBody>
          <a:bodyPr/>
          <a:lstStyle/>
          <a:p>
            <a:fld id="{61CDFA1C-EC1C-431D-8385-13D77AC2203F}" type="slidenum">
              <a:rPr lang="en-US" smtClean="0"/>
              <a:pPr/>
              <a:t>37</a:t>
            </a:fld>
            <a:endParaRPr lang="en-US" dirty="0"/>
          </a:p>
        </p:txBody>
      </p:sp>
    </p:spTree>
    <p:extLst>
      <p:ext uri="{BB962C8B-B14F-4D97-AF65-F5344CB8AC3E}">
        <p14:creationId xmlns:p14="http://schemas.microsoft.com/office/powerpoint/2010/main" val="26563896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6">
              <a:defRPr/>
            </a:pPr>
            <a:r>
              <a:rPr lang="en-US" altLang="en-US" b="0" dirty="0">
                <a:ea typeface="ＭＳ Ｐゴシック" pitchFamily="34" charset="-128"/>
              </a:rPr>
              <a:t>This brings us to our</a:t>
            </a:r>
            <a:r>
              <a:rPr lang="en-US" altLang="en-US" b="0" baseline="0" dirty="0">
                <a:ea typeface="ＭＳ Ｐゴシック" pitchFamily="34" charset="-128"/>
              </a:rPr>
              <a:t> next </a:t>
            </a:r>
            <a:r>
              <a:rPr lang="en-US" altLang="en-US" b="0" dirty="0">
                <a:ea typeface="ＭＳ Ｐゴシック" pitchFamily="34" charset="-128"/>
              </a:rPr>
              <a:t>Discovery Journal exercise. Which of the five personalities do you most closely identify with? What qualities do you see in yourself? Think</a:t>
            </a:r>
            <a:r>
              <a:rPr lang="en-US" altLang="en-US" b="0" baseline="0" dirty="0">
                <a:ea typeface="ＭＳ Ｐゴシック" pitchFamily="34" charset="-128"/>
              </a:rPr>
              <a:t> about who you are today. You may find that your financial personality has changed over time, or that you identify with more than one, and that’s okay. </a:t>
            </a:r>
            <a:r>
              <a:rPr lang="en-US" altLang="en-US" b="0" dirty="0">
                <a:ea typeface="ＭＳ Ｐゴシック" pitchFamily="34" charset="-128"/>
              </a:rPr>
              <a:t>I’ll put back up the slide with the five personality</a:t>
            </a:r>
            <a:r>
              <a:rPr lang="en-US" altLang="en-US" b="0" baseline="0" dirty="0">
                <a:ea typeface="ＭＳ Ｐゴシック" pitchFamily="34" charset="-128"/>
              </a:rPr>
              <a:t> types and will </a:t>
            </a:r>
            <a:r>
              <a:rPr lang="en-US" altLang="en-US" b="0" dirty="0">
                <a:ea typeface="ＭＳ Ｐゴシック" pitchFamily="34" charset="-128"/>
              </a:rPr>
              <a:t>give you</a:t>
            </a:r>
            <a:r>
              <a:rPr lang="en-US" altLang="en-US" b="0" baseline="0" dirty="0">
                <a:ea typeface="ＭＳ Ｐゴシック" pitchFamily="34" charset="-128"/>
              </a:rPr>
              <a:t> about 2-3 minutes to write down your thoughts, then we’ll discuss. [Next slide]</a:t>
            </a:r>
            <a:endParaRPr lang="en-US" altLang="en-US" b="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38</a:t>
            </a:fld>
            <a:endParaRPr lang="en-US" dirty="0"/>
          </a:p>
        </p:txBody>
      </p:sp>
    </p:spTree>
    <p:extLst>
      <p:ext uri="{BB962C8B-B14F-4D97-AF65-F5344CB8AC3E}">
        <p14:creationId xmlns:p14="http://schemas.microsoft.com/office/powerpoint/2010/main" val="18447949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668">
              <a:defRPr/>
            </a:pPr>
            <a:r>
              <a:rPr lang="en-US" altLang="en-US" b="0" cap="small" baseline="0" dirty="0">
                <a:ea typeface="ＭＳ Ｐゴシック" pitchFamily="34" charset="-128"/>
              </a:rPr>
              <a:t>[exact same slide as 34 only animated box drops down and background content is softened]</a:t>
            </a:r>
          </a:p>
          <a:p>
            <a:pPr defTabSz="1022668">
              <a:defRPr/>
            </a:pPr>
            <a:r>
              <a:rPr lang="en-US" altLang="en-US" b="0" dirty="0">
                <a:ea typeface="ＭＳ Ｐゴシック" pitchFamily="34" charset="-128"/>
              </a:rPr>
              <a:t>[post-discussion:] Why do we take the time to have you do that?</a:t>
            </a:r>
            <a:endParaRPr lang="en-US" dirty="0"/>
          </a:p>
          <a:p>
            <a:pPr defTabSz="1022668">
              <a:defRPr/>
            </a:pPr>
            <a:r>
              <a:rPr lang="en-US" altLang="en-US" b="0" dirty="0">
                <a:ea typeface="ＭＳ Ｐゴシック" pitchFamily="34" charset="-128"/>
              </a:rPr>
              <a:t>We do this because knowing your financial personality will help a</a:t>
            </a:r>
            <a:r>
              <a:rPr lang="en-US" altLang="en-US" b="0" baseline="0" dirty="0">
                <a:ea typeface="ＭＳ Ｐゴシック" pitchFamily="34" charset="-128"/>
              </a:rPr>
              <a:t> financial professional like me to</a:t>
            </a:r>
            <a:r>
              <a:rPr lang="en-US" altLang="en-US" b="0" dirty="0">
                <a:ea typeface="ＭＳ Ｐゴシック" pitchFamily="34" charset="-128"/>
              </a:rPr>
              <a:t> better understand your values</a:t>
            </a:r>
            <a:r>
              <a:rPr lang="en-US" altLang="en-US" b="0" baseline="0" dirty="0">
                <a:ea typeface="ＭＳ Ｐゴシック" pitchFamily="34" charset="-128"/>
              </a:rPr>
              <a:t> and </a:t>
            </a:r>
            <a:r>
              <a:rPr lang="en-US" altLang="en-US" b="0" dirty="0">
                <a:ea typeface="ＭＳ Ｐゴシック" pitchFamily="34" charset="-128"/>
              </a:rPr>
              <a:t>decision-making processes. This will help us to</a:t>
            </a:r>
            <a:r>
              <a:rPr lang="en-US" altLang="en-US" b="0" baseline="0" dirty="0">
                <a:ea typeface="ＭＳ Ｐゴシック" pitchFamily="34" charset="-128"/>
              </a:rPr>
              <a:t> </a:t>
            </a:r>
            <a:r>
              <a:rPr lang="en-US" altLang="en-US" b="0" dirty="0">
                <a:ea typeface="ＭＳ Ｐゴシック" pitchFamily="34" charset="-128"/>
              </a:rPr>
              <a:t>personalize our approach to planning for your financial future. Imagine</a:t>
            </a:r>
            <a:r>
              <a:rPr lang="en-US" altLang="en-US" b="0" baseline="0" dirty="0">
                <a:ea typeface="ＭＳ Ｐゴシック" pitchFamily="34" charset="-128"/>
              </a:rPr>
              <a:t> if you are a Financial Dreamer meeting with me about retirement. If I talk to you like an Analyzer, you’re going to become overwhelmed very quickly. If it’s the other way around, and you are an Analyzer and I am talking you like a Dreamer, you’ll quickly become frustrated at the lack of details. THAT is why we do this.</a:t>
            </a:r>
          </a:p>
        </p:txBody>
      </p:sp>
      <p:sp>
        <p:nvSpPr>
          <p:cNvPr id="4" name="Slide Number Placeholder 3"/>
          <p:cNvSpPr>
            <a:spLocks noGrp="1"/>
          </p:cNvSpPr>
          <p:nvPr>
            <p:ph type="sldNum" sz="quarter" idx="10"/>
          </p:nvPr>
        </p:nvSpPr>
        <p:spPr/>
        <p:txBody>
          <a:bodyPr/>
          <a:lstStyle/>
          <a:p>
            <a:fld id="{61CDFA1C-EC1C-431D-8385-13D77AC2203F}" type="slidenum">
              <a:rPr lang="en-US" smtClean="0"/>
              <a:pPr/>
              <a:t>39</a:t>
            </a:fld>
            <a:endParaRPr lang="en-US" dirty="0"/>
          </a:p>
        </p:txBody>
      </p:sp>
    </p:spTree>
    <p:extLst>
      <p:ext uri="{BB962C8B-B14F-4D97-AF65-F5344CB8AC3E}">
        <p14:creationId xmlns:p14="http://schemas.microsoft.com/office/powerpoint/2010/main" val="37415340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FDBDE-CB21-588B-3368-29F3CB8AF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6E5E6-AFB0-2A0F-8B1D-248F4544DB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ECED6-D537-076E-5B04-84B0B45C9E50}"/>
              </a:ext>
            </a:extLst>
          </p:cNvPr>
          <p:cNvSpPr>
            <a:spLocks noGrp="1"/>
          </p:cNvSpPr>
          <p:nvPr>
            <p:ph type="body" idx="1"/>
          </p:nvPr>
        </p:nvSpPr>
        <p:spPr/>
        <p:txBody>
          <a:bodyPr/>
          <a:lstStyle/>
          <a:p>
            <a:r>
              <a:rPr lang="en-US" sz="1100" dirty="0"/>
              <a:t>Let’s go back to our Roadmap again. So far you’ve figured out why you, specifically, need a financial strategy. You’ve learned about the five different financial personalities and guessed at which one you are. </a:t>
            </a:r>
          </a:p>
          <a:p>
            <a:endParaRPr lang="en-US" sz="1100" dirty="0"/>
          </a:p>
          <a:p>
            <a:r>
              <a:rPr lang="en-US" sz="1100" dirty="0"/>
              <a:t>Now let’s move on to our final topic, the reason you’re here today, which is to start (or continue) taking control of your financial future. </a:t>
            </a:r>
          </a:p>
        </p:txBody>
      </p:sp>
      <p:sp>
        <p:nvSpPr>
          <p:cNvPr id="4" name="Slide Number Placeholder 3">
            <a:extLst>
              <a:ext uri="{FF2B5EF4-FFF2-40B4-BE49-F238E27FC236}">
                <a16:creationId xmlns:a16="http://schemas.microsoft.com/office/drawing/2014/main" id="{A1142D7C-FF6A-DB99-7DFA-7B1BC4DD4AFC}"/>
              </a:ext>
            </a:extLst>
          </p:cNvPr>
          <p:cNvSpPr>
            <a:spLocks noGrp="1"/>
          </p:cNvSpPr>
          <p:nvPr>
            <p:ph type="sldNum" sz="quarter" idx="10"/>
          </p:nvPr>
        </p:nvSpPr>
        <p:spPr/>
        <p:txBody>
          <a:bodyPr/>
          <a:lstStyle/>
          <a:p>
            <a:fld id="{61CDFA1C-EC1C-431D-8385-13D77AC2203F}" type="slidenum">
              <a:rPr lang="en-US" smtClean="0"/>
              <a:pPr/>
              <a:t>40</a:t>
            </a:fld>
            <a:endParaRPr lang="en-US" dirty="0"/>
          </a:p>
        </p:txBody>
      </p:sp>
    </p:spTree>
    <p:extLst>
      <p:ext uri="{BB962C8B-B14F-4D97-AF65-F5344CB8AC3E}">
        <p14:creationId xmlns:p14="http://schemas.microsoft.com/office/powerpoint/2010/main" val="13460783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0" dirty="0">
                <a:ea typeface="ＭＳ Ｐゴシック" pitchFamily="34" charset="-128"/>
              </a:rPr>
              <a:t>I promised</a:t>
            </a:r>
            <a:r>
              <a:rPr lang="en-US" altLang="en-US" b="0" baseline="0" dirty="0">
                <a:ea typeface="ＭＳ Ｐゴシック" pitchFamily="34" charset="-128"/>
              </a:rPr>
              <a:t> you before our time is over, that I would give you actions that you can do immediately begin to take control of your financial future. This should come as no surprise to you, but the first and most important action-item is to meet with a financial professional. I’m going to walk you through the four steps you should take to prepare for that meeting.</a:t>
            </a:r>
          </a:p>
        </p:txBody>
      </p:sp>
      <p:sp>
        <p:nvSpPr>
          <p:cNvPr id="4" name="Slide Number Placeholder 3"/>
          <p:cNvSpPr>
            <a:spLocks noGrp="1"/>
          </p:cNvSpPr>
          <p:nvPr>
            <p:ph type="sldNum" sz="quarter" idx="10"/>
          </p:nvPr>
        </p:nvSpPr>
        <p:spPr/>
        <p:txBody>
          <a:bodyPr/>
          <a:lstStyle/>
          <a:p>
            <a:fld id="{61CDFA1C-EC1C-431D-8385-13D77AC2203F}" type="slidenum">
              <a:rPr lang="en-US" smtClean="0"/>
              <a:pPr/>
              <a:t>41</a:t>
            </a:fld>
            <a:endParaRPr lang="en-US" dirty="0"/>
          </a:p>
        </p:txBody>
      </p:sp>
    </p:spTree>
    <p:extLst>
      <p:ext uri="{BB962C8B-B14F-4D97-AF65-F5344CB8AC3E}">
        <p14:creationId xmlns:p14="http://schemas.microsoft.com/office/powerpoint/2010/main" val="4089260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038">
              <a:tabLst>
                <a:tab pos="207359" algn="l"/>
              </a:tabLst>
              <a:defRPr/>
            </a:pPr>
            <a:r>
              <a:rPr lang="en-US" b="0" dirty="0"/>
              <a:t>Step 1: You’re going to start by identifying your most significant financial goals</a:t>
            </a:r>
            <a:r>
              <a:rPr lang="en-US" b="0" baseline="0" dirty="0"/>
              <a:t> and concerns.</a:t>
            </a:r>
          </a:p>
          <a:p>
            <a:pPr eaLnBrk="1" hangingPunct="1">
              <a:defRPr/>
            </a:pPr>
            <a:r>
              <a:rPr lang="en-US" b="0" dirty="0"/>
              <a:t>To</a:t>
            </a:r>
            <a:r>
              <a:rPr lang="en-US" b="0" baseline="0" dirty="0"/>
              <a:t> help you with this, we’ll do our last Discovery Journal exercise. </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42</a:t>
            </a:fld>
            <a:endParaRPr lang="en-US" dirty="0"/>
          </a:p>
        </p:txBody>
      </p:sp>
    </p:spTree>
    <p:extLst>
      <p:ext uri="{BB962C8B-B14F-4D97-AF65-F5344CB8AC3E}">
        <p14:creationId xmlns:p14="http://schemas.microsoft.com/office/powerpoint/2010/main" val="37601835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b="0" dirty="0"/>
              <a:t>I’ll give you 2-3 minutes to write down your three</a:t>
            </a:r>
            <a:r>
              <a:rPr lang="en-US" b="0" baseline="0" dirty="0"/>
              <a:t> most important financial goals and your three biggest financial concerns as of today. Unlike the other exercises, we are not going to share and discuss this one, so be honest with yourself as you are answering these questions. </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43</a:t>
            </a:fld>
            <a:endParaRPr lang="en-US" dirty="0"/>
          </a:p>
        </p:txBody>
      </p:sp>
    </p:spTree>
    <p:extLst>
      <p:ext uri="{BB962C8B-B14F-4D97-AF65-F5344CB8AC3E}">
        <p14:creationId xmlns:p14="http://schemas.microsoft.com/office/powerpoint/2010/main" val="10307974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038">
              <a:tabLst>
                <a:tab pos="207359" algn="l"/>
              </a:tabLst>
              <a:defRPr/>
            </a:pPr>
            <a:r>
              <a:rPr lang="en-US" b="0" dirty="0"/>
              <a:t>Step 2: This step is for</a:t>
            </a:r>
            <a:r>
              <a:rPr lang="en-US" b="0" baseline="0" dirty="0"/>
              <a:t> those of you who have a partner or spouse. If not, you can skip to the next step.</a:t>
            </a:r>
          </a:p>
          <a:p>
            <a:pPr defTabSz="971038">
              <a:tabLst>
                <a:tab pos="207359" algn="l"/>
              </a:tabLst>
              <a:defRPr/>
            </a:pPr>
            <a:r>
              <a:rPr lang="en-US" b="0" baseline="0" dirty="0"/>
              <a:t>If you do, you’ll repeat the exercise we just did with them and identify your three most important financial goals and concerns as a couple. Note, these may be different than what you came up with on your own, and that’s okay. If they are, bring both sets of answers to your appointment.</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44</a:t>
            </a:fld>
            <a:endParaRPr lang="en-US" dirty="0"/>
          </a:p>
        </p:txBody>
      </p:sp>
    </p:spTree>
    <p:extLst>
      <p:ext uri="{BB962C8B-B14F-4D97-AF65-F5344CB8AC3E}">
        <p14:creationId xmlns:p14="http://schemas.microsoft.com/office/powerpoint/2010/main" val="647996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038">
              <a:tabLst>
                <a:tab pos="207359" algn="l"/>
              </a:tabLst>
              <a:defRPr/>
            </a:pPr>
            <a:r>
              <a:rPr lang="en-US" b="0" dirty="0"/>
              <a:t>Step 3: Complete your financial personality worksheet</a:t>
            </a:r>
            <a:r>
              <a:rPr lang="en-US" b="0" baseline="0" dirty="0"/>
              <a:t> and bring it to the meeting.</a:t>
            </a:r>
            <a:endParaRPr lang="en-US" b="0"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45</a:t>
            </a:fld>
            <a:endParaRPr lang="en-US" dirty="0"/>
          </a:p>
        </p:txBody>
      </p:sp>
    </p:spTree>
    <p:extLst>
      <p:ext uri="{BB962C8B-B14F-4D97-AF65-F5344CB8AC3E}">
        <p14:creationId xmlns:p14="http://schemas.microsoft.com/office/powerpoint/2010/main" val="12355027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668">
              <a:defRPr/>
            </a:pPr>
            <a:r>
              <a:rPr lang="en-US" altLang="en-US" b="0" dirty="0">
                <a:ea typeface="ＭＳ Ｐゴシック" pitchFamily="34" charset="-128"/>
              </a:rPr>
              <a:t>Here’s where you get to check to see how well you know yourself.</a:t>
            </a:r>
            <a:r>
              <a:rPr lang="en-US" altLang="en-US" b="0" baseline="0" dirty="0">
                <a:ea typeface="ＭＳ Ｐゴシック" pitchFamily="34" charset="-128"/>
              </a:rPr>
              <a:t> We don’t have the time to do this now, but make sure at some point after today’s session you complete this so you can bring it with to your meeting. If there is a difference between what you identified with and what the worksheet tells you, make sure to discuss that in your meeting. </a:t>
            </a:r>
          </a:p>
          <a:p>
            <a:endParaRPr lang="en-US" dirty="0"/>
          </a:p>
          <a:p>
            <a:pPr defTabSz="1022668">
              <a:defRPr/>
            </a:pPr>
            <a:r>
              <a:rPr lang="en-US" altLang="en-US" b="0" baseline="0" dirty="0">
                <a:ea typeface="ＭＳ Ｐゴシック" pitchFamily="34" charset="-128"/>
              </a:rPr>
              <a:t>One more thing to note if this is your first time meeting with a financial professional … [Next slide]</a:t>
            </a:r>
            <a:endParaRPr lang="en-US" altLang="en-US" b="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46</a:t>
            </a:fld>
            <a:endParaRPr lang="en-US" dirty="0"/>
          </a:p>
        </p:txBody>
      </p:sp>
    </p:spTree>
    <p:extLst>
      <p:ext uri="{BB962C8B-B14F-4D97-AF65-F5344CB8AC3E}">
        <p14:creationId xmlns:p14="http://schemas.microsoft.com/office/powerpoint/2010/main" val="2243168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6">
              <a:defRPr/>
            </a:pPr>
            <a:r>
              <a:rPr lang="en-US" altLang="en-US" sz="1000" dirty="0">
                <a:ea typeface="ＭＳ Ｐゴシック" pitchFamily="34" charset="-128"/>
              </a:rPr>
              <a:t>In addition to discussing your goals, concerns, and your financial personality, at your meeting with a financial professional, we may bring up products that could be beneficial to you. This could include products like life insurance if you are underinsured, or annuities, because remember, women typically outlive men, so it’s important for you to have our own source(s) of lifetime income. </a:t>
            </a:r>
          </a:p>
        </p:txBody>
      </p:sp>
      <p:sp>
        <p:nvSpPr>
          <p:cNvPr id="4" name="Slide Number Placeholder 3"/>
          <p:cNvSpPr>
            <a:spLocks noGrp="1"/>
          </p:cNvSpPr>
          <p:nvPr>
            <p:ph type="sldNum" sz="quarter" idx="10"/>
          </p:nvPr>
        </p:nvSpPr>
        <p:spPr/>
        <p:txBody>
          <a:bodyPr/>
          <a:lstStyle/>
          <a:p>
            <a:fld id="{61CDFA1C-EC1C-431D-8385-13D77AC2203F}" type="slidenum">
              <a:rPr lang="en-US" smtClean="0"/>
              <a:pPr/>
              <a:t>47</a:t>
            </a:fld>
            <a:endParaRPr lang="en-US" dirty="0"/>
          </a:p>
        </p:txBody>
      </p:sp>
    </p:spTree>
    <p:extLst>
      <p:ext uri="{BB962C8B-B14F-4D97-AF65-F5344CB8AC3E}">
        <p14:creationId xmlns:p14="http://schemas.microsoft.com/office/powerpoint/2010/main" val="42428841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0" dirty="0">
                <a:ea typeface="ＭＳ Ｐゴシック" pitchFamily="34" charset="-128"/>
              </a:rPr>
              <a:t>Finally, step four</a:t>
            </a:r>
            <a:r>
              <a:rPr lang="en-US" altLang="en-US" b="0" baseline="0" dirty="0">
                <a:ea typeface="ＭＳ Ｐゴシック" pitchFamily="34" charset="-128"/>
              </a:rPr>
              <a:t> </a:t>
            </a:r>
            <a:r>
              <a:rPr lang="en-US" altLang="en-US" b="0" dirty="0">
                <a:ea typeface="ＭＳ Ｐゴシック" pitchFamily="34" charset="-128"/>
              </a:rPr>
              <a:t>is to take control of your financial future today by scheduling a meeting</a:t>
            </a:r>
            <a:r>
              <a:rPr lang="en-US" altLang="en-US" b="0" baseline="0" dirty="0">
                <a:ea typeface="ＭＳ Ｐゴシック" pitchFamily="34" charset="-128"/>
              </a:rPr>
              <a:t> with a financial professional today. If you would like to meet with me, [insert instructions for scheduling a meeting here]. </a:t>
            </a:r>
            <a:endParaRPr lang="en-US" altLang="en-US" b="0" dirty="0">
              <a:ea typeface="ＭＳ Ｐゴシック" pitchFamily="34" charset="-128"/>
            </a:endParaRPr>
          </a:p>
          <a:p>
            <a:pPr eaLnBrk="1" hangingPunct="1"/>
            <a:r>
              <a:rPr lang="en-US" altLang="en-US" b="0" dirty="0">
                <a:ea typeface="ＭＳ Ｐゴシック" pitchFamily="34" charset="-128"/>
              </a:rPr>
              <a:t>You</a:t>
            </a:r>
            <a:r>
              <a:rPr lang="en-US" altLang="en-US" b="0" baseline="0" dirty="0">
                <a:ea typeface="ＭＳ Ｐゴシック" pitchFamily="34" charset="-128"/>
              </a:rPr>
              <a:t> showed up and did all of this work; don’t stop now! </a:t>
            </a:r>
          </a:p>
          <a:p>
            <a:pPr defTabSz="966526">
              <a:defRPr/>
            </a:pPr>
            <a:r>
              <a:rPr lang="en-US" altLang="en-US" b="0" baseline="0" dirty="0">
                <a:ea typeface="ＭＳ Ｐゴシック" pitchFamily="34" charset="-128"/>
              </a:rPr>
              <a:t>As we’ve discussed, k</a:t>
            </a:r>
            <a:r>
              <a:rPr lang="en-US" b="0" baseline="0" dirty="0">
                <a:ea typeface="ＭＳ Ｐゴシック" pitchFamily="34" charset="-128"/>
              </a:rPr>
              <a:t>nowledge </a:t>
            </a:r>
            <a:r>
              <a:rPr lang="en-US" b="0" i="1" baseline="0" dirty="0">
                <a:ea typeface="ＭＳ Ｐゴシック" pitchFamily="34" charset="-128"/>
              </a:rPr>
              <a:t>is </a:t>
            </a:r>
            <a:r>
              <a:rPr lang="en-US" b="0" i="0" baseline="0" dirty="0">
                <a:ea typeface="ＭＳ Ｐゴシック" pitchFamily="34" charset="-128"/>
              </a:rPr>
              <a:t>power, and remember…</a:t>
            </a:r>
            <a:r>
              <a:rPr lang="en-US" b="0" i="0" baseline="0" dirty="0">
                <a:ea typeface="+mn-ea"/>
              </a:rPr>
              <a:t> [Next slide]</a:t>
            </a:r>
            <a:endParaRPr lang="en-US" dirty="0"/>
          </a:p>
        </p:txBody>
      </p:sp>
      <p:sp>
        <p:nvSpPr>
          <p:cNvPr id="4" name="Slide Number Placeholder 3"/>
          <p:cNvSpPr>
            <a:spLocks noGrp="1"/>
          </p:cNvSpPr>
          <p:nvPr>
            <p:ph type="sldNum" sz="quarter" idx="10"/>
          </p:nvPr>
        </p:nvSpPr>
        <p:spPr/>
        <p:txBody>
          <a:bodyPr/>
          <a:lstStyle/>
          <a:p>
            <a:fld id="{61CDFA1C-EC1C-431D-8385-13D77AC2203F}" type="slidenum">
              <a:rPr lang="en-US" smtClean="0"/>
              <a:pPr/>
              <a:t>48</a:t>
            </a:fld>
            <a:endParaRPr lang="en-US" dirty="0"/>
          </a:p>
        </p:txBody>
      </p:sp>
    </p:spTree>
    <p:extLst>
      <p:ext uri="{BB962C8B-B14F-4D97-AF65-F5344CB8AC3E}">
        <p14:creationId xmlns:p14="http://schemas.microsoft.com/office/powerpoint/2010/main" val="27241283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22668">
              <a:defRPr/>
            </a:pPr>
            <a:r>
              <a:rPr lang="en-US" altLang="en-US" b="0" dirty="0">
                <a:ea typeface="ＭＳ Ｐゴシック" pitchFamily="34" charset="-128"/>
              </a:rPr>
              <a:t>“Nothing bad happens when women</a:t>
            </a:r>
            <a:r>
              <a:rPr lang="en-US" altLang="en-US" b="0" baseline="0" dirty="0">
                <a:ea typeface="ＭＳ Ｐゴシック" pitchFamily="34" charset="-128"/>
              </a:rPr>
              <a:t> have more money.”</a:t>
            </a:r>
          </a:p>
          <a:p>
            <a:pPr defTabSz="1022668">
              <a:defRPr/>
            </a:pPr>
            <a:r>
              <a:rPr lang="en-US" dirty="0"/>
              <a:t>A quote from Sally </a:t>
            </a:r>
            <a:r>
              <a:rPr lang="en-US" dirty="0" err="1"/>
              <a:t>Krawcheck</a:t>
            </a:r>
            <a:r>
              <a:rPr lang="en-US" dirty="0"/>
              <a:t>, former head of Bank of America's Global Wealth and Investment Management division and current CEO and co-founder of </a:t>
            </a:r>
            <a:r>
              <a:rPr lang="en-US" dirty="0" err="1"/>
              <a:t>Ellevest</a:t>
            </a:r>
            <a:r>
              <a:rPr lang="en-US" dirty="0"/>
              <a:t>, a digital financial advisor for women.</a:t>
            </a:r>
            <a:endParaRPr lang="en-US" altLang="en-US" b="0" dirty="0">
              <a:ea typeface="ＭＳ Ｐゴシック" pitchFamily="34" charset="-128"/>
            </a:endParaRPr>
          </a:p>
        </p:txBody>
      </p:sp>
      <p:sp>
        <p:nvSpPr>
          <p:cNvPr id="4" name="Slide Number Placeholder 3"/>
          <p:cNvSpPr>
            <a:spLocks noGrp="1"/>
          </p:cNvSpPr>
          <p:nvPr>
            <p:ph type="sldNum" sz="quarter" idx="10"/>
          </p:nvPr>
        </p:nvSpPr>
        <p:spPr/>
        <p:txBody>
          <a:bodyPr/>
          <a:lstStyle/>
          <a:p>
            <a:fld id="{61CDFA1C-EC1C-431D-8385-13D77AC2203F}" type="slidenum">
              <a:rPr lang="en-US" smtClean="0"/>
              <a:pPr/>
              <a:t>49</a:t>
            </a:fld>
            <a:endParaRPr lang="en-US" dirty="0"/>
          </a:p>
        </p:txBody>
      </p:sp>
    </p:spTree>
    <p:extLst>
      <p:ext uri="{BB962C8B-B14F-4D97-AF65-F5344CB8AC3E}">
        <p14:creationId xmlns:p14="http://schemas.microsoft.com/office/powerpoint/2010/main" val="39793507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4A096B-B1FC-440A-B778-B54F29681DF1}" type="slidenum">
              <a:rPr lang="en-US" smtClean="0"/>
              <a:t>50</a:t>
            </a:fld>
            <a:endParaRPr lang="en-US"/>
          </a:p>
        </p:txBody>
      </p:sp>
    </p:spTree>
    <p:extLst>
      <p:ext uri="{BB962C8B-B14F-4D97-AF65-F5344CB8AC3E}">
        <p14:creationId xmlns:p14="http://schemas.microsoft.com/office/powerpoint/2010/main" val="39566215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light blue">
    <p:bg>
      <p:bgPr>
        <a:solidFill>
          <a:schemeClr val="accent4"/>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2" hasCustomPrompt="1"/>
          </p:nvPr>
        </p:nvSpPr>
        <p:spPr>
          <a:xfrm>
            <a:off x="379413" y="1295400"/>
            <a:ext cx="11401425" cy="1554163"/>
          </a:xfrm>
        </p:spPr>
        <p:txBody>
          <a:bodyPr>
            <a:noAutofit/>
          </a:bodyPr>
          <a:lstStyle>
            <a:lvl1pPr>
              <a:defRPr sz="8000">
                <a:solidFill>
                  <a:schemeClr val="accent1"/>
                </a:solidFill>
              </a:defRPr>
            </a:lvl1pPr>
          </a:lstStyle>
          <a:p>
            <a:pPr lvl="0"/>
            <a:r>
              <a:rPr lang="en-US" dirty="0"/>
              <a:t>Master title</a:t>
            </a:r>
          </a:p>
        </p:txBody>
      </p:sp>
      <p:sp>
        <p:nvSpPr>
          <p:cNvPr id="9" name="Text Placeholder 8"/>
          <p:cNvSpPr>
            <a:spLocks noGrp="1"/>
          </p:cNvSpPr>
          <p:nvPr>
            <p:ph type="body" sz="quarter" idx="13" hasCustomPrompt="1"/>
          </p:nvPr>
        </p:nvSpPr>
        <p:spPr>
          <a:xfrm>
            <a:off x="2681288" y="2867025"/>
            <a:ext cx="9107487" cy="1811338"/>
          </a:xfrm>
        </p:spPr>
        <p:txBody>
          <a:bodyPr>
            <a:noAutofit/>
          </a:bodyPr>
          <a:lstStyle>
            <a:lvl1pPr>
              <a:defRPr sz="7200" baseline="0">
                <a:solidFill>
                  <a:schemeClr val="bg2"/>
                </a:solidFill>
              </a:defRPr>
            </a:lvl1pPr>
          </a:lstStyle>
          <a:p>
            <a:pPr lvl="0"/>
            <a:r>
              <a:rPr lang="en-US" dirty="0"/>
              <a:t>Subtitle style</a:t>
            </a:r>
          </a:p>
        </p:txBody>
      </p:sp>
      <p:pic>
        <p:nvPicPr>
          <p:cNvPr id="11" name="Picture 10"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2"/>
                </a:solidFill>
              </a:defRPr>
            </a:lvl1pPr>
          </a:lstStyle>
          <a:p>
            <a:pPr lvl="0"/>
            <a:r>
              <a:rPr lang="en-US" dirty="0"/>
              <a:t>[For XXX use only – not for public distribution.]</a:t>
            </a:r>
          </a:p>
        </p:txBody>
      </p:sp>
      <p:sp>
        <p:nvSpPr>
          <p:cNvPr id="12"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2"/>
                </a:solidFill>
              </a:defRPr>
            </a:lvl1pPr>
            <a:lvl2pPr>
              <a:defRPr sz="1100"/>
            </a:lvl2pPr>
            <a:lvl3pPr>
              <a:defRPr sz="1100"/>
            </a:lvl3pPr>
            <a:lvl4pPr>
              <a:defRPr sz="1100"/>
            </a:lvl4pPr>
            <a:lvl5pPr>
              <a:defRPr sz="1100"/>
            </a:lvl5pPr>
          </a:lstStyle>
          <a:p>
            <a:pPr lvl="0"/>
            <a:r>
              <a:rPr lang="en-US" dirty="0"/>
              <a:t>LIT/ASTRO CODE GOES HERE</a:t>
            </a:r>
          </a:p>
        </p:txBody>
      </p:sp>
      <p:sp>
        <p:nvSpPr>
          <p:cNvPr id="8" name="TextBox 7"/>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2"/>
                </a:solidFill>
                <a:latin typeface="+mn-lt"/>
              </a:rPr>
              <a:t>Allianz Life Insurance Company of North America</a:t>
            </a:r>
          </a:p>
        </p:txBody>
      </p:sp>
    </p:spTree>
    <p:extLst>
      <p:ext uri="{BB962C8B-B14F-4D97-AF65-F5344CB8AC3E}">
        <p14:creationId xmlns:p14="http://schemas.microsoft.com/office/powerpoint/2010/main" val="3420811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lue">
    <p:spTree>
      <p:nvGrpSpPr>
        <p:cNvPr id="1" name=""/>
        <p:cNvGrpSpPr/>
        <p:nvPr/>
      </p:nvGrpSpPr>
      <p:grpSpPr>
        <a:xfrm>
          <a:off x="0" y="0"/>
          <a:ext cx="0" cy="0"/>
          <a:chOff x="0" y="0"/>
          <a:chExt cx="0" cy="0"/>
        </a:xfrm>
      </p:grpSpPr>
      <p:sp>
        <p:nvSpPr>
          <p:cNvPr id="2" name="Rectangle 1"/>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1"/>
              </a:solidFill>
            </a:endParaRPr>
          </a:p>
        </p:txBody>
      </p:sp>
      <p:sp>
        <p:nvSpPr>
          <p:cNvPr id="7" name="Text Placeholder 6"/>
          <p:cNvSpPr>
            <a:spLocks noGrp="1"/>
          </p:cNvSpPr>
          <p:nvPr>
            <p:ph type="body" sz="quarter" idx="12" hasCustomPrompt="1"/>
          </p:nvPr>
        </p:nvSpPr>
        <p:spPr>
          <a:xfrm>
            <a:off x="379413" y="1295400"/>
            <a:ext cx="11401425" cy="1554163"/>
          </a:xfrm>
        </p:spPr>
        <p:txBody>
          <a:bodyPr>
            <a:noAutofit/>
          </a:bodyPr>
          <a:lstStyle>
            <a:lvl1pPr>
              <a:defRPr sz="8000">
                <a:solidFill>
                  <a:schemeClr val="bg2"/>
                </a:solidFill>
              </a:defRPr>
            </a:lvl1pPr>
          </a:lstStyle>
          <a:p>
            <a:pPr lvl="0"/>
            <a:r>
              <a:rPr lang="en-US" dirty="0"/>
              <a:t>Master title</a:t>
            </a:r>
          </a:p>
        </p:txBody>
      </p:sp>
      <p:sp>
        <p:nvSpPr>
          <p:cNvPr id="9" name="Text Placeholder 8"/>
          <p:cNvSpPr>
            <a:spLocks noGrp="1"/>
          </p:cNvSpPr>
          <p:nvPr>
            <p:ph type="body" sz="quarter" idx="13" hasCustomPrompt="1"/>
          </p:nvPr>
        </p:nvSpPr>
        <p:spPr>
          <a:xfrm>
            <a:off x="2681288" y="2867025"/>
            <a:ext cx="9107487" cy="1811338"/>
          </a:xfrm>
        </p:spPr>
        <p:txBody>
          <a:bodyPr>
            <a:noAutofit/>
          </a:bodyPr>
          <a:lstStyle>
            <a:lvl1pPr>
              <a:defRPr sz="7200" baseline="0">
                <a:solidFill>
                  <a:schemeClr val="bg2"/>
                </a:solidFill>
              </a:defRPr>
            </a:lvl1pPr>
          </a:lstStyle>
          <a:p>
            <a:pPr lvl="0"/>
            <a:r>
              <a:rPr lang="en-US" dirty="0"/>
              <a:t>Subtitle style</a:t>
            </a:r>
          </a:p>
        </p:txBody>
      </p:sp>
      <p:pic>
        <p:nvPicPr>
          <p:cNvPr id="11" name="Picture 10"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212241"/>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2"/>
                </a:solidFill>
              </a:defRPr>
            </a:lvl1pPr>
          </a:lstStyle>
          <a:p>
            <a:pPr lvl="0"/>
            <a:r>
              <a:rPr lang="en-US" dirty="0"/>
              <a:t>[For XXX use only – not for public distribution.]</a:t>
            </a:r>
          </a:p>
        </p:txBody>
      </p:sp>
      <p:sp>
        <p:nvSpPr>
          <p:cNvPr id="12"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2"/>
                </a:solidFill>
              </a:defRPr>
            </a:lvl1pPr>
            <a:lvl2pPr>
              <a:defRPr sz="1100"/>
            </a:lvl2pPr>
            <a:lvl3pPr>
              <a:defRPr sz="1100"/>
            </a:lvl3pPr>
            <a:lvl4pPr>
              <a:defRPr sz="1100"/>
            </a:lvl4pPr>
            <a:lvl5pPr>
              <a:defRPr sz="1100"/>
            </a:lvl5pPr>
          </a:lstStyle>
          <a:p>
            <a:pPr lvl="0"/>
            <a:r>
              <a:rPr lang="en-US" dirty="0"/>
              <a:t>LIT/ASTRO CODE GOES HERE</a:t>
            </a:r>
          </a:p>
        </p:txBody>
      </p:sp>
      <p:sp>
        <p:nvSpPr>
          <p:cNvPr id="8" name="TextBox 7"/>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2"/>
                </a:solidFill>
                <a:latin typeface="+mn-lt"/>
              </a:rPr>
              <a:t>Allianz Life Insurance Company of North America</a:t>
            </a:r>
          </a:p>
        </p:txBody>
      </p:sp>
    </p:spTree>
    <p:extLst>
      <p:ext uri="{BB962C8B-B14F-4D97-AF65-F5344CB8AC3E}">
        <p14:creationId xmlns:p14="http://schemas.microsoft.com/office/powerpoint/2010/main" val="1282568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hite">
    <p:spTree>
      <p:nvGrpSpPr>
        <p:cNvPr id="1" name=""/>
        <p:cNvGrpSpPr/>
        <p:nvPr/>
      </p:nvGrpSpPr>
      <p:grpSpPr>
        <a:xfrm>
          <a:off x="0" y="0"/>
          <a:ext cx="0" cy="0"/>
          <a:chOff x="0" y="0"/>
          <a:chExt cx="0" cy="0"/>
        </a:xfrm>
      </p:grpSpPr>
      <p:sp>
        <p:nvSpPr>
          <p:cNvPr id="7" name="Text Placeholder 6"/>
          <p:cNvSpPr>
            <a:spLocks noGrp="1"/>
          </p:cNvSpPr>
          <p:nvPr>
            <p:ph type="body" sz="quarter" idx="12" hasCustomPrompt="1"/>
          </p:nvPr>
        </p:nvSpPr>
        <p:spPr>
          <a:xfrm>
            <a:off x="379413" y="1295400"/>
            <a:ext cx="11401425" cy="3995691"/>
          </a:xfrm>
        </p:spPr>
        <p:txBody>
          <a:bodyPr>
            <a:noAutofit/>
          </a:bodyPr>
          <a:lstStyle>
            <a:lvl1pPr algn="l">
              <a:defRPr sz="8000">
                <a:solidFill>
                  <a:schemeClr val="bg1"/>
                </a:solidFill>
              </a:defRPr>
            </a:lvl1pPr>
          </a:lstStyle>
          <a:p>
            <a:pPr lvl="0"/>
            <a:r>
              <a:rPr lang="en-US" dirty="0"/>
              <a:t>Master title</a:t>
            </a:r>
          </a:p>
        </p:txBody>
      </p:sp>
      <p:sp>
        <p:nvSpPr>
          <p:cNvPr id="9"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1"/>
                </a:solidFill>
              </a:defRPr>
            </a:lvl1pPr>
          </a:lstStyle>
          <a:p>
            <a:pPr lvl="0"/>
            <a:r>
              <a:rPr lang="en-US" dirty="0"/>
              <a:t>[For XXX use only – not for public distribution.]</a:t>
            </a:r>
          </a:p>
        </p:txBody>
      </p:sp>
      <p:sp>
        <p:nvSpPr>
          <p:cNvPr id="11"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1"/>
                </a:solidFill>
              </a:defRPr>
            </a:lvl1pPr>
            <a:lvl2pPr>
              <a:defRPr sz="1100"/>
            </a:lvl2pPr>
            <a:lvl3pPr>
              <a:defRPr sz="1100"/>
            </a:lvl3pPr>
            <a:lvl4pPr>
              <a:defRPr sz="1100"/>
            </a:lvl4pPr>
            <a:lvl5pPr>
              <a:defRPr sz="1100"/>
            </a:lvl5pPr>
          </a:lstStyle>
          <a:p>
            <a:pPr lvl="0"/>
            <a:r>
              <a:rPr lang="en-US" dirty="0"/>
              <a:t>LIT/ASTRO CODE GOES HERE</a:t>
            </a:r>
          </a:p>
        </p:txBody>
      </p:sp>
      <p:pic>
        <p:nvPicPr>
          <p:cNvPr id="10" name="Picture 9" descr="C:\Users\AZL6RDP\Pictures\Logos\Allianz_Blue-rgb.png"/>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49272" y="226513"/>
            <a:ext cx="1005840" cy="2493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1"/>
                </a:solidFill>
                <a:latin typeface="+mn-lt"/>
              </a:rPr>
              <a:t>Allianz Life Insurance Company of North America</a:t>
            </a:r>
          </a:p>
        </p:txBody>
      </p:sp>
    </p:spTree>
    <p:extLst>
      <p:ext uri="{BB962C8B-B14F-4D97-AF65-F5344CB8AC3E}">
        <p14:creationId xmlns:p14="http://schemas.microsoft.com/office/powerpoint/2010/main" val="2884667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photo left">
    <p:bg>
      <p:bgPr>
        <a:solidFill>
          <a:schemeClr val="accent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0" y="0"/>
            <a:ext cx="7772400" cy="5486400"/>
          </a:xfrm>
          <a:solidFill>
            <a:schemeClr val="bg2">
              <a:lumMod val="85000"/>
            </a:schemeClr>
          </a:solidFill>
        </p:spPr>
        <p:txBody>
          <a:bodyPr/>
          <a:lstStyle/>
          <a:p>
            <a:r>
              <a:rPr lang="en-US"/>
              <a:t>Click icon to add picture</a:t>
            </a:r>
            <a:endParaRPr lang="en-US" dirty="0"/>
          </a:p>
        </p:txBody>
      </p:sp>
      <p:sp>
        <p:nvSpPr>
          <p:cNvPr id="5" name="Text Placeholder 4"/>
          <p:cNvSpPr>
            <a:spLocks noGrp="1"/>
          </p:cNvSpPr>
          <p:nvPr>
            <p:ph type="body" sz="quarter" idx="25" hasCustomPrompt="1"/>
          </p:nvPr>
        </p:nvSpPr>
        <p:spPr>
          <a:xfrm>
            <a:off x="8113713" y="815976"/>
            <a:ext cx="3746500" cy="2983668"/>
          </a:xfrm>
        </p:spPr>
        <p:txBody>
          <a:bodyPr>
            <a:normAutofit/>
          </a:bodyPr>
          <a:lstStyle>
            <a:lvl1pPr>
              <a:defRPr sz="4400">
                <a:solidFill>
                  <a:schemeClr val="bg2"/>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presentation title </a:t>
            </a:r>
          </a:p>
        </p:txBody>
      </p:sp>
      <p:sp>
        <p:nvSpPr>
          <p:cNvPr id="16" name="Text Placeholder 4"/>
          <p:cNvSpPr>
            <a:spLocks noGrp="1"/>
          </p:cNvSpPr>
          <p:nvPr>
            <p:ph type="body" sz="quarter" idx="26" hasCustomPrompt="1"/>
          </p:nvPr>
        </p:nvSpPr>
        <p:spPr>
          <a:xfrm>
            <a:off x="8113713" y="3899293"/>
            <a:ext cx="3746500" cy="1587107"/>
          </a:xfrm>
        </p:spPr>
        <p:txBody>
          <a:bodyPr>
            <a:noAutofit/>
          </a:bodyPr>
          <a:lstStyle>
            <a:lvl1pPr>
              <a:defRPr sz="2000" baseline="0">
                <a:solidFill>
                  <a:schemeClr val="bg2"/>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presenter name, title</a:t>
            </a:r>
          </a:p>
        </p:txBody>
      </p:sp>
      <p:sp>
        <p:nvSpPr>
          <p:cNvPr id="17"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2"/>
                </a:solidFill>
              </a:defRPr>
            </a:lvl1pPr>
          </a:lstStyle>
          <a:p>
            <a:pPr lvl="0"/>
            <a:r>
              <a:rPr lang="en-US" dirty="0"/>
              <a:t>[For XXX use only – not for public distribution.]</a:t>
            </a:r>
          </a:p>
        </p:txBody>
      </p:sp>
      <p:sp>
        <p:nvSpPr>
          <p:cNvPr id="18"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2"/>
                </a:solidFill>
              </a:defRPr>
            </a:lvl1pPr>
            <a:lvl2pPr>
              <a:defRPr sz="1100"/>
            </a:lvl2pPr>
            <a:lvl3pPr>
              <a:defRPr sz="1100"/>
            </a:lvl3pPr>
            <a:lvl4pPr>
              <a:defRPr sz="1100"/>
            </a:lvl4pPr>
            <a:lvl5pPr>
              <a:defRPr sz="1100"/>
            </a:lvl5pPr>
          </a:lstStyle>
          <a:p>
            <a:pPr lvl="0"/>
            <a:r>
              <a:rPr lang="en-US" dirty="0"/>
              <a:t>LIT/ASTRO CODE GOES HERE</a:t>
            </a:r>
          </a:p>
        </p:txBody>
      </p:sp>
      <p:pic>
        <p:nvPicPr>
          <p:cNvPr id="10" name="Picture 9"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2"/>
                </a:solidFill>
                <a:latin typeface="+mn-lt"/>
              </a:rPr>
              <a:t>Allianz Life Insurance Company of North America</a:t>
            </a:r>
          </a:p>
        </p:txBody>
      </p:sp>
    </p:spTree>
    <p:extLst>
      <p:ext uri="{BB962C8B-B14F-4D97-AF65-F5344CB8AC3E}">
        <p14:creationId xmlns:p14="http://schemas.microsoft.com/office/powerpoint/2010/main" val="281357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taggered blue">
    <p:bg>
      <p:bgPr>
        <a:solidFill>
          <a:schemeClr val="accent1"/>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2" hasCustomPrompt="1"/>
          </p:nvPr>
        </p:nvSpPr>
        <p:spPr>
          <a:xfrm>
            <a:off x="379413" y="1019334"/>
            <a:ext cx="11809412" cy="1554163"/>
          </a:xfrm>
        </p:spPr>
        <p:txBody>
          <a:bodyPr rIns="0">
            <a:noAutofit/>
          </a:bodyPr>
          <a:lstStyle>
            <a:lvl1pPr algn="r">
              <a:defRPr sz="11500">
                <a:solidFill>
                  <a:schemeClr val="bg2"/>
                </a:solidFill>
              </a:defRPr>
            </a:lvl1pPr>
          </a:lstStyle>
          <a:p>
            <a:pPr lvl="0"/>
            <a:r>
              <a:rPr lang="en-US" dirty="0"/>
              <a:t>Master title</a:t>
            </a:r>
          </a:p>
        </p:txBody>
      </p:sp>
      <p:sp>
        <p:nvSpPr>
          <p:cNvPr id="9" name="Text Placeholder 8"/>
          <p:cNvSpPr>
            <a:spLocks noGrp="1"/>
          </p:cNvSpPr>
          <p:nvPr>
            <p:ph type="body" sz="quarter" idx="13" hasCustomPrompt="1"/>
          </p:nvPr>
        </p:nvSpPr>
        <p:spPr>
          <a:xfrm>
            <a:off x="0" y="3477132"/>
            <a:ext cx="9107487" cy="1811338"/>
          </a:xfrm>
        </p:spPr>
        <p:txBody>
          <a:bodyPr lIns="0">
            <a:noAutofit/>
          </a:bodyPr>
          <a:lstStyle>
            <a:lvl1pPr algn="l">
              <a:defRPr sz="8000" baseline="0">
                <a:solidFill>
                  <a:schemeClr val="accent4"/>
                </a:solidFill>
              </a:defRPr>
            </a:lvl1pPr>
          </a:lstStyle>
          <a:p>
            <a:pPr lvl="0"/>
            <a:r>
              <a:rPr lang="en-US" dirty="0"/>
              <a:t>Subtitle style</a:t>
            </a:r>
          </a:p>
        </p:txBody>
      </p:sp>
      <p:sp>
        <p:nvSpPr>
          <p:cNvPr id="13" name="Text Placeholder 4"/>
          <p:cNvSpPr>
            <a:spLocks noGrp="1"/>
          </p:cNvSpPr>
          <p:nvPr>
            <p:ph type="body" sz="quarter" idx="21" hasCustomPrompt="1"/>
          </p:nvPr>
        </p:nvSpPr>
        <p:spPr>
          <a:xfrm>
            <a:off x="383911" y="6309352"/>
            <a:ext cx="5029200" cy="241697"/>
          </a:xfrm>
          <a:prstGeom prst="rect">
            <a:avLst/>
          </a:prstGeom>
        </p:spPr>
        <p:txBody>
          <a:bodyPr anchor="ctr">
            <a:normAutofit/>
          </a:bodyPr>
          <a:lstStyle>
            <a:lvl1pPr>
              <a:defRPr sz="800" b="0">
                <a:solidFill>
                  <a:schemeClr val="bg2"/>
                </a:solidFill>
              </a:defRPr>
            </a:lvl1pPr>
          </a:lstStyle>
          <a:p>
            <a:pPr lvl="0"/>
            <a:r>
              <a:rPr lang="en-US" dirty="0"/>
              <a:t>[For XXX use only – not for public distribution.]</a:t>
            </a:r>
          </a:p>
        </p:txBody>
      </p:sp>
      <p:sp>
        <p:nvSpPr>
          <p:cNvPr id="14" name="Text Placeholder 16"/>
          <p:cNvSpPr>
            <a:spLocks noGrp="1"/>
          </p:cNvSpPr>
          <p:nvPr>
            <p:ph type="body" sz="quarter" idx="23" hasCustomPrompt="1"/>
          </p:nvPr>
        </p:nvSpPr>
        <p:spPr>
          <a:xfrm>
            <a:off x="383911" y="6539779"/>
            <a:ext cx="2808288" cy="182880"/>
          </a:xfrm>
          <a:prstGeom prst="rect">
            <a:avLst/>
          </a:prstGeom>
        </p:spPr>
        <p:txBody>
          <a:bodyPr anchor="ctr"/>
          <a:lstStyle>
            <a:lvl1pPr>
              <a:defRPr sz="800" baseline="0">
                <a:solidFill>
                  <a:schemeClr val="bg2"/>
                </a:solidFill>
              </a:defRPr>
            </a:lvl1pPr>
            <a:lvl2pPr>
              <a:defRPr sz="1100"/>
            </a:lvl2pPr>
            <a:lvl3pPr>
              <a:defRPr sz="1100"/>
            </a:lvl3pPr>
            <a:lvl4pPr>
              <a:defRPr sz="1100"/>
            </a:lvl4pPr>
            <a:lvl5pPr>
              <a:defRPr sz="1100"/>
            </a:lvl5pPr>
          </a:lstStyle>
          <a:p>
            <a:pPr lvl="0"/>
            <a:r>
              <a:rPr lang="en-US" dirty="0"/>
              <a:t>LIT/ASTRO CODE GOES HERE</a:t>
            </a:r>
          </a:p>
        </p:txBody>
      </p:sp>
      <p:pic>
        <p:nvPicPr>
          <p:cNvPr id="10" name="Picture 9"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2"/>
                </a:solidFill>
                <a:latin typeface="+mn-lt"/>
              </a:rPr>
              <a:t>Allianz Life Insurance Company of North America</a:t>
            </a:r>
          </a:p>
        </p:txBody>
      </p:sp>
    </p:spTree>
    <p:extLst>
      <p:ext uri="{BB962C8B-B14F-4D97-AF65-F5344CB8AC3E}">
        <p14:creationId xmlns:p14="http://schemas.microsoft.com/office/powerpoint/2010/main" val="397050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photo right">
    <p:spTree>
      <p:nvGrpSpPr>
        <p:cNvPr id="1" name=""/>
        <p:cNvGrpSpPr/>
        <p:nvPr/>
      </p:nvGrpSpPr>
      <p:grpSpPr>
        <a:xfrm>
          <a:off x="0" y="0"/>
          <a:ext cx="0" cy="0"/>
          <a:chOff x="0" y="0"/>
          <a:chExt cx="0" cy="0"/>
        </a:xfrm>
      </p:grpSpPr>
      <p:sp>
        <p:nvSpPr>
          <p:cNvPr id="5" name="Text Placeholder 4"/>
          <p:cNvSpPr>
            <a:spLocks noGrp="1"/>
          </p:cNvSpPr>
          <p:nvPr>
            <p:ph type="body" sz="quarter" idx="25" hasCustomPrompt="1"/>
          </p:nvPr>
        </p:nvSpPr>
        <p:spPr>
          <a:xfrm>
            <a:off x="391318" y="532659"/>
            <a:ext cx="4153249" cy="3819711"/>
          </a:xfrm>
        </p:spPr>
        <p:txBody>
          <a:bodyPr anchor="ctr">
            <a:noAutofit/>
          </a:bodyPr>
          <a:lstStyle>
            <a:lvl1pPr>
              <a:defRPr sz="440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presentation title </a:t>
            </a:r>
          </a:p>
        </p:txBody>
      </p:sp>
      <p:sp>
        <p:nvSpPr>
          <p:cNvPr id="8"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1"/>
                </a:solidFill>
              </a:defRPr>
            </a:lvl1pPr>
            <a:lvl2pPr>
              <a:defRPr sz="1100"/>
            </a:lvl2pPr>
            <a:lvl3pPr>
              <a:defRPr sz="1100"/>
            </a:lvl3pPr>
            <a:lvl4pPr>
              <a:defRPr sz="1100"/>
            </a:lvl4pPr>
            <a:lvl5pPr>
              <a:defRPr sz="1100"/>
            </a:lvl5pPr>
          </a:lstStyle>
          <a:p>
            <a:pPr lvl="0"/>
            <a:r>
              <a:rPr lang="en-US" dirty="0"/>
              <a:t>LIT/ASTRO CODE GOES HERE</a:t>
            </a:r>
          </a:p>
        </p:txBody>
      </p:sp>
      <p:sp>
        <p:nvSpPr>
          <p:cNvPr id="10" name="Picture Placeholder 9"/>
          <p:cNvSpPr>
            <a:spLocks noGrp="1"/>
          </p:cNvSpPr>
          <p:nvPr>
            <p:ph type="pic" sz="quarter" idx="10"/>
          </p:nvPr>
        </p:nvSpPr>
        <p:spPr>
          <a:xfrm>
            <a:off x="5657088" y="0"/>
            <a:ext cx="6531738" cy="6858000"/>
          </a:xfrm>
          <a:solidFill>
            <a:schemeClr val="bg2">
              <a:lumMod val="95000"/>
            </a:schemeClr>
          </a:solidFill>
        </p:spPr>
        <p:txBody>
          <a:bodyPr/>
          <a:lstStyle/>
          <a:p>
            <a:r>
              <a:rPr lang="en-US" dirty="0"/>
              <a:t>Click icon to add picture</a:t>
            </a:r>
          </a:p>
        </p:txBody>
      </p:sp>
      <p:pic>
        <p:nvPicPr>
          <p:cNvPr id="3" name="Picture 2">
            <a:extLst>
              <a:ext uri="{FF2B5EF4-FFF2-40B4-BE49-F238E27FC236}">
                <a16:creationId xmlns:a16="http://schemas.microsoft.com/office/drawing/2014/main" id="{585F6E0C-240B-A1D9-9A8F-83A9FDF302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911" y="317775"/>
            <a:ext cx="5053721" cy="384968"/>
          </a:xfrm>
          <a:prstGeom prst="rect">
            <a:avLst/>
          </a:prstGeom>
        </p:spPr>
      </p:pic>
    </p:spTree>
    <p:extLst>
      <p:ext uri="{BB962C8B-B14F-4D97-AF65-F5344CB8AC3E}">
        <p14:creationId xmlns:p14="http://schemas.microsoft.com/office/powerpoint/2010/main" val="326498327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block right">
    <p:spTree>
      <p:nvGrpSpPr>
        <p:cNvPr id="1" name=""/>
        <p:cNvGrpSpPr/>
        <p:nvPr/>
      </p:nvGrpSpPr>
      <p:grpSpPr>
        <a:xfrm>
          <a:off x="0" y="0"/>
          <a:ext cx="0" cy="0"/>
          <a:chOff x="0" y="0"/>
          <a:chExt cx="0" cy="0"/>
        </a:xfrm>
      </p:grpSpPr>
      <p:sp>
        <p:nvSpPr>
          <p:cNvPr id="3" name="Rectangle 2"/>
          <p:cNvSpPr/>
          <p:nvPr userDrawn="1"/>
        </p:nvSpPr>
        <p:spPr>
          <a:xfrm>
            <a:off x="4965065" y="0"/>
            <a:ext cx="7223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2"/>
              </a:solidFill>
            </a:endParaRPr>
          </a:p>
        </p:txBody>
      </p:sp>
      <p:sp>
        <p:nvSpPr>
          <p:cNvPr id="5" name="Text Placeholder 4"/>
          <p:cNvSpPr>
            <a:spLocks noGrp="1"/>
          </p:cNvSpPr>
          <p:nvPr>
            <p:ph type="body" sz="quarter" idx="25" hasCustomPrompt="1"/>
          </p:nvPr>
        </p:nvSpPr>
        <p:spPr>
          <a:xfrm>
            <a:off x="391318" y="532659"/>
            <a:ext cx="4153249" cy="3819711"/>
          </a:xfrm>
        </p:spPr>
        <p:txBody>
          <a:bodyPr anchor="ctr">
            <a:noAutofit/>
          </a:bodyPr>
          <a:lstStyle>
            <a:lvl1pPr>
              <a:defRPr sz="440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presentation title </a:t>
            </a:r>
          </a:p>
        </p:txBody>
      </p:sp>
      <p:sp>
        <p:nvSpPr>
          <p:cNvPr id="16" name="Text Placeholder 4"/>
          <p:cNvSpPr>
            <a:spLocks noGrp="1"/>
          </p:cNvSpPr>
          <p:nvPr>
            <p:ph type="body" sz="quarter" idx="26" hasCustomPrompt="1"/>
          </p:nvPr>
        </p:nvSpPr>
        <p:spPr>
          <a:xfrm>
            <a:off x="391318" y="4554245"/>
            <a:ext cx="4153249" cy="1278911"/>
          </a:xfrm>
        </p:spPr>
        <p:txBody>
          <a:bodyPr>
            <a:noAutofit/>
          </a:bodyPr>
          <a:lstStyle>
            <a:lvl1pPr>
              <a:defRPr sz="1800" baseline="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presenter name, title</a:t>
            </a:r>
          </a:p>
        </p:txBody>
      </p:sp>
      <p:sp>
        <p:nvSpPr>
          <p:cNvPr id="7"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1"/>
                </a:solidFill>
              </a:defRPr>
            </a:lvl1pPr>
          </a:lstStyle>
          <a:p>
            <a:pPr lvl="0"/>
            <a:r>
              <a:rPr lang="en-US" dirty="0"/>
              <a:t>[For XXX use only – not for public distribution.]</a:t>
            </a:r>
          </a:p>
        </p:txBody>
      </p:sp>
      <p:sp>
        <p:nvSpPr>
          <p:cNvPr id="8"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1"/>
                </a:solidFill>
              </a:defRPr>
            </a:lvl1pPr>
            <a:lvl2pPr>
              <a:defRPr sz="1100"/>
            </a:lvl2pPr>
            <a:lvl3pPr>
              <a:defRPr sz="1100"/>
            </a:lvl3pPr>
            <a:lvl4pPr>
              <a:defRPr sz="1100"/>
            </a:lvl4pPr>
            <a:lvl5pPr>
              <a:defRPr sz="1100"/>
            </a:lvl5pPr>
          </a:lstStyle>
          <a:p>
            <a:pPr lvl="0"/>
            <a:r>
              <a:rPr lang="en-US" dirty="0"/>
              <a:t>LIT/ASTRO CODE GOES HERE</a:t>
            </a:r>
          </a:p>
        </p:txBody>
      </p:sp>
      <p:sp>
        <p:nvSpPr>
          <p:cNvPr id="12" name="TextBox 11"/>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1"/>
                </a:solidFill>
                <a:latin typeface="+mn-lt"/>
              </a:rPr>
              <a:t>Allianz Life Insurance Company of North America</a:t>
            </a:r>
          </a:p>
        </p:txBody>
      </p:sp>
      <p:pic>
        <p:nvPicPr>
          <p:cNvPr id="14" name="Picture 13"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306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Fixed">
    <p:spTree>
      <p:nvGrpSpPr>
        <p:cNvPr id="1" name=""/>
        <p:cNvGrpSpPr/>
        <p:nvPr/>
      </p:nvGrpSpPr>
      <p:grpSpPr>
        <a:xfrm>
          <a:off x="0" y="0"/>
          <a:ext cx="0" cy="0"/>
          <a:chOff x="0" y="0"/>
          <a:chExt cx="0" cy="0"/>
        </a:xfrm>
      </p:grpSpPr>
      <p:sp>
        <p:nvSpPr>
          <p:cNvPr id="3" name="Rectangle 2"/>
          <p:cNvSpPr/>
          <p:nvPr userDrawn="1"/>
        </p:nvSpPr>
        <p:spPr>
          <a:xfrm>
            <a:off x="4965065" y="0"/>
            <a:ext cx="7223760" cy="6858000"/>
          </a:xfrm>
          <a:prstGeom prst="rect">
            <a:avLst/>
          </a:prstGeom>
          <a:solidFill>
            <a:srgbClr val="790B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2"/>
              </a:solidFill>
            </a:endParaRPr>
          </a:p>
        </p:txBody>
      </p:sp>
      <p:sp>
        <p:nvSpPr>
          <p:cNvPr id="5" name="Text Placeholder 4"/>
          <p:cNvSpPr>
            <a:spLocks noGrp="1"/>
          </p:cNvSpPr>
          <p:nvPr>
            <p:ph type="body" sz="quarter" idx="25" hasCustomPrompt="1"/>
          </p:nvPr>
        </p:nvSpPr>
        <p:spPr>
          <a:xfrm>
            <a:off x="391318" y="532659"/>
            <a:ext cx="4153249" cy="3819711"/>
          </a:xfrm>
        </p:spPr>
        <p:txBody>
          <a:bodyPr anchor="ctr">
            <a:noAutofit/>
          </a:bodyPr>
          <a:lstStyle>
            <a:lvl1pPr>
              <a:defRPr sz="440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presentation title </a:t>
            </a:r>
          </a:p>
        </p:txBody>
      </p:sp>
      <p:sp>
        <p:nvSpPr>
          <p:cNvPr id="16" name="Text Placeholder 4"/>
          <p:cNvSpPr>
            <a:spLocks noGrp="1"/>
          </p:cNvSpPr>
          <p:nvPr>
            <p:ph type="body" sz="quarter" idx="26" hasCustomPrompt="1"/>
          </p:nvPr>
        </p:nvSpPr>
        <p:spPr>
          <a:xfrm>
            <a:off x="391318" y="4554245"/>
            <a:ext cx="4153249" cy="1278911"/>
          </a:xfrm>
        </p:spPr>
        <p:txBody>
          <a:bodyPr>
            <a:noAutofit/>
          </a:bodyPr>
          <a:lstStyle>
            <a:lvl1pPr>
              <a:defRPr sz="1800" baseline="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presenter name, title</a:t>
            </a:r>
          </a:p>
        </p:txBody>
      </p:sp>
      <p:sp>
        <p:nvSpPr>
          <p:cNvPr id="7"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1"/>
                </a:solidFill>
              </a:defRPr>
            </a:lvl1pPr>
          </a:lstStyle>
          <a:p>
            <a:pPr lvl="0"/>
            <a:r>
              <a:rPr lang="en-US" dirty="0"/>
              <a:t>[For XXX use only – not for public distribution.]</a:t>
            </a:r>
          </a:p>
        </p:txBody>
      </p:sp>
      <p:sp>
        <p:nvSpPr>
          <p:cNvPr id="8"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1"/>
                </a:solidFill>
              </a:defRPr>
            </a:lvl1pPr>
            <a:lvl2pPr>
              <a:defRPr sz="1100"/>
            </a:lvl2pPr>
            <a:lvl3pPr>
              <a:defRPr sz="1100"/>
            </a:lvl3pPr>
            <a:lvl4pPr>
              <a:defRPr sz="1100"/>
            </a:lvl4pPr>
            <a:lvl5pPr>
              <a:defRPr sz="1100"/>
            </a:lvl5pPr>
          </a:lstStyle>
          <a:p>
            <a:pPr lvl="0"/>
            <a:r>
              <a:rPr lang="en-US" dirty="0"/>
              <a:t>LIT/ASTRO CODE GOES HERE</a:t>
            </a:r>
          </a:p>
        </p:txBody>
      </p:sp>
      <p:sp>
        <p:nvSpPr>
          <p:cNvPr id="12" name="TextBox 11"/>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1"/>
                </a:solidFill>
                <a:latin typeface="+mn-lt"/>
              </a:rPr>
              <a:t>Allianz Life Insurance Company of North America</a:t>
            </a:r>
          </a:p>
        </p:txBody>
      </p:sp>
      <p:pic>
        <p:nvPicPr>
          <p:cNvPr id="14" name="Picture 13"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1537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RILA">
    <p:spTree>
      <p:nvGrpSpPr>
        <p:cNvPr id="1" name=""/>
        <p:cNvGrpSpPr/>
        <p:nvPr/>
      </p:nvGrpSpPr>
      <p:grpSpPr>
        <a:xfrm>
          <a:off x="0" y="0"/>
          <a:ext cx="0" cy="0"/>
          <a:chOff x="0" y="0"/>
          <a:chExt cx="0" cy="0"/>
        </a:xfrm>
      </p:grpSpPr>
      <p:sp>
        <p:nvSpPr>
          <p:cNvPr id="3" name="Rectangle 2"/>
          <p:cNvSpPr/>
          <p:nvPr userDrawn="1"/>
        </p:nvSpPr>
        <p:spPr>
          <a:xfrm>
            <a:off x="4965065" y="0"/>
            <a:ext cx="7223760" cy="6858000"/>
          </a:xfrm>
          <a:prstGeom prst="rect">
            <a:avLst/>
          </a:prstGeom>
          <a:solidFill>
            <a:srgbClr val="0081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2"/>
              </a:solidFill>
            </a:endParaRPr>
          </a:p>
        </p:txBody>
      </p:sp>
      <p:sp>
        <p:nvSpPr>
          <p:cNvPr id="5" name="Text Placeholder 4"/>
          <p:cNvSpPr>
            <a:spLocks noGrp="1"/>
          </p:cNvSpPr>
          <p:nvPr>
            <p:ph type="body" sz="quarter" idx="25" hasCustomPrompt="1"/>
          </p:nvPr>
        </p:nvSpPr>
        <p:spPr>
          <a:xfrm>
            <a:off x="391318" y="532659"/>
            <a:ext cx="4153249" cy="3819711"/>
          </a:xfrm>
        </p:spPr>
        <p:txBody>
          <a:bodyPr anchor="ctr">
            <a:noAutofit/>
          </a:bodyPr>
          <a:lstStyle>
            <a:lvl1pPr>
              <a:defRPr sz="440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presentation title </a:t>
            </a:r>
          </a:p>
        </p:txBody>
      </p:sp>
      <p:sp>
        <p:nvSpPr>
          <p:cNvPr id="16" name="Text Placeholder 4"/>
          <p:cNvSpPr>
            <a:spLocks noGrp="1"/>
          </p:cNvSpPr>
          <p:nvPr>
            <p:ph type="body" sz="quarter" idx="26" hasCustomPrompt="1"/>
          </p:nvPr>
        </p:nvSpPr>
        <p:spPr>
          <a:xfrm>
            <a:off x="391318" y="4554245"/>
            <a:ext cx="4153249" cy="1278911"/>
          </a:xfrm>
        </p:spPr>
        <p:txBody>
          <a:bodyPr>
            <a:noAutofit/>
          </a:bodyPr>
          <a:lstStyle>
            <a:lvl1pPr>
              <a:defRPr sz="1800" baseline="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presenter name, title</a:t>
            </a:r>
          </a:p>
        </p:txBody>
      </p:sp>
      <p:sp>
        <p:nvSpPr>
          <p:cNvPr id="7"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1"/>
                </a:solidFill>
              </a:defRPr>
            </a:lvl1pPr>
          </a:lstStyle>
          <a:p>
            <a:pPr lvl="0"/>
            <a:r>
              <a:rPr lang="en-US" dirty="0"/>
              <a:t>[For XXX use only – not for public distribution.]</a:t>
            </a:r>
          </a:p>
        </p:txBody>
      </p:sp>
      <p:sp>
        <p:nvSpPr>
          <p:cNvPr id="8"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1"/>
                </a:solidFill>
              </a:defRPr>
            </a:lvl1pPr>
            <a:lvl2pPr>
              <a:defRPr sz="1100"/>
            </a:lvl2pPr>
            <a:lvl3pPr>
              <a:defRPr sz="1100"/>
            </a:lvl3pPr>
            <a:lvl4pPr>
              <a:defRPr sz="1100"/>
            </a:lvl4pPr>
            <a:lvl5pPr>
              <a:defRPr sz="1100"/>
            </a:lvl5pPr>
          </a:lstStyle>
          <a:p>
            <a:pPr lvl="0"/>
            <a:r>
              <a:rPr lang="en-US" dirty="0"/>
              <a:t>LIT/ASTRO CODE GOES HERE</a:t>
            </a:r>
          </a:p>
        </p:txBody>
      </p:sp>
      <p:sp>
        <p:nvSpPr>
          <p:cNvPr id="12" name="TextBox 11"/>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1"/>
                </a:solidFill>
                <a:latin typeface="+mn-lt"/>
              </a:rPr>
              <a:t>Allianz Life Insurance Company of North America</a:t>
            </a:r>
          </a:p>
        </p:txBody>
      </p:sp>
      <p:pic>
        <p:nvPicPr>
          <p:cNvPr id="14" name="Picture 13"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6038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Life">
    <p:spTree>
      <p:nvGrpSpPr>
        <p:cNvPr id="1" name=""/>
        <p:cNvGrpSpPr/>
        <p:nvPr/>
      </p:nvGrpSpPr>
      <p:grpSpPr>
        <a:xfrm>
          <a:off x="0" y="0"/>
          <a:ext cx="0" cy="0"/>
          <a:chOff x="0" y="0"/>
          <a:chExt cx="0" cy="0"/>
        </a:xfrm>
      </p:grpSpPr>
      <p:sp>
        <p:nvSpPr>
          <p:cNvPr id="3" name="Rectangle 2"/>
          <p:cNvSpPr/>
          <p:nvPr userDrawn="1"/>
        </p:nvSpPr>
        <p:spPr>
          <a:xfrm>
            <a:off x="4965065" y="0"/>
            <a:ext cx="7223760" cy="6858000"/>
          </a:xfrm>
          <a:prstGeom prst="rect">
            <a:avLst/>
          </a:prstGeom>
          <a:solidFill>
            <a:srgbClr val="DE4B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2"/>
              </a:solidFill>
            </a:endParaRPr>
          </a:p>
        </p:txBody>
      </p:sp>
      <p:sp>
        <p:nvSpPr>
          <p:cNvPr id="5" name="Text Placeholder 4"/>
          <p:cNvSpPr>
            <a:spLocks noGrp="1"/>
          </p:cNvSpPr>
          <p:nvPr>
            <p:ph type="body" sz="quarter" idx="25" hasCustomPrompt="1"/>
          </p:nvPr>
        </p:nvSpPr>
        <p:spPr>
          <a:xfrm>
            <a:off x="391318" y="532659"/>
            <a:ext cx="4153249" cy="3819711"/>
          </a:xfrm>
        </p:spPr>
        <p:txBody>
          <a:bodyPr anchor="ctr">
            <a:noAutofit/>
          </a:bodyPr>
          <a:lstStyle>
            <a:lvl1pPr>
              <a:defRPr sz="440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presentation title </a:t>
            </a:r>
          </a:p>
        </p:txBody>
      </p:sp>
      <p:sp>
        <p:nvSpPr>
          <p:cNvPr id="16" name="Text Placeholder 4"/>
          <p:cNvSpPr>
            <a:spLocks noGrp="1"/>
          </p:cNvSpPr>
          <p:nvPr>
            <p:ph type="body" sz="quarter" idx="26" hasCustomPrompt="1"/>
          </p:nvPr>
        </p:nvSpPr>
        <p:spPr>
          <a:xfrm>
            <a:off x="391318" y="4554245"/>
            <a:ext cx="4153249" cy="1278911"/>
          </a:xfrm>
        </p:spPr>
        <p:txBody>
          <a:bodyPr>
            <a:noAutofit/>
          </a:bodyPr>
          <a:lstStyle>
            <a:lvl1pPr>
              <a:defRPr sz="1800" baseline="0">
                <a:solidFill>
                  <a:schemeClr val="bg1"/>
                </a:solidFill>
              </a:defRPr>
            </a:lvl1pPr>
            <a:lvl2pPr>
              <a:defRPr sz="4400">
                <a:solidFill>
                  <a:schemeClr val="bg2"/>
                </a:solidFill>
              </a:defRPr>
            </a:lvl2pPr>
            <a:lvl3pPr>
              <a:defRPr sz="4000">
                <a:solidFill>
                  <a:schemeClr val="bg2"/>
                </a:solidFill>
              </a:defRPr>
            </a:lvl3pPr>
            <a:lvl4pPr>
              <a:defRPr sz="3600">
                <a:solidFill>
                  <a:schemeClr val="bg2"/>
                </a:solidFill>
              </a:defRPr>
            </a:lvl4pPr>
            <a:lvl5pPr>
              <a:defRPr sz="3200">
                <a:solidFill>
                  <a:schemeClr val="bg2"/>
                </a:solidFill>
              </a:defRPr>
            </a:lvl5pPr>
          </a:lstStyle>
          <a:p>
            <a:pPr lvl="0"/>
            <a:r>
              <a:rPr lang="en-US" dirty="0"/>
              <a:t>Click to edit presenter name, title</a:t>
            </a:r>
          </a:p>
        </p:txBody>
      </p:sp>
      <p:sp>
        <p:nvSpPr>
          <p:cNvPr id="7" name="Text Placeholder 4"/>
          <p:cNvSpPr>
            <a:spLocks noGrp="1"/>
          </p:cNvSpPr>
          <p:nvPr>
            <p:ph type="body" sz="quarter" idx="21" hasCustomPrompt="1"/>
          </p:nvPr>
        </p:nvSpPr>
        <p:spPr>
          <a:xfrm>
            <a:off x="383911" y="6309352"/>
            <a:ext cx="4160656" cy="241697"/>
          </a:xfrm>
          <a:prstGeom prst="rect">
            <a:avLst/>
          </a:prstGeom>
        </p:spPr>
        <p:txBody>
          <a:bodyPr anchor="ctr">
            <a:normAutofit/>
          </a:bodyPr>
          <a:lstStyle>
            <a:lvl1pPr>
              <a:defRPr sz="800" b="0">
                <a:solidFill>
                  <a:schemeClr val="bg1"/>
                </a:solidFill>
              </a:defRPr>
            </a:lvl1pPr>
          </a:lstStyle>
          <a:p>
            <a:pPr lvl="0"/>
            <a:r>
              <a:rPr lang="en-US" dirty="0"/>
              <a:t>[For XXX use only – not for public distribution.]</a:t>
            </a:r>
          </a:p>
        </p:txBody>
      </p:sp>
      <p:sp>
        <p:nvSpPr>
          <p:cNvPr id="8" name="Text Placeholder 16"/>
          <p:cNvSpPr>
            <a:spLocks noGrp="1"/>
          </p:cNvSpPr>
          <p:nvPr>
            <p:ph type="body" sz="quarter" idx="23" hasCustomPrompt="1"/>
          </p:nvPr>
        </p:nvSpPr>
        <p:spPr>
          <a:xfrm>
            <a:off x="383911" y="6539779"/>
            <a:ext cx="4160656" cy="171917"/>
          </a:xfrm>
          <a:prstGeom prst="rect">
            <a:avLst/>
          </a:prstGeom>
        </p:spPr>
        <p:txBody>
          <a:bodyPr anchor="ctr"/>
          <a:lstStyle>
            <a:lvl1pPr>
              <a:defRPr sz="800" baseline="0">
                <a:solidFill>
                  <a:schemeClr val="bg1"/>
                </a:solidFill>
              </a:defRPr>
            </a:lvl1pPr>
            <a:lvl2pPr>
              <a:defRPr sz="1100"/>
            </a:lvl2pPr>
            <a:lvl3pPr>
              <a:defRPr sz="1100"/>
            </a:lvl3pPr>
            <a:lvl4pPr>
              <a:defRPr sz="1100"/>
            </a:lvl4pPr>
            <a:lvl5pPr>
              <a:defRPr sz="1100"/>
            </a:lvl5pPr>
          </a:lstStyle>
          <a:p>
            <a:pPr lvl="0"/>
            <a:r>
              <a:rPr lang="en-US" dirty="0"/>
              <a:t>LIT/ASTRO CODE GOES HERE</a:t>
            </a:r>
          </a:p>
        </p:txBody>
      </p:sp>
      <p:sp>
        <p:nvSpPr>
          <p:cNvPr id="12" name="TextBox 11"/>
          <p:cNvSpPr txBox="1"/>
          <p:nvPr userDrawn="1"/>
        </p:nvSpPr>
        <p:spPr>
          <a:xfrm>
            <a:off x="383911" y="6080750"/>
            <a:ext cx="3974883" cy="274320"/>
          </a:xfrm>
          <a:prstGeom prst="rect">
            <a:avLst/>
          </a:prstGeom>
          <a:noFill/>
        </p:spPr>
        <p:txBody>
          <a:bodyPr wrap="square" lIns="0" rtlCol="0" anchor="b">
            <a:noAutofit/>
          </a:bodyPr>
          <a:lstStyle/>
          <a:p>
            <a:pPr lvl="0" algn="l"/>
            <a:r>
              <a:rPr lang="en-US" sz="800" dirty="0">
                <a:solidFill>
                  <a:schemeClr val="bg1"/>
                </a:solidFill>
                <a:latin typeface="+mn-lt"/>
              </a:rPr>
              <a:t>Allianz Life Insurance Company of North America</a:t>
            </a:r>
          </a:p>
        </p:txBody>
      </p:sp>
      <p:pic>
        <p:nvPicPr>
          <p:cNvPr id="14" name="Picture 13"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1452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or info left">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1394256" y="6324600"/>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
        <p:nvSpPr>
          <p:cNvPr id="6" name="Text Placeholder 5"/>
          <p:cNvSpPr>
            <a:spLocks noGrp="1"/>
          </p:cNvSpPr>
          <p:nvPr>
            <p:ph type="body" sz="quarter" idx="11" hasCustomPrompt="1"/>
          </p:nvPr>
        </p:nvSpPr>
        <p:spPr>
          <a:xfrm>
            <a:off x="380042" y="745660"/>
            <a:ext cx="3506787" cy="5273470"/>
          </a:xfrm>
        </p:spPr>
        <p:txBody>
          <a:bodyPr>
            <a:noAutofit/>
          </a:bodyPr>
          <a:lstStyle>
            <a:lvl1pPr marL="0" indent="0" algn="l">
              <a:buClr>
                <a:schemeClr val="bg1"/>
              </a:buClr>
              <a:buFont typeface="Arial" panose="020B0604020202020204" pitchFamily="34" charset="0"/>
              <a:buNone/>
              <a:defRPr sz="36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Standard text layout heading</a:t>
            </a:r>
          </a:p>
          <a:p>
            <a:pPr lvl="0"/>
            <a:r>
              <a:rPr lang="en-US" dirty="0"/>
              <a:t>(Arial 36 </a:t>
            </a:r>
            <a:r>
              <a:rPr lang="en-US" dirty="0" err="1"/>
              <a:t>pt</a:t>
            </a:r>
            <a:r>
              <a:rPr lang="en-US" dirty="0"/>
              <a:t> type)</a:t>
            </a:r>
          </a:p>
        </p:txBody>
      </p:sp>
      <p:sp>
        <p:nvSpPr>
          <p:cNvPr id="7" name="Text Placeholder 14"/>
          <p:cNvSpPr>
            <a:spLocks noGrp="1"/>
          </p:cNvSpPr>
          <p:nvPr>
            <p:ph type="body" sz="quarter" idx="26"/>
          </p:nvPr>
        </p:nvSpPr>
        <p:spPr>
          <a:xfrm>
            <a:off x="4075113" y="1490663"/>
            <a:ext cx="7075487" cy="4528467"/>
          </a:xfrm>
        </p:spPr>
        <p:txBody>
          <a:bodyPr>
            <a:noAutofit/>
          </a:bodyPr>
          <a:lstStyle>
            <a:lvl1pPr>
              <a:lnSpc>
                <a:spcPct val="90000"/>
              </a:lnSpc>
              <a:defRPr sz="2000">
                <a:solidFill>
                  <a:schemeClr val="bg1"/>
                </a:solidFill>
              </a:defRPr>
            </a:lvl1pPr>
            <a:lvl2pPr>
              <a:lnSpc>
                <a:spcPct val="90000"/>
              </a:lnSpc>
              <a:defRPr sz="2000">
                <a:solidFill>
                  <a:schemeClr val="bg1"/>
                </a:solidFill>
              </a:defRPr>
            </a:lvl2pPr>
            <a:lvl3pPr>
              <a:lnSpc>
                <a:spcPct val="90000"/>
              </a:lnSpc>
              <a:defRPr sz="1800">
                <a:solidFill>
                  <a:schemeClr val="bg1"/>
                </a:solidFill>
              </a:defRPr>
            </a:lvl3pPr>
            <a:lvl4pPr>
              <a:lnSpc>
                <a:spcPct val="90000"/>
              </a:lnSpc>
              <a:defRPr sz="1600">
                <a:solidFill>
                  <a:schemeClr val="bg1"/>
                </a:solidFill>
              </a:defRPr>
            </a:lvl4pPr>
            <a:lvl5pPr>
              <a:lnSpc>
                <a:spcPct val="90000"/>
              </a:lnSpc>
              <a:defRPr sz="1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27"/>
          </p:nvPr>
        </p:nvSpPr>
        <p:spPr/>
        <p:txBody>
          <a:bodyPr/>
          <a:lstStyle>
            <a:lvl1pPr>
              <a:defRPr>
                <a:solidFill>
                  <a:schemeClr val="bg2">
                    <a:lumMod val="50000"/>
                  </a:schemeClr>
                </a:solidFill>
              </a:defRPr>
            </a:lvl1pPr>
          </a:lstStyle>
          <a:p>
            <a:endParaRPr lang="en-US" dirty="0"/>
          </a:p>
        </p:txBody>
      </p:sp>
    </p:spTree>
    <p:extLst>
      <p:ext uri="{BB962C8B-B14F-4D97-AF65-F5344CB8AC3E}">
        <p14:creationId xmlns:p14="http://schemas.microsoft.com/office/powerpoint/2010/main" val="3084287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list">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1438816" y="6324600"/>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
        <p:nvSpPr>
          <p:cNvPr id="6" name="Text Placeholder 3"/>
          <p:cNvSpPr>
            <a:spLocks noGrp="1"/>
          </p:cNvSpPr>
          <p:nvPr>
            <p:ph idx="1" hasCustomPrompt="1"/>
          </p:nvPr>
        </p:nvSpPr>
        <p:spPr>
          <a:xfrm>
            <a:off x="363695" y="1298885"/>
            <a:ext cx="11258002" cy="4604765"/>
          </a:xfrm>
          <a:prstGeom prst="rect">
            <a:avLst/>
          </a:prstGeom>
        </p:spPr>
        <p:txBody>
          <a:bodyPr vert="horz" lIns="0" tIns="45720" rIns="91440" bIns="45720" rtlCol="0">
            <a:noAutofit/>
          </a:bodyPr>
          <a:lstStyle>
            <a:lvl1pPr marL="342900" indent="-342900">
              <a:lnSpc>
                <a:spcPct val="90000"/>
              </a:lnSpc>
              <a:buFont typeface="+mj-lt"/>
              <a:buAutoNum type="arabicPeriod"/>
              <a:defRPr>
                <a:solidFill>
                  <a:schemeClr val="bg1"/>
                </a:solidFill>
              </a:defRPr>
            </a:lvl1pPr>
            <a:lvl2pPr marL="342900" indent="228600">
              <a:defRPr/>
            </a:lvl2pPr>
            <a:lvl3pPr marL="342900" indent="0">
              <a:lnSpc>
                <a:spcPct val="90000"/>
              </a:lnSpc>
              <a:buNone/>
              <a:defRPr>
                <a:solidFill>
                  <a:schemeClr val="bg1"/>
                </a:solidFill>
              </a:defRPr>
            </a:lvl3pPr>
            <a:lvl4pPr marL="571500" indent="-228600">
              <a:lnSpc>
                <a:spcPct val="90000"/>
              </a:lnSpc>
              <a:defRPr>
                <a:solidFill>
                  <a:schemeClr val="bg1"/>
                </a:solidFill>
              </a:defRPr>
            </a:lvl4pPr>
            <a:lvl5pPr marL="800100" indent="-228600">
              <a:lnSpc>
                <a:spcPct val="90000"/>
              </a:lnSpc>
              <a:defRPr baseline="0">
                <a:solidFill>
                  <a:schemeClr val="bg1"/>
                </a:solidFill>
              </a:defRPr>
            </a:lvl5pPr>
            <a:lvl6pPr marL="1028700" indent="-228600">
              <a:defRPr/>
            </a:lvl6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lvl="4"/>
            <a:r>
              <a:rPr lang="en-US" dirty="0"/>
              <a:t>Same level</a:t>
            </a:r>
          </a:p>
          <a:p>
            <a:pPr lvl="0"/>
            <a:r>
              <a:rPr lang="en-US" dirty="0"/>
              <a:t>Click to edit Master text styles</a:t>
            </a:r>
          </a:p>
          <a:p>
            <a:pPr lvl="2"/>
            <a:r>
              <a:rPr lang="en-US" dirty="0"/>
              <a:t>Second level</a:t>
            </a:r>
          </a:p>
          <a:p>
            <a:pPr lvl="3"/>
            <a:r>
              <a:rPr lang="en-US" dirty="0"/>
              <a:t>Third level</a:t>
            </a:r>
          </a:p>
          <a:p>
            <a:pPr lvl="4"/>
            <a:r>
              <a:rPr lang="en-US" dirty="0"/>
              <a:t>Fourth level</a:t>
            </a:r>
          </a:p>
          <a:p>
            <a:pPr lvl="4"/>
            <a:r>
              <a:rPr lang="en-US" dirty="0"/>
              <a:t>Same level</a:t>
            </a:r>
          </a:p>
          <a:p>
            <a:pPr lvl="4"/>
            <a:endParaRPr lang="en-US" dirty="0"/>
          </a:p>
        </p:txBody>
      </p:sp>
      <p:sp>
        <p:nvSpPr>
          <p:cNvPr id="4" name="Text Placeholder 3"/>
          <p:cNvSpPr>
            <a:spLocks noGrp="1"/>
          </p:cNvSpPr>
          <p:nvPr>
            <p:ph type="body" sz="quarter" idx="10" hasCustomPrompt="1"/>
          </p:nvPr>
        </p:nvSpPr>
        <p:spPr>
          <a:xfrm>
            <a:off x="363537" y="631825"/>
            <a:ext cx="11258159" cy="666750"/>
          </a:xfrm>
        </p:spPr>
        <p:txBody>
          <a:bodyPr anchor="b">
            <a:noAutofit/>
          </a:bodyPr>
          <a:lstStyle>
            <a:lvl1pPr algn="l" defTabSz="1088167" rtl="0" eaLnBrk="1" latinLnBrk="0" hangingPunct="1">
              <a:lnSpc>
                <a:spcPct val="90000"/>
              </a:lnSpc>
              <a:spcBef>
                <a:spcPct val="0"/>
              </a:spcBef>
              <a:buNone/>
              <a:defRPr kumimoji="0" lang="en-US" sz="3200" b="0" i="0" u="none" strike="noStrike" kern="0" cap="none" spc="0" normalizeH="0" baseline="0" noProof="0" dirty="0" smtClean="0">
                <a:ln>
                  <a:noFill/>
                </a:ln>
                <a:solidFill>
                  <a:schemeClr val="bg1"/>
                </a:solidFill>
                <a:effectLst/>
                <a:uLnTx/>
                <a:uFillTx/>
                <a:latin typeface="+mn-lt"/>
                <a:ea typeface="+mn-ea"/>
                <a:cs typeface="+mn-cs"/>
              </a:defRPr>
            </a:lvl1pPr>
          </a:lstStyle>
          <a:p>
            <a:pPr lvl="0"/>
            <a:r>
              <a:rPr lang="en-US" dirty="0"/>
              <a:t>Type here title (32 </a:t>
            </a:r>
            <a:r>
              <a:rPr lang="en-US" dirty="0" err="1"/>
              <a:t>pt</a:t>
            </a:r>
            <a:r>
              <a:rPr lang="en-US" dirty="0"/>
              <a:t> Arial)</a:t>
            </a:r>
          </a:p>
        </p:txBody>
      </p:sp>
      <p:sp>
        <p:nvSpPr>
          <p:cNvPr id="2" name="Footer Placeholder 1"/>
          <p:cNvSpPr>
            <a:spLocks noGrp="1"/>
          </p:cNvSpPr>
          <p:nvPr>
            <p:ph type="ftr" sz="quarter" idx="11"/>
          </p:nvPr>
        </p:nvSpPr>
        <p:spPr/>
        <p:txBody>
          <a:bodyPr/>
          <a:lstStyle>
            <a:lvl1pPr>
              <a:defRPr>
                <a:solidFill>
                  <a:schemeClr val="bg2">
                    <a:lumMod val="50000"/>
                  </a:schemeClr>
                </a:solidFill>
              </a:defRPr>
            </a:lvl1pPr>
          </a:lstStyle>
          <a:p>
            <a:endParaRPr lang="en-US" dirty="0"/>
          </a:p>
        </p:txBody>
      </p:sp>
    </p:spTree>
    <p:extLst>
      <p:ext uri="{BB962C8B-B14F-4D97-AF65-F5344CB8AC3E}">
        <p14:creationId xmlns:p14="http://schemas.microsoft.com/office/powerpoint/2010/main" val="60454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box left">
    <p:spTree>
      <p:nvGrpSpPr>
        <p:cNvPr id="1" name=""/>
        <p:cNvGrpSpPr/>
        <p:nvPr/>
      </p:nvGrpSpPr>
      <p:grpSpPr>
        <a:xfrm>
          <a:off x="0" y="0"/>
          <a:ext cx="0" cy="0"/>
          <a:chOff x="0" y="0"/>
          <a:chExt cx="0" cy="0"/>
        </a:xfrm>
      </p:grpSpPr>
      <p:sp>
        <p:nvSpPr>
          <p:cNvPr id="6" name="Textplatzhalter 23"/>
          <p:cNvSpPr>
            <a:spLocks noGrp="1"/>
          </p:cNvSpPr>
          <p:nvPr>
            <p:ph type="body" sz="quarter" idx="18" hasCustomPrompt="1"/>
          </p:nvPr>
        </p:nvSpPr>
        <p:spPr>
          <a:xfrm>
            <a:off x="-1" y="0"/>
            <a:ext cx="7772399" cy="5943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normAutofit/>
          </a:bodyPr>
          <a:lstStyle>
            <a:lvl1pPr algn="l">
              <a:defRPr lang="de-DE" sz="4800" dirty="0" smtClean="0">
                <a:solidFill>
                  <a:schemeClr val="bg2"/>
                </a:solidFill>
                <a:latin typeface="Arial" panose="020B0604020202020204" pitchFamily="34" charset="0"/>
              </a:defRPr>
            </a:lvl1pPr>
          </a:lstStyle>
          <a:p>
            <a:pPr lvl="0" algn="ctr"/>
            <a:r>
              <a:rPr lang="de-DE" dirty="0"/>
              <a:t> Type here</a:t>
            </a:r>
          </a:p>
        </p:txBody>
      </p:sp>
      <p:sp>
        <p:nvSpPr>
          <p:cNvPr id="5" name="Text Placeholder 14"/>
          <p:cNvSpPr>
            <a:spLocks noGrp="1"/>
          </p:cNvSpPr>
          <p:nvPr>
            <p:ph type="body" sz="quarter" idx="26"/>
          </p:nvPr>
        </p:nvSpPr>
        <p:spPr>
          <a:xfrm>
            <a:off x="7975094" y="1949367"/>
            <a:ext cx="3863980" cy="3994233"/>
          </a:xfrm>
        </p:spPr>
        <p:txBody>
          <a:bodyPr>
            <a:noAutofit/>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18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9" hasCustomPrompt="1"/>
          </p:nvPr>
        </p:nvSpPr>
        <p:spPr>
          <a:xfrm>
            <a:off x="7772398" y="372979"/>
            <a:ext cx="2682792" cy="1576388"/>
          </a:xfrm>
        </p:spPr>
        <p:txBody>
          <a:bodyPr>
            <a:normAutofit/>
          </a:bodyPr>
          <a:lstStyle>
            <a:lvl1pPr algn="l">
              <a:defRPr sz="9600">
                <a:solidFill>
                  <a:schemeClr val="accent3"/>
                </a:solidFill>
              </a:defRPr>
            </a:lvl1pPr>
          </a:lstStyle>
          <a:p>
            <a:pPr lvl="0"/>
            <a:r>
              <a:rPr lang="en-US" dirty="0"/>
              <a:t>01</a:t>
            </a:r>
          </a:p>
        </p:txBody>
      </p:sp>
      <p:sp>
        <p:nvSpPr>
          <p:cNvPr id="8" name="Slide Number Placeholder 5"/>
          <p:cNvSpPr>
            <a:spLocks noGrp="1"/>
          </p:cNvSpPr>
          <p:nvPr>
            <p:ph type="sldNum" sz="quarter" idx="4"/>
          </p:nvPr>
        </p:nvSpPr>
        <p:spPr>
          <a:xfrm>
            <a:off x="11438816" y="6324600"/>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344028976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right photo">
    <p:spTree>
      <p:nvGrpSpPr>
        <p:cNvPr id="1" name=""/>
        <p:cNvGrpSpPr/>
        <p:nvPr/>
      </p:nvGrpSpPr>
      <p:grpSpPr>
        <a:xfrm>
          <a:off x="0" y="0"/>
          <a:ext cx="0" cy="0"/>
          <a:chOff x="0" y="0"/>
          <a:chExt cx="0" cy="0"/>
        </a:xfrm>
      </p:grpSpPr>
      <p:sp>
        <p:nvSpPr>
          <p:cNvPr id="6" name="Textplatzhalter 23"/>
          <p:cNvSpPr>
            <a:spLocks noGrp="1"/>
          </p:cNvSpPr>
          <p:nvPr>
            <p:ph type="body" sz="quarter" idx="18" hasCustomPrompt="1"/>
          </p:nvPr>
        </p:nvSpPr>
        <p:spPr>
          <a:xfrm>
            <a:off x="0" y="1576136"/>
            <a:ext cx="6087980" cy="40185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noAutofit/>
          </a:bodyPr>
          <a:lstStyle>
            <a:lvl1pPr algn="l">
              <a:defRPr lang="de-DE" sz="4400" dirty="0" smtClean="0">
                <a:solidFill>
                  <a:schemeClr val="bg2"/>
                </a:solidFill>
                <a:latin typeface="Arial" panose="020B0604020202020204" pitchFamily="34" charset="0"/>
              </a:defRPr>
            </a:lvl1pPr>
          </a:lstStyle>
          <a:p>
            <a:pPr lvl="0" algn="ctr"/>
            <a:r>
              <a:rPr lang="de-DE" dirty="0"/>
              <a:t>Section divider</a:t>
            </a:r>
            <a:br>
              <a:rPr lang="de-DE" dirty="0"/>
            </a:br>
            <a:r>
              <a:rPr lang="de-DE" dirty="0"/>
              <a:t>with big number</a:t>
            </a:r>
          </a:p>
        </p:txBody>
      </p:sp>
      <p:sp>
        <p:nvSpPr>
          <p:cNvPr id="10" name="Slide Number Placeholder 5"/>
          <p:cNvSpPr>
            <a:spLocks noGrp="1"/>
          </p:cNvSpPr>
          <p:nvPr>
            <p:ph type="sldNum" sz="quarter" idx="4"/>
          </p:nvPr>
        </p:nvSpPr>
        <p:spPr>
          <a:xfrm>
            <a:off x="380042" y="6325270"/>
            <a:ext cx="365760" cy="365125"/>
          </a:xfrm>
          <a:prstGeom prst="rect">
            <a:avLst/>
          </a:prstGeom>
        </p:spPr>
        <p:txBody>
          <a:bodyPr vert="horz" lIns="0" tIns="54409" rIns="0" bIns="54409" rtlCol="0" anchor="ctr"/>
          <a:lstStyle>
            <a:lvl1pPr algn="l">
              <a:defRPr sz="800">
                <a:solidFill>
                  <a:schemeClr val="bg2">
                    <a:lumMod val="50000"/>
                  </a:schemeClr>
                </a:solidFill>
                <a:latin typeface="+mn-lt"/>
              </a:defRPr>
            </a:lvl1pPr>
          </a:lstStyle>
          <a:p>
            <a:fld id="{67FC5CDF-15F9-4054-9F50-C9080AAD3281}" type="slidenum">
              <a:rPr lang="en-US" smtClean="0"/>
              <a:pPr/>
              <a:t>‹#›</a:t>
            </a:fld>
            <a:endParaRPr lang="en-US" dirty="0"/>
          </a:p>
        </p:txBody>
      </p:sp>
      <p:sp>
        <p:nvSpPr>
          <p:cNvPr id="3" name="Text Placeholder 2"/>
          <p:cNvSpPr>
            <a:spLocks noGrp="1"/>
          </p:cNvSpPr>
          <p:nvPr>
            <p:ph type="body" sz="quarter" idx="19" hasCustomPrompt="1"/>
          </p:nvPr>
        </p:nvSpPr>
        <p:spPr>
          <a:xfrm>
            <a:off x="3405189" y="0"/>
            <a:ext cx="2682792" cy="1576388"/>
          </a:xfrm>
        </p:spPr>
        <p:txBody>
          <a:bodyPr>
            <a:normAutofit/>
          </a:bodyPr>
          <a:lstStyle>
            <a:lvl1pPr algn="r">
              <a:defRPr sz="9600">
                <a:solidFill>
                  <a:schemeClr val="accent3"/>
                </a:solidFill>
              </a:defRPr>
            </a:lvl1pPr>
          </a:lstStyle>
          <a:p>
            <a:pPr lvl="0"/>
            <a:r>
              <a:rPr lang="en-US" dirty="0"/>
              <a:t>01</a:t>
            </a:r>
          </a:p>
        </p:txBody>
      </p:sp>
      <p:sp>
        <p:nvSpPr>
          <p:cNvPr id="9" name="Picture Placeholder 2"/>
          <p:cNvSpPr>
            <a:spLocks noGrp="1"/>
          </p:cNvSpPr>
          <p:nvPr>
            <p:ph type="pic" sz="quarter" idx="24"/>
          </p:nvPr>
        </p:nvSpPr>
        <p:spPr>
          <a:xfrm>
            <a:off x="6087981" y="649704"/>
            <a:ext cx="6100844" cy="6208295"/>
          </a:xfrm>
          <a:solidFill>
            <a:schemeClr val="bg2">
              <a:lumMod val="8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86862388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photo left">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1" y="0"/>
            <a:ext cx="6057901" cy="5943600"/>
          </a:xfrm>
          <a:solidFill>
            <a:schemeClr val="bg2">
              <a:lumMod val="85000"/>
            </a:schemeClr>
          </a:solidFill>
        </p:spPr>
        <p:txBody>
          <a:bodyPr/>
          <a:lstStyle/>
          <a:p>
            <a:r>
              <a:rPr lang="en-US"/>
              <a:t>Click icon to add picture</a:t>
            </a:r>
            <a:endParaRPr lang="en-US" dirty="0"/>
          </a:p>
        </p:txBody>
      </p:sp>
      <p:sp>
        <p:nvSpPr>
          <p:cNvPr id="10" name="Slide Number Placeholder 5"/>
          <p:cNvSpPr>
            <a:spLocks noGrp="1"/>
          </p:cNvSpPr>
          <p:nvPr>
            <p:ph type="sldNum" sz="quarter" idx="4"/>
          </p:nvPr>
        </p:nvSpPr>
        <p:spPr>
          <a:xfrm>
            <a:off x="11497377" y="6246893"/>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
        <p:nvSpPr>
          <p:cNvPr id="5" name="Text Placeholder 14"/>
          <p:cNvSpPr>
            <a:spLocks noGrp="1"/>
          </p:cNvSpPr>
          <p:nvPr>
            <p:ph type="body" sz="quarter" idx="26"/>
          </p:nvPr>
        </p:nvSpPr>
        <p:spPr>
          <a:xfrm>
            <a:off x="6564086" y="878305"/>
            <a:ext cx="5299051" cy="5065295"/>
          </a:xfrm>
        </p:spPr>
        <p:txBody>
          <a:bodyPr>
            <a:noAutofit/>
          </a:bodyPr>
          <a:lstStyle>
            <a:lvl1pPr>
              <a:defRPr sz="20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498681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photo right">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6776357" y="649704"/>
            <a:ext cx="5412467" cy="6208295"/>
          </a:xfrm>
          <a:solidFill>
            <a:schemeClr val="bg2">
              <a:lumMod val="85000"/>
            </a:schemeClr>
          </a:solidFill>
        </p:spPr>
        <p:txBody>
          <a:bodyPr/>
          <a:lstStyle/>
          <a:p>
            <a:r>
              <a:rPr lang="en-US"/>
              <a:t>Click icon to add picture</a:t>
            </a:r>
            <a:endParaRPr lang="en-US" dirty="0"/>
          </a:p>
        </p:txBody>
      </p:sp>
      <p:sp>
        <p:nvSpPr>
          <p:cNvPr id="4" name="Text Placeholder 3"/>
          <p:cNvSpPr>
            <a:spLocks noGrp="1"/>
          </p:cNvSpPr>
          <p:nvPr>
            <p:ph type="body" sz="quarter" idx="25" hasCustomPrompt="1"/>
          </p:nvPr>
        </p:nvSpPr>
        <p:spPr>
          <a:xfrm>
            <a:off x="479425" y="649703"/>
            <a:ext cx="5790746" cy="2033171"/>
          </a:xfrm>
        </p:spPr>
        <p:txBody>
          <a:bodyPr>
            <a:noAutofit/>
          </a:bodyPr>
          <a:lstStyle>
            <a:lvl1pPr>
              <a:defRPr sz="3200" baseline="0">
                <a:solidFill>
                  <a:schemeClr val="bg1"/>
                </a:solidFill>
              </a:defRPr>
            </a:lvl1pPr>
            <a:lvl2pPr>
              <a:defRPr sz="3200"/>
            </a:lvl2pPr>
            <a:lvl3pPr>
              <a:defRPr sz="3200"/>
            </a:lvl3pPr>
            <a:lvl4pPr>
              <a:defRPr sz="3200"/>
            </a:lvl4pPr>
            <a:lvl5pPr>
              <a:defRPr sz="3200"/>
            </a:lvl5pPr>
          </a:lstStyle>
          <a:p>
            <a:pPr lvl="0"/>
            <a:r>
              <a:rPr lang="en-US" dirty="0"/>
              <a:t>Click to edit text and stagger the sentence</a:t>
            </a:r>
          </a:p>
        </p:txBody>
      </p:sp>
      <p:sp>
        <p:nvSpPr>
          <p:cNvPr id="15" name="Text Placeholder 14"/>
          <p:cNvSpPr>
            <a:spLocks noGrp="1"/>
          </p:cNvSpPr>
          <p:nvPr>
            <p:ph type="body" sz="quarter" idx="26"/>
          </p:nvPr>
        </p:nvSpPr>
        <p:spPr>
          <a:xfrm>
            <a:off x="479425" y="2815389"/>
            <a:ext cx="5790746" cy="2971049"/>
          </a:xfrm>
        </p:spPr>
        <p:txBody>
          <a:bodyPr>
            <a:noAutofit/>
          </a:bodyPr>
          <a:lstStyle>
            <a:lvl1pPr>
              <a:defRPr sz="18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127836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photo top right">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4295366" y="0"/>
            <a:ext cx="7893460" cy="4968000"/>
          </a:xfrm>
          <a:solidFill>
            <a:schemeClr val="bg2">
              <a:lumMod val="85000"/>
            </a:schemeClr>
          </a:solidFill>
        </p:spPr>
        <p:txBody>
          <a:bodyPr/>
          <a:lstStyle/>
          <a:p>
            <a:r>
              <a:rPr lang="en-US"/>
              <a:t>Click icon to add picture</a:t>
            </a:r>
            <a:endParaRPr lang="en-US" dirty="0"/>
          </a:p>
        </p:txBody>
      </p:sp>
      <p:sp>
        <p:nvSpPr>
          <p:cNvPr id="4" name="Text Placeholder 3"/>
          <p:cNvSpPr>
            <a:spLocks noGrp="1"/>
          </p:cNvSpPr>
          <p:nvPr>
            <p:ph type="body" sz="quarter" idx="25" hasCustomPrompt="1"/>
          </p:nvPr>
        </p:nvSpPr>
        <p:spPr>
          <a:xfrm>
            <a:off x="479425" y="649703"/>
            <a:ext cx="3574807" cy="2033171"/>
          </a:xfrm>
        </p:spPr>
        <p:txBody>
          <a:bodyPr>
            <a:noAutofit/>
          </a:bodyPr>
          <a:lstStyle>
            <a:lvl1pPr>
              <a:defRPr sz="3200" baseline="0">
                <a:solidFill>
                  <a:schemeClr val="bg1"/>
                </a:solidFill>
              </a:defRPr>
            </a:lvl1pPr>
            <a:lvl2pPr>
              <a:defRPr sz="3200"/>
            </a:lvl2pPr>
            <a:lvl3pPr>
              <a:defRPr sz="3200"/>
            </a:lvl3pPr>
            <a:lvl4pPr>
              <a:defRPr sz="3200"/>
            </a:lvl4pPr>
            <a:lvl5pPr>
              <a:defRPr sz="3200"/>
            </a:lvl5pPr>
          </a:lstStyle>
          <a:p>
            <a:pPr lvl="0"/>
            <a:r>
              <a:rPr lang="en-US" dirty="0"/>
              <a:t>Click to edit text and stagger the sentence</a:t>
            </a:r>
          </a:p>
        </p:txBody>
      </p:sp>
      <p:sp>
        <p:nvSpPr>
          <p:cNvPr id="15" name="Text Placeholder 14"/>
          <p:cNvSpPr>
            <a:spLocks noGrp="1"/>
          </p:cNvSpPr>
          <p:nvPr>
            <p:ph type="body" sz="quarter" idx="26"/>
          </p:nvPr>
        </p:nvSpPr>
        <p:spPr>
          <a:xfrm>
            <a:off x="479425" y="2815389"/>
            <a:ext cx="3575217" cy="2971049"/>
          </a:xfrm>
        </p:spPr>
        <p:txBody>
          <a:bodyPr>
            <a:noAutofit/>
          </a:bodyPr>
          <a:lstStyle>
            <a:lvl1pPr>
              <a:defRPr sz="18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Bildplatzhalter 9">
            <a:extLst>
              <a:ext uri="{FF2B5EF4-FFF2-40B4-BE49-F238E27FC236}">
                <a16:creationId xmlns:a16="http://schemas.microsoft.com/office/drawing/2014/main" id="{783CECED-A8D5-4BD6-A656-0D10C41795B8}"/>
              </a:ext>
              <a:ext uri="{C183D7F6-B498-43B3-948B-1728B52AA6E4}">
                <adec:decorative xmlns:adec="http://schemas.microsoft.com/office/drawing/2017/decorative" val="1"/>
              </a:ext>
            </a:extLst>
          </p:cNvPr>
          <p:cNvSpPr>
            <a:spLocks noGrp="1"/>
          </p:cNvSpPr>
          <p:nvPr>
            <p:ph type="pic" sz="quarter" idx="17"/>
          </p:nvPr>
        </p:nvSpPr>
        <p:spPr>
          <a:xfrm>
            <a:off x="10824352" y="215232"/>
            <a:ext cx="1018800" cy="252000"/>
          </a:xfrm>
          <a:blipFill>
            <a:blip r:embed="rId2">
              <a:extLst>
                <a:ext uri="{96DAC541-7B7A-43D3-8B79-37D633B846F1}">
                  <asvg:svgBlip xmlns:asvg="http://schemas.microsoft.com/office/drawing/2016/SVG/main" r:embed="rId3"/>
                </a:ext>
              </a:extLst>
            </a:blip>
            <a:stretch>
              <a:fillRect/>
            </a:stretch>
          </a:blipFill>
        </p:spPr>
        <p:txBody>
          <a:bodyPr/>
          <a:lstStyle>
            <a:lvl1pPr>
              <a:defRPr sz="800">
                <a:solidFill>
                  <a:schemeClr val="tx1">
                    <a:alpha val="0"/>
                  </a:schemeClr>
                </a:solidFill>
              </a:defRPr>
            </a:lvl1pPr>
          </a:lstStyle>
          <a:p>
            <a:r>
              <a:rPr lang="en-US"/>
              <a:t>Click icon to add picture</a:t>
            </a:r>
            <a:endParaRPr lang="en-US" dirty="0"/>
          </a:p>
        </p:txBody>
      </p:sp>
      <p:sp>
        <p:nvSpPr>
          <p:cNvPr id="7"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19641083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63537" y="631825"/>
            <a:ext cx="11258159" cy="666750"/>
          </a:xfrm>
        </p:spPr>
        <p:txBody>
          <a:bodyPr anchor="b">
            <a:noAutofit/>
          </a:bodyPr>
          <a:lstStyle>
            <a:lvl1pPr algn="l" defTabSz="1088167" rtl="0" eaLnBrk="1" latinLnBrk="0" hangingPunct="1">
              <a:lnSpc>
                <a:spcPct val="90000"/>
              </a:lnSpc>
              <a:spcBef>
                <a:spcPct val="0"/>
              </a:spcBef>
              <a:buNone/>
              <a:defRPr kumimoji="0" lang="en-US" sz="3200" b="0" i="0" u="none" strike="noStrike" kern="0" cap="none" spc="0" normalizeH="0" baseline="0" noProof="0" dirty="0" smtClean="0">
                <a:ln>
                  <a:noFill/>
                </a:ln>
                <a:solidFill>
                  <a:schemeClr val="bg1"/>
                </a:solidFill>
                <a:effectLst/>
                <a:uLnTx/>
                <a:uFillTx/>
                <a:latin typeface="+mn-lt"/>
                <a:ea typeface="+mn-ea"/>
                <a:cs typeface="+mn-cs"/>
              </a:defRPr>
            </a:lvl1pPr>
          </a:lstStyle>
          <a:p>
            <a:pPr lvl="0"/>
            <a:r>
              <a:rPr lang="en-US" dirty="0"/>
              <a:t>Type here title (32 </a:t>
            </a:r>
            <a:r>
              <a:rPr lang="en-US" dirty="0" err="1"/>
              <a:t>pt</a:t>
            </a:r>
            <a:r>
              <a:rPr lang="en-US" dirty="0"/>
              <a:t> Arial)</a:t>
            </a:r>
          </a:p>
        </p:txBody>
      </p:sp>
      <p:sp>
        <p:nvSpPr>
          <p:cNvPr id="2" name="Footer Placeholder 1"/>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4"/>
          </p:nvPr>
        </p:nvSpPr>
        <p:spPr>
          <a:xfrm>
            <a:off x="11438816" y="6324600"/>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18081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3"/>
          <p:cNvSpPr>
            <a:spLocks noGrp="1"/>
          </p:cNvSpPr>
          <p:nvPr>
            <p:ph idx="1"/>
          </p:nvPr>
        </p:nvSpPr>
        <p:spPr>
          <a:xfrm>
            <a:off x="363695" y="1298885"/>
            <a:ext cx="11258002" cy="4604765"/>
          </a:xfrm>
          <a:prstGeom prst="rect">
            <a:avLst/>
          </a:prstGeom>
        </p:spPr>
        <p:txBody>
          <a:bodyPr vert="horz" lIns="0" tIns="45720" rIns="91440" bIns="45720" rtlCol="0">
            <a:noAutofit/>
          </a:bodyPr>
          <a:lstStyle>
            <a:lvl1pPr>
              <a:lnSpc>
                <a:spcPct val="90000"/>
              </a:lnSpc>
              <a:defRPr>
                <a:solidFill>
                  <a:schemeClr val="bg1"/>
                </a:solidFill>
              </a:defRPr>
            </a:lvl1pPr>
            <a:lvl2pPr>
              <a:lnSpc>
                <a:spcPct val="90000"/>
              </a:lnSpc>
              <a:defRPr>
                <a:solidFill>
                  <a:schemeClr val="bg1"/>
                </a:solidFill>
              </a:defRPr>
            </a:lvl2pPr>
            <a:lvl3pPr>
              <a:lnSpc>
                <a:spcPct val="90000"/>
              </a:lnSpc>
              <a:defRPr>
                <a:solidFill>
                  <a:schemeClr val="bg1"/>
                </a:solidFill>
              </a:defRPr>
            </a:lvl3pPr>
            <a:lvl4pPr>
              <a:lnSpc>
                <a:spcPct val="90000"/>
              </a:lnSpc>
              <a:defRPr>
                <a:solidFill>
                  <a:schemeClr val="bg1"/>
                </a:solidFill>
              </a:defRPr>
            </a:lvl4pPr>
            <a:lvl5pPr>
              <a:lnSpc>
                <a:spcPct val="9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quarter" idx="10" hasCustomPrompt="1"/>
          </p:nvPr>
        </p:nvSpPr>
        <p:spPr>
          <a:xfrm>
            <a:off x="363537" y="631825"/>
            <a:ext cx="11258159" cy="666750"/>
          </a:xfrm>
        </p:spPr>
        <p:txBody>
          <a:bodyPr anchor="b">
            <a:noAutofit/>
          </a:bodyPr>
          <a:lstStyle>
            <a:lvl1pPr algn="l" defTabSz="1088167" rtl="0" eaLnBrk="1" latinLnBrk="0" hangingPunct="1">
              <a:lnSpc>
                <a:spcPct val="90000"/>
              </a:lnSpc>
              <a:spcBef>
                <a:spcPct val="0"/>
              </a:spcBef>
              <a:buNone/>
              <a:defRPr kumimoji="0" lang="en-US" sz="3200" b="0" i="0" u="none" strike="noStrike" kern="0" cap="none" spc="0" normalizeH="0" baseline="0" noProof="0" dirty="0" smtClean="0">
                <a:ln>
                  <a:noFill/>
                </a:ln>
                <a:solidFill>
                  <a:schemeClr val="bg1"/>
                </a:solidFill>
                <a:effectLst/>
                <a:uLnTx/>
                <a:uFillTx/>
                <a:latin typeface="+mn-lt"/>
                <a:ea typeface="+mn-ea"/>
                <a:cs typeface="+mn-cs"/>
              </a:defRPr>
            </a:lvl1pPr>
          </a:lstStyle>
          <a:p>
            <a:pPr lvl="0"/>
            <a:r>
              <a:rPr lang="en-US" dirty="0"/>
              <a:t>Type here title (32 </a:t>
            </a:r>
            <a:r>
              <a:rPr lang="en-US" dirty="0" err="1"/>
              <a:t>pt</a:t>
            </a:r>
            <a:r>
              <a:rPr lang="en-US" dirty="0"/>
              <a:t> Arial)</a:t>
            </a:r>
          </a:p>
        </p:txBody>
      </p:sp>
      <p:sp>
        <p:nvSpPr>
          <p:cNvPr id="2" name="Footer Placeholder 1"/>
          <p:cNvSpPr>
            <a:spLocks noGrp="1"/>
          </p:cNvSpPr>
          <p:nvPr>
            <p:ph type="ftr" sz="quarter" idx="11"/>
          </p:nvPr>
        </p:nvSpPr>
        <p:spPr/>
        <p:txBody>
          <a:bodyPr/>
          <a:lstStyle/>
          <a:p>
            <a:endParaRPr lang="en-US" dirty="0"/>
          </a:p>
        </p:txBody>
      </p:sp>
      <p:sp>
        <p:nvSpPr>
          <p:cNvPr id="7"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228211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title">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380042" y="1317356"/>
            <a:ext cx="3506787" cy="4701774"/>
          </a:xfrm>
        </p:spPr>
        <p:txBody>
          <a:bodyPr>
            <a:noAutofit/>
          </a:bodyPr>
          <a:lstStyle>
            <a:lvl1pPr marL="0" indent="0" algn="l">
              <a:buClr>
                <a:schemeClr val="bg1"/>
              </a:buClr>
              <a:buFont typeface="Arial" panose="020B0604020202020204" pitchFamily="34" charset="0"/>
              <a:buNone/>
              <a:defRPr sz="36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Standard text layout heading</a:t>
            </a:r>
          </a:p>
          <a:p>
            <a:pPr lvl="0"/>
            <a:r>
              <a:rPr lang="en-US" dirty="0"/>
              <a:t>(Arial 36 </a:t>
            </a:r>
            <a:r>
              <a:rPr lang="en-US" dirty="0" err="1"/>
              <a:t>pt</a:t>
            </a:r>
            <a:r>
              <a:rPr lang="en-US" dirty="0"/>
              <a:t> type)</a:t>
            </a:r>
          </a:p>
        </p:txBody>
      </p:sp>
      <p:sp>
        <p:nvSpPr>
          <p:cNvPr id="2" name="Footer Placeholder 1"/>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718243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ld header ">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0042" y="648557"/>
            <a:ext cx="11310937" cy="1200329"/>
          </a:xfrm>
        </p:spPr>
        <p:txBody>
          <a:bodyPr>
            <a:spAutoFit/>
          </a:bodyPr>
          <a:lstStyle>
            <a:lvl1pPr>
              <a:defRPr sz="8000">
                <a:solidFill>
                  <a:schemeClr val="bg1"/>
                </a:solidFill>
              </a:defRPr>
            </a:lvl1pPr>
          </a:lstStyle>
          <a:p>
            <a:pPr lvl="0"/>
            <a:r>
              <a:rPr lang="en-US" dirty="0"/>
              <a:t>Type header here</a:t>
            </a:r>
          </a:p>
        </p:txBody>
      </p:sp>
      <p:sp>
        <p:nvSpPr>
          <p:cNvPr id="2" name="Footer Placeholder 1"/>
          <p:cNvSpPr>
            <a:spLocks noGrp="1"/>
          </p:cNvSpPr>
          <p:nvPr>
            <p:ph type="ftr" sz="quarter" idx="11"/>
          </p:nvPr>
        </p:nvSpPr>
        <p:spPr/>
        <p:txBody>
          <a:bodyPr/>
          <a:lstStyle/>
          <a:p>
            <a:endParaRPr lang="en-US" dirty="0"/>
          </a:p>
        </p:txBody>
      </p:sp>
      <p:sp>
        <p:nvSpPr>
          <p:cNvPr id="6"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86755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090160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w/ 2 column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79411" y="1420458"/>
            <a:ext cx="5486400"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3"/>
          <p:cNvSpPr>
            <a:spLocks noGrp="1"/>
          </p:cNvSpPr>
          <p:nvPr>
            <p:ph sz="quarter" idx="11"/>
          </p:nvPr>
        </p:nvSpPr>
        <p:spPr>
          <a:xfrm>
            <a:off x="6203948" y="1420458"/>
            <a:ext cx="5486400"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2" hasCustomPrompt="1"/>
          </p:nvPr>
        </p:nvSpPr>
        <p:spPr>
          <a:xfrm>
            <a:off x="379411" y="648558"/>
            <a:ext cx="11310937" cy="674688"/>
          </a:xfrm>
        </p:spPr>
        <p:txBody>
          <a:bodyPr anchor="b">
            <a:noAutofit/>
          </a:bodyPr>
          <a:lstStyle>
            <a:lvl1pPr>
              <a:defRPr sz="3200">
                <a:solidFill>
                  <a:schemeClr val="bg1"/>
                </a:solidFill>
              </a:defRPr>
            </a:lvl1pPr>
          </a:lstStyle>
          <a:p>
            <a:pPr lvl="0"/>
            <a:r>
              <a:rPr lang="en-US" dirty="0"/>
              <a:t>Type header here</a:t>
            </a:r>
          </a:p>
        </p:txBody>
      </p:sp>
      <p:sp>
        <p:nvSpPr>
          <p:cNvPr id="2" name="Footer Placeholder 1"/>
          <p:cNvSpPr>
            <a:spLocks noGrp="1"/>
          </p:cNvSpPr>
          <p:nvPr>
            <p:ph type="ftr" sz="quarter" idx="13"/>
          </p:nvPr>
        </p:nvSpPr>
        <p:spPr/>
        <p:txBody>
          <a:bodyPr/>
          <a:lstStyle/>
          <a:p>
            <a:endParaRPr lang="en-US" dirty="0"/>
          </a:p>
        </p:txBody>
      </p:sp>
      <p:sp>
        <p:nvSpPr>
          <p:cNvPr id="7"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896861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 3 column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79410" y="1411580"/>
            <a:ext cx="3566160"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quarter" idx="11"/>
          </p:nvPr>
        </p:nvSpPr>
        <p:spPr>
          <a:xfrm>
            <a:off x="4252115" y="1411580"/>
            <a:ext cx="3566160"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quarter" idx="12"/>
          </p:nvPr>
        </p:nvSpPr>
        <p:spPr>
          <a:xfrm>
            <a:off x="8124819" y="1411580"/>
            <a:ext cx="3566160"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3" hasCustomPrompt="1"/>
          </p:nvPr>
        </p:nvSpPr>
        <p:spPr>
          <a:xfrm>
            <a:off x="380042" y="648558"/>
            <a:ext cx="11310937" cy="674688"/>
          </a:xfrm>
        </p:spPr>
        <p:txBody>
          <a:bodyPr anchor="b">
            <a:normAutofit/>
          </a:bodyPr>
          <a:lstStyle>
            <a:lvl1pPr>
              <a:defRPr sz="3200">
                <a:solidFill>
                  <a:schemeClr val="bg1"/>
                </a:solidFill>
              </a:defRPr>
            </a:lvl1pPr>
          </a:lstStyle>
          <a:p>
            <a:pPr lvl="0"/>
            <a:r>
              <a:rPr lang="en-US" dirty="0"/>
              <a:t>Type header here</a:t>
            </a:r>
          </a:p>
        </p:txBody>
      </p:sp>
      <p:sp>
        <p:nvSpPr>
          <p:cNvPr id="2" name="Footer Placeholder 1"/>
          <p:cNvSpPr>
            <a:spLocks noGrp="1"/>
          </p:cNvSpPr>
          <p:nvPr>
            <p:ph type="ftr" sz="quarter" idx="14"/>
          </p:nvPr>
        </p:nvSpPr>
        <p:spPr/>
        <p:txBody>
          <a:bodyPr/>
          <a:lstStyle/>
          <a:p>
            <a:endParaRPr lang="en-US" dirty="0"/>
          </a:p>
        </p:txBody>
      </p:sp>
      <p:sp>
        <p:nvSpPr>
          <p:cNvPr id="9"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6104337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w/ 3 columns flex">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79410" y="1411581"/>
            <a:ext cx="3474720" cy="27413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quarter" idx="11"/>
          </p:nvPr>
        </p:nvSpPr>
        <p:spPr>
          <a:xfrm>
            <a:off x="4253071" y="1411581"/>
            <a:ext cx="3474720" cy="27413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quarter" idx="12"/>
          </p:nvPr>
        </p:nvSpPr>
        <p:spPr>
          <a:xfrm>
            <a:off x="8126731" y="1411581"/>
            <a:ext cx="3474720" cy="274131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3" hasCustomPrompt="1"/>
          </p:nvPr>
        </p:nvSpPr>
        <p:spPr>
          <a:xfrm>
            <a:off x="380043" y="648558"/>
            <a:ext cx="11221408" cy="674688"/>
          </a:xfrm>
        </p:spPr>
        <p:txBody>
          <a:bodyPr anchor="b">
            <a:noAutofit/>
          </a:bodyPr>
          <a:lstStyle>
            <a:lvl1pPr>
              <a:defRPr sz="3200">
                <a:solidFill>
                  <a:schemeClr val="bg1"/>
                </a:solidFill>
              </a:defRPr>
            </a:lvl1pPr>
          </a:lstStyle>
          <a:p>
            <a:pPr lvl="0"/>
            <a:r>
              <a:rPr lang="en-US" dirty="0"/>
              <a:t>Type header here</a:t>
            </a:r>
          </a:p>
        </p:txBody>
      </p:sp>
      <p:sp>
        <p:nvSpPr>
          <p:cNvPr id="3" name="Text Placeholder 2"/>
          <p:cNvSpPr>
            <a:spLocks noGrp="1"/>
          </p:cNvSpPr>
          <p:nvPr>
            <p:ph type="body" sz="quarter" idx="14"/>
          </p:nvPr>
        </p:nvSpPr>
        <p:spPr>
          <a:xfrm>
            <a:off x="379413" y="4307910"/>
            <a:ext cx="3475037" cy="1695450"/>
          </a:xfrm>
        </p:spPr>
        <p:txBody>
          <a:bodyPr>
            <a:normAutofit/>
          </a:bodyPr>
          <a:lstStyle>
            <a:lvl1pPr>
              <a:defRPr sz="16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1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p:cNvSpPr>
            <a:spLocks noGrp="1"/>
          </p:cNvSpPr>
          <p:nvPr>
            <p:ph type="body" sz="quarter" idx="15"/>
          </p:nvPr>
        </p:nvSpPr>
        <p:spPr>
          <a:xfrm>
            <a:off x="4252754" y="4307910"/>
            <a:ext cx="3475037" cy="1695450"/>
          </a:xfrm>
        </p:spPr>
        <p:txBody>
          <a:bodyPr>
            <a:normAutofit/>
          </a:bodyPr>
          <a:lstStyle>
            <a:lvl1pPr>
              <a:defRPr sz="16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1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p:cNvSpPr>
            <a:spLocks noGrp="1"/>
          </p:cNvSpPr>
          <p:nvPr>
            <p:ph type="body" sz="quarter" idx="16"/>
          </p:nvPr>
        </p:nvSpPr>
        <p:spPr>
          <a:xfrm>
            <a:off x="8126572" y="4307910"/>
            <a:ext cx="3475037" cy="1695450"/>
          </a:xfrm>
        </p:spPr>
        <p:txBody>
          <a:bodyPr>
            <a:normAutofit/>
          </a:bodyPr>
          <a:lstStyle>
            <a:lvl1pPr>
              <a:defRPr sz="16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1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17"/>
          </p:nvPr>
        </p:nvSpPr>
        <p:spPr/>
        <p:txBody>
          <a:bodyPr/>
          <a:lstStyle/>
          <a:p>
            <a:endParaRPr lang="en-US" dirty="0"/>
          </a:p>
        </p:txBody>
      </p:sp>
      <p:sp>
        <p:nvSpPr>
          <p:cNvPr id="11"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345213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w/ 2 photo ">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6624244" y="3449232"/>
            <a:ext cx="2103120" cy="2194560"/>
          </a:xfrm>
          <a:solidFill>
            <a:schemeClr val="bg2">
              <a:lumMod val="85000"/>
            </a:schemeClr>
          </a:solidFill>
        </p:spPr>
        <p:txBody>
          <a:bodyPr/>
          <a:lstStyle/>
          <a:p>
            <a:r>
              <a:rPr lang="en-US"/>
              <a:t>Click icon to add picture</a:t>
            </a:r>
            <a:endParaRPr lang="en-US" dirty="0"/>
          </a:p>
        </p:txBody>
      </p:sp>
      <p:sp>
        <p:nvSpPr>
          <p:cNvPr id="9" name="Picture Placeholder 5"/>
          <p:cNvSpPr>
            <a:spLocks noGrp="1"/>
          </p:cNvSpPr>
          <p:nvPr>
            <p:ph type="pic" sz="quarter" idx="14"/>
          </p:nvPr>
        </p:nvSpPr>
        <p:spPr>
          <a:xfrm>
            <a:off x="6624244" y="985902"/>
            <a:ext cx="2103120" cy="2194560"/>
          </a:xfrm>
          <a:solidFill>
            <a:schemeClr val="bg2">
              <a:lumMod val="85000"/>
            </a:schemeClr>
          </a:solidFill>
        </p:spPr>
        <p:txBody>
          <a:bodyPr/>
          <a:lstStyle/>
          <a:p>
            <a:r>
              <a:rPr lang="en-US"/>
              <a:t>Click icon to add picture</a:t>
            </a:r>
          </a:p>
        </p:txBody>
      </p:sp>
      <p:sp>
        <p:nvSpPr>
          <p:cNvPr id="11" name="Text Placeholder 2"/>
          <p:cNvSpPr>
            <a:spLocks noGrp="1"/>
          </p:cNvSpPr>
          <p:nvPr>
            <p:ph type="body" sz="quarter" idx="16" hasCustomPrompt="1"/>
          </p:nvPr>
        </p:nvSpPr>
        <p:spPr>
          <a:xfrm>
            <a:off x="380042" y="648557"/>
            <a:ext cx="5954750" cy="3017470"/>
          </a:xfrm>
        </p:spPr>
        <p:txBody>
          <a:bodyPr>
            <a:noAutofit/>
          </a:bodyPr>
          <a:lstStyle>
            <a:lvl1pPr>
              <a:defRPr sz="8000">
                <a:solidFill>
                  <a:schemeClr val="bg1"/>
                </a:solidFill>
              </a:defRPr>
            </a:lvl1pPr>
          </a:lstStyle>
          <a:p>
            <a:pPr lvl="0"/>
            <a:r>
              <a:rPr lang="en-US" dirty="0"/>
              <a:t>Type here to edit text</a:t>
            </a:r>
          </a:p>
        </p:txBody>
      </p:sp>
      <p:sp>
        <p:nvSpPr>
          <p:cNvPr id="2" name="Footer Placeholder 1"/>
          <p:cNvSpPr>
            <a:spLocks noGrp="1"/>
          </p:cNvSpPr>
          <p:nvPr>
            <p:ph type="ftr" sz="quarter" idx="17"/>
          </p:nvPr>
        </p:nvSpPr>
        <p:spPr/>
        <p:txBody>
          <a:bodyPr/>
          <a:lstStyle/>
          <a:p>
            <a:endParaRPr lang="en-US" dirty="0"/>
          </a:p>
        </p:txBody>
      </p:sp>
      <p:sp>
        <p:nvSpPr>
          <p:cNvPr id="12" name="Text Placeholder 11"/>
          <p:cNvSpPr>
            <a:spLocks noGrp="1"/>
          </p:cNvSpPr>
          <p:nvPr>
            <p:ph type="body" sz="quarter" idx="18"/>
          </p:nvPr>
        </p:nvSpPr>
        <p:spPr>
          <a:xfrm>
            <a:off x="379413" y="3971498"/>
            <a:ext cx="5954712" cy="20483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1"/>
          <p:cNvSpPr>
            <a:spLocks noGrp="1"/>
          </p:cNvSpPr>
          <p:nvPr>
            <p:ph type="body" sz="quarter" idx="19"/>
          </p:nvPr>
        </p:nvSpPr>
        <p:spPr>
          <a:xfrm>
            <a:off x="9016816" y="985902"/>
            <a:ext cx="2377440" cy="2194560"/>
          </a:xfrm>
        </p:spPr>
        <p:txBody>
          <a:bodyPr/>
          <a:lstStyle>
            <a:lvl1pPr>
              <a:defRPr sz="18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11"/>
          <p:cNvSpPr>
            <a:spLocks noGrp="1"/>
          </p:cNvSpPr>
          <p:nvPr>
            <p:ph type="body" sz="quarter" idx="20"/>
          </p:nvPr>
        </p:nvSpPr>
        <p:spPr>
          <a:xfrm>
            <a:off x="9016816" y="3449232"/>
            <a:ext cx="2377440" cy="2194560"/>
          </a:xfrm>
        </p:spPr>
        <p:txBody>
          <a:bodyPr/>
          <a:lstStyle>
            <a:lvl1pPr>
              <a:defRPr sz="18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3265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accent1"/>
        </a:solidFill>
        <a:effectLst/>
      </p:bgPr>
    </p:bg>
    <p:spTree>
      <p:nvGrpSpPr>
        <p:cNvPr id="1" name=""/>
        <p:cNvGrpSpPr/>
        <p:nvPr/>
      </p:nvGrpSpPr>
      <p:grpSpPr>
        <a:xfrm>
          <a:off x="0" y="0"/>
          <a:ext cx="0" cy="0"/>
          <a:chOff x="0" y="0"/>
          <a:chExt cx="0" cy="0"/>
        </a:xfrm>
      </p:grpSpPr>
      <p:pic>
        <p:nvPicPr>
          <p:cNvPr id="6" name="Picture 5"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5"/>
          <p:cNvSpPr>
            <a:spLocks noGrp="1"/>
          </p:cNvSpPr>
          <p:nvPr>
            <p:ph type="sldNum" sz="quarter" idx="4"/>
          </p:nvPr>
        </p:nvSpPr>
        <p:spPr>
          <a:xfrm>
            <a:off x="380042" y="6325270"/>
            <a:ext cx="365760" cy="365125"/>
          </a:xfrm>
          <a:prstGeom prst="rect">
            <a:avLst/>
          </a:prstGeom>
        </p:spPr>
        <p:txBody>
          <a:bodyPr vert="horz" lIns="0" tIns="54409" rIns="0" bIns="54409" rtlCol="0" anchor="ctr"/>
          <a:lstStyle>
            <a:lvl1pPr algn="l">
              <a:defRPr sz="800">
                <a:solidFill>
                  <a:schemeClr val="bg2"/>
                </a:solidFill>
                <a:latin typeface="+mn-lt"/>
              </a:defRPr>
            </a:lvl1pPr>
          </a:lstStyle>
          <a:p>
            <a:fld id="{67FC5CDF-15F9-4054-9F50-C9080AAD3281}" type="slidenum">
              <a:rPr lang="en-US" smtClean="0"/>
              <a:pPr/>
              <a:t>‹#›</a:t>
            </a:fld>
            <a:endParaRPr lang="en-US" dirty="0"/>
          </a:p>
        </p:txBody>
      </p:sp>
      <p:sp>
        <p:nvSpPr>
          <p:cNvPr id="2" name="Footer Placeholder 1"/>
          <p:cNvSpPr>
            <a:spLocks noGrp="1"/>
          </p:cNvSpPr>
          <p:nvPr>
            <p:ph type="ftr" sz="quarter" idx="10"/>
          </p:nvPr>
        </p:nvSpPr>
        <p:spPr/>
        <p:txBody>
          <a:bodyPr/>
          <a:lstStyle>
            <a:lvl1pPr>
              <a:defRPr>
                <a:solidFill>
                  <a:schemeClr val="bg2"/>
                </a:solidFill>
              </a:defRPr>
            </a:lvl1pPr>
          </a:lstStyle>
          <a:p>
            <a:endParaRPr lang="en-US" dirty="0"/>
          </a:p>
        </p:txBody>
      </p:sp>
    </p:spTree>
    <p:extLst>
      <p:ext uri="{BB962C8B-B14F-4D97-AF65-F5344CB8AC3E}">
        <p14:creationId xmlns:p14="http://schemas.microsoft.com/office/powerpoint/2010/main" val="3323208512"/>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nk light blue">
    <p:bg>
      <p:bgPr>
        <a:solidFill>
          <a:schemeClr val="accent4"/>
        </a:solidFill>
        <a:effectLst/>
      </p:bgPr>
    </p:bg>
    <p:spTree>
      <p:nvGrpSpPr>
        <p:cNvPr id="1" name=""/>
        <p:cNvGrpSpPr/>
        <p:nvPr/>
      </p:nvGrpSpPr>
      <p:grpSpPr>
        <a:xfrm>
          <a:off x="0" y="0"/>
          <a:ext cx="0" cy="0"/>
          <a:chOff x="0" y="0"/>
          <a:chExt cx="0" cy="0"/>
        </a:xfrm>
      </p:grpSpPr>
      <p:pic>
        <p:nvPicPr>
          <p:cNvPr id="6" name="Picture 5" descr="C:\Users\AZL6RDP\Pictures\Logos\Transparent_Allianz_white-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845753" y="188177"/>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0"/>
          </p:nvPr>
        </p:nvSpPr>
        <p:spPr/>
        <p:txBody>
          <a:bodyPr/>
          <a:lstStyle>
            <a:lvl1pPr>
              <a:defRPr>
                <a:solidFill>
                  <a:schemeClr val="bg2"/>
                </a:solidFill>
              </a:defRPr>
            </a:lvl1pPr>
          </a:lstStyle>
          <a:p>
            <a:endParaRPr lang="en-US" dirty="0"/>
          </a:p>
        </p:txBody>
      </p:sp>
      <p:sp>
        <p:nvSpPr>
          <p:cNvPr id="3" name="Slide Number Placeholder 2"/>
          <p:cNvSpPr>
            <a:spLocks noGrp="1"/>
          </p:cNvSpPr>
          <p:nvPr>
            <p:ph type="sldNum" sz="quarter" idx="11"/>
          </p:nvPr>
        </p:nvSpPr>
        <p:spPr>
          <a:xfrm>
            <a:off x="11489352" y="6325269"/>
            <a:ext cx="365760" cy="365125"/>
          </a:xfrm>
          <a:prstGeom prst="rect">
            <a:avLst/>
          </a:prstGeom>
        </p:spPr>
        <p:txBody>
          <a:bodyPr/>
          <a:lstStyle>
            <a:lvl1pPr>
              <a:defRPr>
                <a:solidFill>
                  <a:schemeClr val="bg2"/>
                </a:solidFill>
              </a:defRPr>
            </a:lvl1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17777548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djustable box color left">
    <p:spTree>
      <p:nvGrpSpPr>
        <p:cNvPr id="1" name=""/>
        <p:cNvGrpSpPr/>
        <p:nvPr/>
      </p:nvGrpSpPr>
      <p:grpSpPr>
        <a:xfrm>
          <a:off x="0" y="0"/>
          <a:ext cx="0" cy="0"/>
          <a:chOff x="0" y="0"/>
          <a:chExt cx="0" cy="0"/>
        </a:xfrm>
      </p:grpSpPr>
      <p:sp>
        <p:nvSpPr>
          <p:cNvPr id="6" name="Textplatzhalter 23"/>
          <p:cNvSpPr>
            <a:spLocks noGrp="1"/>
          </p:cNvSpPr>
          <p:nvPr>
            <p:ph type="body" sz="quarter" idx="18" hasCustomPrompt="1"/>
          </p:nvPr>
        </p:nvSpPr>
        <p:spPr>
          <a:xfrm>
            <a:off x="0" y="1070820"/>
            <a:ext cx="6593306" cy="4451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normAutofit/>
          </a:bodyPr>
          <a:lstStyle>
            <a:lvl1pPr algn="l">
              <a:defRPr lang="de-DE" sz="4400" baseline="0" dirty="0" smtClean="0">
                <a:solidFill>
                  <a:schemeClr val="bg2"/>
                </a:solidFill>
                <a:latin typeface="+mn-lt"/>
              </a:defRPr>
            </a:lvl1pPr>
          </a:lstStyle>
          <a:p>
            <a:pPr lvl="0" algn="ctr"/>
            <a:r>
              <a:rPr lang="de-DE" dirty="0"/>
              <a:t> Click to edit text,</a:t>
            </a:r>
            <a:br>
              <a:rPr lang="de-DE" dirty="0"/>
            </a:br>
            <a:r>
              <a:rPr lang="de-DE" dirty="0"/>
              <a:t>adjust color and</a:t>
            </a:r>
            <a:br>
              <a:rPr lang="de-DE" dirty="0"/>
            </a:br>
            <a:r>
              <a:rPr lang="de-DE" dirty="0"/>
              <a:t>size as needed</a:t>
            </a:r>
          </a:p>
        </p:txBody>
      </p:sp>
      <p:sp>
        <p:nvSpPr>
          <p:cNvPr id="4" name="Slide Number Placeholder 5"/>
          <p:cNvSpPr>
            <a:spLocks noGrp="1"/>
          </p:cNvSpPr>
          <p:nvPr>
            <p:ph type="sldNum" sz="quarter" idx="4"/>
          </p:nvPr>
        </p:nvSpPr>
        <p:spPr>
          <a:xfrm>
            <a:off x="11438816" y="6324600"/>
            <a:ext cx="365760" cy="365125"/>
          </a:xfrm>
          <a:prstGeom prst="rect">
            <a:avLst/>
          </a:prstGeom>
        </p:spPr>
        <p:txBody>
          <a:bodyPr vert="horz" lIns="0" tIns="54409" rIns="0" bIns="54409" rtlCol="0" anchor="ctr"/>
          <a:lstStyle>
            <a:lvl1pPr algn="l">
              <a:defRPr sz="800">
                <a:solidFill>
                  <a:schemeClr val="bg2">
                    <a:lumMod val="50000"/>
                  </a:schemeClr>
                </a:solidFill>
                <a:latin typeface="+mn-lt"/>
              </a:defRPr>
            </a:lvl1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879031352"/>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djustable box color right">
    <p:spTree>
      <p:nvGrpSpPr>
        <p:cNvPr id="1" name=""/>
        <p:cNvGrpSpPr/>
        <p:nvPr/>
      </p:nvGrpSpPr>
      <p:grpSpPr>
        <a:xfrm>
          <a:off x="0" y="0"/>
          <a:ext cx="0" cy="0"/>
          <a:chOff x="0" y="0"/>
          <a:chExt cx="0" cy="0"/>
        </a:xfrm>
      </p:grpSpPr>
      <p:sp>
        <p:nvSpPr>
          <p:cNvPr id="6" name="Textplatzhalter 23"/>
          <p:cNvSpPr>
            <a:spLocks noGrp="1"/>
          </p:cNvSpPr>
          <p:nvPr>
            <p:ph type="body" sz="quarter" idx="18" hasCustomPrompt="1"/>
          </p:nvPr>
        </p:nvSpPr>
        <p:spPr>
          <a:xfrm>
            <a:off x="7159625" y="1118946"/>
            <a:ext cx="5029200" cy="43891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normAutofit/>
          </a:bodyPr>
          <a:lstStyle>
            <a:lvl1pPr algn="l">
              <a:defRPr lang="de-DE" sz="4000" baseline="0" dirty="0" smtClean="0">
                <a:solidFill>
                  <a:schemeClr val="bg2"/>
                </a:solidFill>
                <a:latin typeface="+mn-lt"/>
              </a:defRPr>
            </a:lvl1pPr>
          </a:lstStyle>
          <a:p>
            <a:pPr lvl="0" algn="ctr"/>
            <a:r>
              <a:rPr lang="de-DE" dirty="0"/>
              <a:t> Click to edit text,</a:t>
            </a:r>
            <a:br>
              <a:rPr lang="de-DE" dirty="0"/>
            </a:br>
            <a:r>
              <a:rPr lang="de-DE" dirty="0"/>
              <a:t>adjust color and</a:t>
            </a:r>
            <a:br>
              <a:rPr lang="de-DE" dirty="0"/>
            </a:br>
            <a:r>
              <a:rPr lang="de-DE" dirty="0"/>
              <a:t>size as needed</a:t>
            </a:r>
          </a:p>
        </p:txBody>
      </p:sp>
      <p:sp>
        <p:nvSpPr>
          <p:cNvPr id="4"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714069208"/>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58106" y="648558"/>
            <a:ext cx="11310937" cy="674688"/>
          </a:xfrm>
        </p:spPr>
        <p:txBody>
          <a:bodyPr anchor="b">
            <a:normAutofit/>
          </a:bodyPr>
          <a:lstStyle>
            <a:lvl1pPr>
              <a:defRPr sz="3200">
                <a:solidFill>
                  <a:schemeClr val="bg1"/>
                </a:solidFill>
              </a:defRPr>
            </a:lvl1pPr>
          </a:lstStyle>
          <a:p>
            <a:pPr lvl="0"/>
            <a:r>
              <a:rPr lang="en-US" dirty="0"/>
              <a:t>Disclosure</a:t>
            </a:r>
          </a:p>
        </p:txBody>
      </p:sp>
      <p:sp>
        <p:nvSpPr>
          <p:cNvPr id="10" name="Text Placeholder 9"/>
          <p:cNvSpPr>
            <a:spLocks noGrp="1"/>
          </p:cNvSpPr>
          <p:nvPr>
            <p:ph type="body" sz="quarter" idx="11"/>
          </p:nvPr>
        </p:nvSpPr>
        <p:spPr>
          <a:xfrm>
            <a:off x="358106" y="1408113"/>
            <a:ext cx="11311128" cy="4716462"/>
          </a:xfrm>
        </p:spPr>
        <p:txBody>
          <a:bodyPr>
            <a:normAutofit/>
          </a:bodyPr>
          <a:lstStyle>
            <a:lvl1pPr>
              <a:defRPr sz="1200"/>
            </a:lvl1pPr>
            <a:lvl2pPr>
              <a:defRPr sz="1200"/>
            </a:lvl2pPr>
            <a:lvl3pPr>
              <a:defRPr sz="1100"/>
            </a:lvl3pPr>
            <a:lvl4pPr>
              <a:defRPr sz="105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769242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disclosure">
    <p:spTree>
      <p:nvGrpSpPr>
        <p:cNvPr id="1" name=""/>
        <p:cNvGrpSpPr/>
        <p:nvPr/>
      </p:nvGrpSpPr>
      <p:grpSpPr>
        <a:xfrm>
          <a:off x="0" y="0"/>
          <a:ext cx="0" cy="0"/>
          <a:chOff x="0" y="0"/>
          <a:chExt cx="0" cy="0"/>
        </a:xfrm>
      </p:grpSpPr>
      <p:sp>
        <p:nvSpPr>
          <p:cNvPr id="6" name="Textplatzhalter 23"/>
          <p:cNvSpPr>
            <a:spLocks noGrp="1"/>
          </p:cNvSpPr>
          <p:nvPr>
            <p:ph type="body" sz="quarter" idx="18" hasCustomPrompt="1"/>
          </p:nvPr>
        </p:nvSpPr>
        <p:spPr>
          <a:xfrm>
            <a:off x="0" y="692457"/>
            <a:ext cx="6116715" cy="5131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normAutofit/>
          </a:bodyPr>
          <a:lstStyle>
            <a:lvl1pPr algn="l">
              <a:defRPr lang="de-DE" sz="4400" baseline="0" dirty="0" smtClean="0">
                <a:solidFill>
                  <a:schemeClr val="bg2"/>
                </a:solidFill>
                <a:latin typeface="+mn-lt"/>
              </a:defRPr>
            </a:lvl1pPr>
          </a:lstStyle>
          <a:p>
            <a:pPr lvl="0" algn="ctr"/>
            <a:r>
              <a:rPr lang="de-DE" dirty="0"/>
              <a:t>  </a:t>
            </a:r>
          </a:p>
        </p:txBody>
      </p:sp>
      <p:sp>
        <p:nvSpPr>
          <p:cNvPr id="4"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432715661"/>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photo - white logo">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12188825" cy="6858000"/>
          </a:xfrm>
          <a:solidFill>
            <a:schemeClr val="bg2">
              <a:lumMod val="95000"/>
            </a:schemeClr>
          </a:solidFill>
        </p:spPr>
        <p:txBody>
          <a:bodyPr/>
          <a:lstStyle/>
          <a:p>
            <a:r>
              <a:rPr lang="en-US"/>
              <a:t>Click icon to add picture</a:t>
            </a:r>
          </a:p>
        </p:txBody>
      </p:sp>
      <p:sp>
        <p:nvSpPr>
          <p:cNvPr id="17" name="Bildplatzhalter 9">
            <a:extLst>
              <a:ext uri="{FF2B5EF4-FFF2-40B4-BE49-F238E27FC236}">
                <a16:creationId xmlns:a16="http://schemas.microsoft.com/office/drawing/2014/main" id="{783CECED-A8D5-4BD6-A656-0D10C41795B8}"/>
              </a:ext>
              <a:ext uri="{C183D7F6-B498-43B3-948B-1728B52AA6E4}">
                <adec:decorative xmlns:adec="http://schemas.microsoft.com/office/drawing/2017/decorative" val="1"/>
              </a:ext>
            </a:extLst>
          </p:cNvPr>
          <p:cNvSpPr>
            <a:spLocks noGrp="1"/>
          </p:cNvSpPr>
          <p:nvPr>
            <p:ph type="pic" sz="quarter" idx="17"/>
          </p:nvPr>
        </p:nvSpPr>
        <p:spPr>
          <a:xfrm>
            <a:off x="10824352" y="215232"/>
            <a:ext cx="1018800" cy="252000"/>
          </a:xfrm>
          <a:blipFill>
            <a:blip r:embed="rId2">
              <a:extLst>
                <a:ext uri="{96DAC541-7B7A-43D3-8B79-37D633B846F1}">
                  <asvg:svgBlip xmlns:asvg="http://schemas.microsoft.com/office/drawing/2016/SVG/main" r:embed="rId3"/>
                </a:ext>
              </a:extLst>
            </a:blip>
            <a:stretch>
              <a:fillRect/>
            </a:stretch>
          </a:blipFill>
        </p:spPr>
        <p:txBody>
          <a:bodyPr/>
          <a:lstStyle>
            <a:lvl1pPr>
              <a:defRPr sz="800">
                <a:solidFill>
                  <a:schemeClr val="tx1">
                    <a:alpha val="0"/>
                  </a:schemeClr>
                </a:solidFill>
              </a:defRPr>
            </a:lvl1pPr>
          </a:lstStyle>
          <a:p>
            <a:r>
              <a:rPr lang="en-US"/>
              <a:t>Click icon to add picture</a:t>
            </a:r>
            <a:endParaRPr lang="en-US" dirty="0"/>
          </a:p>
        </p:txBody>
      </p:sp>
    </p:spTree>
    <p:extLst>
      <p:ext uri="{BB962C8B-B14F-4D97-AF65-F5344CB8AC3E}">
        <p14:creationId xmlns:p14="http://schemas.microsoft.com/office/powerpoint/2010/main" val="40181909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llianz Logo">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380042" y="6325270"/>
            <a:ext cx="365760" cy="365125"/>
          </a:xfrm>
          <a:prstGeom prst="rect">
            <a:avLst/>
          </a:prstGeom>
        </p:spPr>
        <p:txBody>
          <a:bodyPr vert="horz" lIns="0" tIns="54409" rIns="0" bIns="54409" rtlCol="0" anchor="ctr"/>
          <a:lstStyle>
            <a:lvl1pPr algn="l">
              <a:defRPr sz="800">
                <a:solidFill>
                  <a:srgbClr val="4D4D4D"/>
                </a:solidFill>
                <a:latin typeface="+mn-lt"/>
              </a:defRPr>
            </a:lvl1pPr>
          </a:lstStyle>
          <a:p>
            <a:fld id="{67FC5CDF-15F9-4054-9F50-C9080AAD3281}" type="slidenum">
              <a:rPr lang="en-US" smtClean="0"/>
              <a:pPr/>
              <a:t>‹#›</a:t>
            </a:fld>
            <a:endParaRPr lang="en-US" dirty="0"/>
          </a:p>
        </p:txBody>
      </p:sp>
      <p:pic>
        <p:nvPicPr>
          <p:cNvPr id="3" name="Bildplatzhalter 11">
            <a:extLst>
              <a:ext uri="{FF2B5EF4-FFF2-40B4-BE49-F238E27FC236}">
                <a16:creationId xmlns:a16="http://schemas.microsoft.com/office/drawing/2014/main" id="{727A807A-44F9-421E-99A3-97AA6468028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Grafik 13">
            <a:extLst>
              <a:ext uri="{FF2B5EF4-FFF2-40B4-BE49-F238E27FC236}">
                <a16:creationId xmlns:a16="http://schemas.microsoft.com/office/drawing/2014/main" id="{CE079E16-C310-4874-A85B-DA706D4C21CA}"/>
              </a:ext>
            </a:extLst>
          </p:cNvPr>
          <p:cNvSpPr>
            <a:spLocks noChangeAspect="1"/>
          </p:cNvSpPr>
          <p:nvPr userDrawn="1"/>
        </p:nvSpPr>
        <p:spPr>
          <a:xfrm>
            <a:off x="3810098" y="1143097"/>
            <a:ext cx="4571808" cy="4571807"/>
          </a:xfrm>
          <a:custGeom>
            <a:avLst/>
            <a:gdLst>
              <a:gd name="connsiteX0" fmla="*/ 3048606 w 5327650"/>
              <a:gd name="connsiteY0" fmla="*/ 4158431 h 5327649"/>
              <a:gd name="connsiteX1" fmla="*/ 3048606 w 5327650"/>
              <a:gd name="connsiteY1" fmla="*/ 1218444 h 5327649"/>
              <a:gd name="connsiteX2" fmla="*/ 2737659 w 5327650"/>
              <a:gd name="connsiteY2" fmla="*/ 905364 h 5327649"/>
              <a:gd name="connsiteX3" fmla="*/ 2049870 w 5327650"/>
              <a:gd name="connsiteY3" fmla="*/ 905364 h 5327649"/>
              <a:gd name="connsiteX4" fmla="*/ 2049870 w 5327650"/>
              <a:gd name="connsiteY4" fmla="*/ 1233529 h 5327649"/>
              <a:gd name="connsiteX5" fmla="*/ 2090888 w 5327650"/>
              <a:gd name="connsiteY5" fmla="*/ 1233529 h 5327649"/>
              <a:gd name="connsiteX6" fmla="*/ 2278251 w 5327650"/>
              <a:gd name="connsiteY6" fmla="*/ 1458216 h 5327649"/>
              <a:gd name="connsiteX7" fmla="*/ 2278251 w 5327650"/>
              <a:gd name="connsiteY7" fmla="*/ 4158431 h 5327649"/>
              <a:gd name="connsiteX8" fmla="*/ 3048606 w 5327650"/>
              <a:gd name="connsiteY8" fmla="*/ 4158431 h 5327649"/>
              <a:gd name="connsiteX9" fmla="*/ 3387869 w 5327650"/>
              <a:gd name="connsiteY9" fmla="*/ 4158431 h 5327649"/>
              <a:gd name="connsiteX10" fmla="*/ 4152137 w 5327650"/>
              <a:gd name="connsiteY10" fmla="*/ 4158431 h 5327649"/>
              <a:gd name="connsiteX11" fmla="*/ 4152137 w 5327650"/>
              <a:gd name="connsiteY11" fmla="*/ 1868687 h 5327649"/>
              <a:gd name="connsiteX12" fmla="*/ 3839602 w 5327650"/>
              <a:gd name="connsiteY12" fmla="*/ 1556136 h 5327649"/>
              <a:gd name="connsiteX13" fmla="*/ 3387869 w 5327650"/>
              <a:gd name="connsiteY13" fmla="*/ 1556136 h 5327649"/>
              <a:gd name="connsiteX14" fmla="*/ 3387869 w 5327650"/>
              <a:gd name="connsiteY14" fmla="*/ 4158431 h 5327649"/>
              <a:gd name="connsiteX15" fmla="*/ 1940840 w 5327650"/>
              <a:gd name="connsiteY15" fmla="*/ 4158431 h 5327649"/>
              <a:gd name="connsiteX16" fmla="*/ 1940840 w 5327650"/>
              <a:gd name="connsiteY16" fmla="*/ 1556136 h 5327649"/>
              <a:gd name="connsiteX17" fmla="*/ 1488048 w 5327650"/>
              <a:gd name="connsiteY17" fmla="*/ 1556136 h 5327649"/>
              <a:gd name="connsiteX18" fmla="*/ 1176307 w 5327650"/>
              <a:gd name="connsiteY18" fmla="*/ 1868687 h 5327649"/>
              <a:gd name="connsiteX19" fmla="*/ 1176307 w 5327650"/>
              <a:gd name="connsiteY19" fmla="*/ 4158431 h 5327649"/>
              <a:gd name="connsiteX20" fmla="*/ 1940840 w 5327650"/>
              <a:gd name="connsiteY20" fmla="*/ 4158431 h 5327649"/>
              <a:gd name="connsiteX21" fmla="*/ 4875123 w 5327650"/>
              <a:gd name="connsiteY21" fmla="*/ 2664222 h 5327649"/>
              <a:gd name="connsiteX22" fmla="*/ 2664090 w 5327650"/>
              <a:gd name="connsiteY22" fmla="*/ 4901565 h 5327649"/>
              <a:gd name="connsiteX23" fmla="*/ 452792 w 5327650"/>
              <a:gd name="connsiteY23" fmla="*/ 2664222 h 5327649"/>
              <a:gd name="connsiteX24" fmla="*/ 2664090 w 5327650"/>
              <a:gd name="connsiteY24" fmla="*/ 426350 h 5327649"/>
              <a:gd name="connsiteX25" fmla="*/ 4875123 w 5327650"/>
              <a:gd name="connsiteY25" fmla="*/ 2664222 h 5327649"/>
              <a:gd name="connsiteX26" fmla="*/ 5327650 w 5327650"/>
              <a:gd name="connsiteY26" fmla="*/ 2657341 h 5327649"/>
              <a:gd name="connsiteX27" fmla="*/ 2667530 w 5327650"/>
              <a:gd name="connsiteY27" fmla="*/ 0 h 5327649"/>
              <a:gd name="connsiteX28" fmla="*/ 2660649 w 5327650"/>
              <a:gd name="connsiteY28" fmla="*/ 0 h 5327649"/>
              <a:gd name="connsiteX29" fmla="*/ 0 w 5327650"/>
              <a:gd name="connsiteY29" fmla="*/ 2664222 h 5327649"/>
              <a:gd name="connsiteX30" fmla="*/ 2664090 w 5327650"/>
              <a:gd name="connsiteY30" fmla="*/ 5327650 h 5327649"/>
              <a:gd name="connsiteX31" fmla="*/ 5327650 w 5327650"/>
              <a:gd name="connsiteY31" fmla="*/ 2670838 h 5327649"/>
              <a:gd name="connsiteX32" fmla="*/ 5327650 w 5327650"/>
              <a:gd name="connsiteY32" fmla="*/ 2657341 h 532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327650" h="5327649">
                <a:moveTo>
                  <a:pt x="3048606" y="4158431"/>
                </a:moveTo>
                <a:lnTo>
                  <a:pt x="3048606" y="1218444"/>
                </a:lnTo>
                <a:cubicBezTo>
                  <a:pt x="3048606" y="984230"/>
                  <a:pt x="2965245" y="905364"/>
                  <a:pt x="2737659" y="905364"/>
                </a:cubicBezTo>
                <a:lnTo>
                  <a:pt x="2049870" y="905364"/>
                </a:lnTo>
                <a:lnTo>
                  <a:pt x="2049870" y="1233529"/>
                </a:lnTo>
                <a:lnTo>
                  <a:pt x="2090888" y="1233529"/>
                </a:lnTo>
                <a:cubicBezTo>
                  <a:pt x="2248082" y="1233529"/>
                  <a:pt x="2278251" y="1268992"/>
                  <a:pt x="2278251" y="1458216"/>
                </a:cubicBezTo>
                <a:lnTo>
                  <a:pt x="2278251" y="4158431"/>
                </a:lnTo>
                <a:lnTo>
                  <a:pt x="3048606" y="4158431"/>
                </a:lnTo>
                <a:close/>
                <a:moveTo>
                  <a:pt x="3387869" y="4158431"/>
                </a:moveTo>
                <a:lnTo>
                  <a:pt x="4152137" y="4158431"/>
                </a:lnTo>
                <a:lnTo>
                  <a:pt x="4152137" y="1868687"/>
                </a:lnTo>
                <a:cubicBezTo>
                  <a:pt x="4152137" y="1638972"/>
                  <a:pt x="4063484" y="1556136"/>
                  <a:pt x="3839602" y="1556136"/>
                </a:cubicBezTo>
                <a:lnTo>
                  <a:pt x="3387869" y="1556136"/>
                </a:lnTo>
                <a:lnTo>
                  <a:pt x="3387869" y="4158431"/>
                </a:lnTo>
                <a:close/>
                <a:moveTo>
                  <a:pt x="1940840" y="4158431"/>
                </a:moveTo>
                <a:lnTo>
                  <a:pt x="1940840" y="1556136"/>
                </a:lnTo>
                <a:lnTo>
                  <a:pt x="1488048" y="1556136"/>
                </a:lnTo>
                <a:cubicBezTo>
                  <a:pt x="1264166" y="1556136"/>
                  <a:pt x="1176307" y="1638972"/>
                  <a:pt x="1176307" y="1868687"/>
                </a:cubicBezTo>
                <a:lnTo>
                  <a:pt x="1176307" y="4158431"/>
                </a:lnTo>
                <a:lnTo>
                  <a:pt x="1940840" y="4158431"/>
                </a:lnTo>
                <a:close/>
                <a:moveTo>
                  <a:pt x="4875123" y="2664222"/>
                </a:moveTo>
                <a:cubicBezTo>
                  <a:pt x="4875123" y="3959679"/>
                  <a:pt x="3943869" y="4901565"/>
                  <a:pt x="2664090" y="4901565"/>
                </a:cubicBezTo>
                <a:cubicBezTo>
                  <a:pt x="1384310" y="4901565"/>
                  <a:pt x="452792" y="3959679"/>
                  <a:pt x="452792" y="2664222"/>
                </a:cubicBezTo>
                <a:cubicBezTo>
                  <a:pt x="452792" y="1368500"/>
                  <a:pt x="1384310" y="426350"/>
                  <a:pt x="2664090" y="426350"/>
                </a:cubicBezTo>
                <a:cubicBezTo>
                  <a:pt x="3943869" y="426350"/>
                  <a:pt x="4875123" y="1374323"/>
                  <a:pt x="4875123" y="2664222"/>
                </a:cubicBezTo>
                <a:close/>
                <a:moveTo>
                  <a:pt x="5327650" y="2657341"/>
                </a:moveTo>
                <a:cubicBezTo>
                  <a:pt x="5324210" y="1138520"/>
                  <a:pt x="4187599" y="1588"/>
                  <a:pt x="2667530" y="0"/>
                </a:cubicBezTo>
                <a:lnTo>
                  <a:pt x="2660649" y="0"/>
                </a:lnTo>
                <a:cubicBezTo>
                  <a:pt x="1137670" y="1588"/>
                  <a:pt x="0" y="1141961"/>
                  <a:pt x="0" y="2664222"/>
                </a:cubicBezTo>
                <a:cubicBezTo>
                  <a:pt x="0" y="4189395"/>
                  <a:pt x="1139258" y="5327650"/>
                  <a:pt x="2664090" y="5327650"/>
                </a:cubicBezTo>
                <a:cubicBezTo>
                  <a:pt x="4186011" y="5327650"/>
                  <a:pt x="5324210" y="4192835"/>
                  <a:pt x="5327650" y="2670838"/>
                </a:cubicBezTo>
                <a:lnTo>
                  <a:pt x="5327650" y="2657341"/>
                </a:lnTo>
                <a:close/>
              </a:path>
            </a:pathLst>
          </a:custGeom>
          <a:gradFill flip="none" rotWithShape="1">
            <a:gsLst>
              <a:gs pos="0">
                <a:schemeClr val="bg1">
                  <a:lumMod val="75000"/>
                </a:schemeClr>
              </a:gs>
              <a:gs pos="100000">
                <a:schemeClr val="bg1">
                  <a:alpha val="25000"/>
                  <a:lumMod val="100000"/>
                </a:schemeClr>
              </a:gs>
            </a:gsLst>
            <a:lin ang="18900000" scaled="1"/>
            <a:tileRect/>
          </a:gradFill>
          <a:ln w="264" cap="flat">
            <a:noFill/>
            <a:prstDash val="solid"/>
            <a:miter/>
          </a:ln>
        </p:spPr>
        <p:txBody>
          <a:bodyPr rtlCol="0" anchor="ctr"/>
          <a:lstStyle/>
          <a:p>
            <a:endParaRPr lang="en-US" sz="1905" dirty="0"/>
          </a:p>
        </p:txBody>
      </p:sp>
    </p:spTree>
    <p:extLst>
      <p:ext uri="{BB962C8B-B14F-4D97-AF65-F5344CB8AC3E}">
        <p14:creationId xmlns:p14="http://schemas.microsoft.com/office/powerpoint/2010/main" val="34754399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D3917-AE3D-4FCF-A7A1-1898AD29193D}"/>
              </a:ext>
            </a:extLst>
          </p:cNvPr>
          <p:cNvSpPr>
            <a:spLocks noGrp="1"/>
          </p:cNvSpPr>
          <p:nvPr>
            <p:ph type="title"/>
          </p:nvPr>
        </p:nvSpPr>
        <p:spPr/>
        <p:txBody>
          <a:bodyPr/>
          <a:lstStyle/>
          <a:p>
            <a:r>
              <a:rPr lang="en-US" dirty="0"/>
              <a:t>Click to edit Master title style</a:t>
            </a:r>
          </a:p>
        </p:txBody>
      </p:sp>
      <p:sp>
        <p:nvSpPr>
          <p:cNvPr id="3" name="Inhaltsplatzhalter 2">
            <a:extLst>
              <a:ext uri="{FF2B5EF4-FFF2-40B4-BE49-F238E27FC236}">
                <a16:creationId xmlns:a16="http://schemas.microsoft.com/office/drawing/2014/main" id="{EBEE051C-6EF3-470E-8A6F-3ACCAEC2B8D9}"/>
              </a:ext>
            </a:extLst>
          </p:cNvPr>
          <p:cNvSpPr>
            <a:spLocks noGrp="1"/>
          </p:cNvSpPr>
          <p:nvPr>
            <p:ph sz="half" idx="1"/>
          </p:nvPr>
        </p:nvSpPr>
        <p:spPr>
          <a:xfrm>
            <a:off x="479300" y="1808163"/>
            <a:ext cx="5507190" cy="4357687"/>
          </a:xfrm>
        </p:spPr>
        <p:txBody>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4" name="Inhaltsplatzhalter 3">
            <a:extLst>
              <a:ext uri="{FF2B5EF4-FFF2-40B4-BE49-F238E27FC236}">
                <a16:creationId xmlns:a16="http://schemas.microsoft.com/office/drawing/2014/main" id="{54F1D8F2-5ECC-4655-A1DA-16D1D9E2965D}"/>
              </a:ext>
            </a:extLst>
          </p:cNvPr>
          <p:cNvSpPr>
            <a:spLocks noGrp="1"/>
          </p:cNvSpPr>
          <p:nvPr>
            <p:ph sz="half" idx="2"/>
          </p:nvPr>
        </p:nvSpPr>
        <p:spPr>
          <a:xfrm>
            <a:off x="6202335" y="1808163"/>
            <a:ext cx="5507190" cy="4357687"/>
          </a:xfrm>
        </p:spPr>
        <p:txBody>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8" name="Slide Number Placeholder 5"/>
          <p:cNvSpPr>
            <a:spLocks noGrp="1"/>
          </p:cNvSpPr>
          <p:nvPr>
            <p:ph type="sldNum" sz="quarter" idx="4"/>
          </p:nvPr>
        </p:nvSpPr>
        <p:spPr>
          <a:xfrm>
            <a:off x="11473315" y="6357930"/>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209671119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Headline + topline only">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2CBF6088-36A1-4310-BB51-1649635E7893}"/>
              </a:ext>
            </a:extLst>
          </p:cNvPr>
          <p:cNvSpPr>
            <a:spLocks noGrp="1"/>
          </p:cNvSpPr>
          <p:nvPr>
            <p:ph type="body" sz="quarter" idx="12" hasCustomPrompt="1"/>
          </p:nvPr>
        </p:nvSpPr>
        <p:spPr>
          <a:xfrm>
            <a:off x="479299" y="476250"/>
            <a:ext cx="9322547" cy="252000"/>
          </a:xfrm>
        </p:spPr>
        <p:txBody>
          <a:bodyPr/>
          <a:lstStyle>
            <a:lvl1pPr>
              <a:defRPr lang="en-US" sz="1100" b="1" kern="1200" cap="all" spc="63" baseline="0" smtClean="0">
                <a:solidFill>
                  <a:schemeClr val="bg1"/>
                </a:solidFill>
                <a:latin typeface="+mn-lt"/>
                <a:ea typeface="+mn-ea"/>
                <a:cs typeface="+mn-cs"/>
              </a:defRPr>
            </a:lvl1pPr>
          </a:lstStyle>
          <a:p>
            <a:pPr lvl="0"/>
            <a:r>
              <a:rPr lang="en-US"/>
              <a:t>Topline goes here</a:t>
            </a:r>
          </a:p>
        </p:txBody>
      </p:sp>
      <p:sp>
        <p:nvSpPr>
          <p:cNvPr id="2" name="Titel 1">
            <a:extLst>
              <a:ext uri="{FF2B5EF4-FFF2-40B4-BE49-F238E27FC236}">
                <a16:creationId xmlns:a16="http://schemas.microsoft.com/office/drawing/2014/main" id="{7FE0FA48-9F47-4B37-94C3-D2CE80E96A54}"/>
              </a:ext>
            </a:extLst>
          </p:cNvPr>
          <p:cNvSpPr>
            <a:spLocks noGrp="1"/>
          </p:cNvSpPr>
          <p:nvPr>
            <p:ph type="title"/>
          </p:nvPr>
        </p:nvSpPr>
        <p:spPr/>
        <p:txBody>
          <a:bodyPr/>
          <a:lstStyle/>
          <a:p>
            <a:r>
              <a:rPr lang="en-US" dirty="0"/>
              <a:t>Click to edit Master title style</a:t>
            </a:r>
          </a:p>
        </p:txBody>
      </p:sp>
      <p:sp>
        <p:nvSpPr>
          <p:cNvPr id="8" name="Slide Number Placeholder 5"/>
          <p:cNvSpPr>
            <a:spLocks noGrp="1"/>
          </p:cNvSpPr>
          <p:nvPr>
            <p:ph type="sldNum" sz="quarter" idx="4"/>
          </p:nvPr>
        </p:nvSpPr>
        <p:spPr>
          <a:xfrm>
            <a:off x="11473315" y="6357930"/>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181515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Section divider right photo">
    <p:spTree>
      <p:nvGrpSpPr>
        <p:cNvPr id="1" name=""/>
        <p:cNvGrpSpPr/>
        <p:nvPr/>
      </p:nvGrpSpPr>
      <p:grpSpPr>
        <a:xfrm>
          <a:off x="0" y="0"/>
          <a:ext cx="0" cy="0"/>
          <a:chOff x="0" y="0"/>
          <a:chExt cx="0" cy="0"/>
        </a:xfrm>
      </p:grpSpPr>
      <p:sp>
        <p:nvSpPr>
          <p:cNvPr id="6" name="Textplatzhalter 23"/>
          <p:cNvSpPr>
            <a:spLocks noGrp="1"/>
          </p:cNvSpPr>
          <p:nvPr>
            <p:ph type="body" sz="quarter" idx="18" hasCustomPrompt="1"/>
          </p:nvPr>
        </p:nvSpPr>
        <p:spPr>
          <a:xfrm>
            <a:off x="0" y="1576136"/>
            <a:ext cx="6087980" cy="40185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noAutofit/>
          </a:bodyPr>
          <a:lstStyle>
            <a:lvl1pPr algn="l">
              <a:defRPr lang="de-DE" sz="4400" dirty="0" smtClean="0">
                <a:solidFill>
                  <a:schemeClr val="bg2"/>
                </a:solidFill>
                <a:latin typeface="Arial" panose="020B0604020202020204" pitchFamily="34" charset="0"/>
              </a:defRPr>
            </a:lvl1pPr>
          </a:lstStyle>
          <a:p>
            <a:pPr lvl="0" algn="ctr"/>
            <a:r>
              <a:rPr lang="de-DE" dirty="0"/>
              <a:t>Section divider</a:t>
            </a:r>
            <a:br>
              <a:rPr lang="de-DE" dirty="0"/>
            </a:br>
            <a:r>
              <a:rPr lang="de-DE" dirty="0"/>
              <a:t>with big number</a:t>
            </a:r>
          </a:p>
        </p:txBody>
      </p:sp>
      <p:sp>
        <p:nvSpPr>
          <p:cNvPr id="10" name="Slide Number Placeholder 5"/>
          <p:cNvSpPr>
            <a:spLocks noGrp="1"/>
          </p:cNvSpPr>
          <p:nvPr>
            <p:ph type="sldNum" sz="quarter" idx="4"/>
          </p:nvPr>
        </p:nvSpPr>
        <p:spPr>
          <a:xfrm>
            <a:off x="11574515" y="6366836"/>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
        <p:nvSpPr>
          <p:cNvPr id="3" name="Text Placeholder 2"/>
          <p:cNvSpPr>
            <a:spLocks noGrp="1"/>
          </p:cNvSpPr>
          <p:nvPr>
            <p:ph type="body" sz="quarter" idx="19" hasCustomPrompt="1"/>
          </p:nvPr>
        </p:nvSpPr>
        <p:spPr>
          <a:xfrm>
            <a:off x="0" y="0"/>
            <a:ext cx="2146041" cy="1911928"/>
          </a:xfrm>
        </p:spPr>
        <p:txBody>
          <a:bodyPr anchor="b">
            <a:normAutofit/>
          </a:bodyPr>
          <a:lstStyle>
            <a:lvl1pPr algn="r">
              <a:defRPr sz="9600">
                <a:solidFill>
                  <a:schemeClr val="accent3"/>
                </a:solidFill>
              </a:defRPr>
            </a:lvl1pPr>
          </a:lstStyle>
          <a:p>
            <a:pPr lvl="0"/>
            <a:r>
              <a:rPr lang="en-US" dirty="0"/>
              <a:t>01</a:t>
            </a:r>
          </a:p>
        </p:txBody>
      </p:sp>
    </p:spTree>
    <p:extLst>
      <p:ext uri="{BB962C8B-B14F-4D97-AF65-F5344CB8AC3E}">
        <p14:creationId xmlns:p14="http://schemas.microsoft.com/office/powerpoint/2010/main" val="368832877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blank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endParaRPr lang="en-US" dirty="0"/>
          </a:p>
        </p:txBody>
      </p:sp>
    </p:spTree>
    <p:extLst>
      <p:ext uri="{BB962C8B-B14F-4D97-AF65-F5344CB8AC3E}">
        <p14:creationId xmlns:p14="http://schemas.microsoft.com/office/powerpoint/2010/main" val="36274277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Disclos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0042" y="260615"/>
            <a:ext cx="11430000" cy="812800"/>
          </a:xfrm>
        </p:spPr>
        <p:txBody>
          <a:bodyPr/>
          <a:lstStyle>
            <a:lvl1pPr>
              <a:defRPr sz="2799"/>
            </a:lvl1pPr>
          </a:lstStyle>
          <a:p>
            <a:r>
              <a:rPr lang="en-US" dirty="0"/>
              <a:t>Disclosure</a:t>
            </a:r>
          </a:p>
        </p:txBody>
      </p:sp>
      <p:sp>
        <p:nvSpPr>
          <p:cNvPr id="3" name="Footer Placeholder 2"/>
          <p:cNvSpPr>
            <a:spLocks noGrp="1"/>
          </p:cNvSpPr>
          <p:nvPr>
            <p:ph type="ftr" sz="quarter" idx="10"/>
          </p:nvPr>
        </p:nvSpPr>
        <p:spPr/>
        <p:txBody>
          <a:bodyPr/>
          <a:lstStyle/>
          <a:p>
            <a:endParaRPr lang="en-US" dirty="0"/>
          </a:p>
        </p:txBody>
      </p:sp>
      <p:sp>
        <p:nvSpPr>
          <p:cNvPr id="7" name="Text Placeholder 6"/>
          <p:cNvSpPr>
            <a:spLocks noGrp="1"/>
          </p:cNvSpPr>
          <p:nvPr>
            <p:ph type="body" sz="quarter" idx="12"/>
          </p:nvPr>
        </p:nvSpPr>
        <p:spPr>
          <a:xfrm>
            <a:off x="380042" y="1123950"/>
            <a:ext cx="11430000" cy="4897438"/>
          </a:xfrm>
        </p:spPr>
        <p:txBody>
          <a:bodyPr>
            <a:normAutofit/>
          </a:bodyPr>
          <a:lstStyle>
            <a:lvl1pPr>
              <a:defRPr sz="900"/>
            </a:lvl1pPr>
            <a:lvl2pPr>
              <a:defRPr sz="900"/>
            </a:lvl2pPr>
            <a:lvl3pPr>
              <a:defRPr sz="800"/>
            </a:lvl3pPr>
            <a:lvl4pPr>
              <a:defRPr sz="800"/>
            </a:lvl4pPr>
            <a:lvl5pPr>
              <a:defRPr sz="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63070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67FC5CDF-15F9-4054-9F50-C9080AAD3281}" type="slidenum">
              <a:rPr lang="en-US" smtClean="0"/>
              <a:pPr/>
              <a:t>‹#›</a:t>
            </a:fld>
            <a:endParaRPr lang="en-US" dirty="0"/>
          </a:p>
        </p:txBody>
      </p:sp>
    </p:spTree>
    <p:extLst>
      <p:ext uri="{BB962C8B-B14F-4D97-AF65-F5344CB8AC3E}">
        <p14:creationId xmlns:p14="http://schemas.microsoft.com/office/powerpoint/2010/main" val="5339778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7" name="Picture 56" descr="C:\Users\AZL6RDP\Pictures\Logos\Allianz_Blue-rgb.png"/>
          <p:cNvPicPr>
            <a:picLocks noChangeAspect="1" noChangeArrowheads="1"/>
          </p:cNvPicPr>
          <p:nvPr userDrawn="1"/>
        </p:nvPicPr>
        <p:blipFill>
          <a:blip r:embed="rId41" cstate="hqprint">
            <a:extLst>
              <a:ext uri="{28A0092B-C50C-407E-A947-70E740481C1C}">
                <a14:useLocalDpi xmlns:a14="http://schemas.microsoft.com/office/drawing/2010/main" val="0"/>
              </a:ext>
            </a:extLst>
          </a:blip>
          <a:srcRect/>
          <a:stretch>
            <a:fillRect/>
          </a:stretch>
        </p:blipFill>
        <p:spPr bwMode="auto">
          <a:xfrm>
            <a:off x="10849272" y="226513"/>
            <a:ext cx="1005840" cy="249308"/>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Connector 32"/>
          <p:cNvCxnSpPr/>
          <p:nvPr/>
        </p:nvCxnSpPr>
        <p:spPr>
          <a:xfrm flipV="1">
            <a:off x="38004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35297" y="1073415"/>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380042" y="613953"/>
            <a:ext cx="10956607" cy="637795"/>
          </a:xfrm>
          <a:prstGeom prst="rect">
            <a:avLst/>
          </a:prstGeom>
        </p:spPr>
        <p:txBody>
          <a:bodyPr vert="horz" lIns="0" tIns="0" rIns="0" bIns="0" rtlCol="0" anchor="b">
            <a:noAutofit/>
          </a:bodyPr>
          <a:lstStyle/>
          <a:p>
            <a:r>
              <a:rPr kumimoji="0" lang="en-US" sz="3200" b="0" i="0" u="none" strike="noStrike" kern="0" cap="none" spc="0" normalizeH="0" baseline="0" noProof="0" dirty="0">
                <a:ln>
                  <a:noFill/>
                </a:ln>
                <a:solidFill>
                  <a:schemeClr val="tx1"/>
                </a:solidFill>
                <a:effectLst/>
                <a:uLnTx/>
                <a:uFillTx/>
                <a:latin typeface="+mn-lt"/>
                <a:ea typeface="+mn-ea"/>
                <a:cs typeface="+mn-cs"/>
              </a:rPr>
              <a:t>Standard text layout – heading (Arial 32pt type)</a:t>
            </a:r>
            <a:endParaRPr lang="en-US" sz="3200" dirty="0"/>
          </a:p>
        </p:txBody>
      </p:sp>
      <p:sp>
        <p:nvSpPr>
          <p:cNvPr id="5" name="Footer Placeholder 4"/>
          <p:cNvSpPr>
            <a:spLocks noGrp="1"/>
          </p:cNvSpPr>
          <p:nvPr>
            <p:ph type="ftr" sz="quarter" idx="3"/>
          </p:nvPr>
        </p:nvSpPr>
        <p:spPr>
          <a:xfrm>
            <a:off x="380042" y="6019800"/>
            <a:ext cx="11014214" cy="304800"/>
          </a:xfrm>
          <a:prstGeom prst="rect">
            <a:avLst/>
          </a:prstGeom>
        </p:spPr>
        <p:txBody>
          <a:bodyPr vert="horz" lIns="0" tIns="0" rIns="0" bIns="0" rtlCol="0" anchor="b"/>
          <a:lstStyle>
            <a:lvl1pPr algn="l">
              <a:lnSpc>
                <a:spcPct val="90000"/>
              </a:lnSpc>
              <a:defRPr sz="800">
                <a:solidFill>
                  <a:schemeClr val="bg1"/>
                </a:solidFill>
                <a:latin typeface="+mn-lt"/>
              </a:defRPr>
            </a:lvl1pPr>
          </a:lstStyle>
          <a:p>
            <a:endParaRPr lang="en-US" dirty="0"/>
          </a:p>
        </p:txBody>
      </p:sp>
      <p:cxnSp>
        <p:nvCxnSpPr>
          <p:cNvPr id="30" name="Straight Connector 29"/>
          <p:cNvCxnSpPr/>
          <p:nvPr/>
        </p:nvCxnSpPr>
        <p:spPr>
          <a:xfrm>
            <a:off x="-435297" y="1185398"/>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35297" y="1295399"/>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1185511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2188825"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0"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8859548"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386883"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095707"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8004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1185511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8859548"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3386883"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095707"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8004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35297" y="1073415"/>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35297" y="1185398"/>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35297" y="1295399"/>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185511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2188825"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0"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8859548"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386883"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6095707"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38004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1185511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8859548"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3386883"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6095707"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idx="1"/>
          </p:nvPr>
        </p:nvSpPr>
        <p:spPr>
          <a:xfrm>
            <a:off x="380042" y="1251748"/>
            <a:ext cx="10969625" cy="4557040"/>
          </a:xfrm>
          <a:prstGeom prst="rect">
            <a:avLst/>
          </a:prstGeom>
        </p:spPr>
        <p:txBody>
          <a:bodyPr vert="horz" lIns="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6" name="Slide Number Placeholder 5"/>
          <p:cNvSpPr txBox="1">
            <a:spLocks/>
          </p:cNvSpPr>
          <p:nvPr userDrawn="1"/>
        </p:nvSpPr>
        <p:spPr>
          <a:xfrm>
            <a:off x="11438816" y="6324600"/>
            <a:ext cx="365760" cy="365125"/>
          </a:xfrm>
          <a:prstGeom prst="rect">
            <a:avLst/>
          </a:prstGeom>
        </p:spPr>
        <p:txBody>
          <a:bodyPr vert="horz" lIns="0" tIns="54409" rIns="0" bIns="54409" rtlCol="0" anchor="ctr"/>
          <a:lstStyle>
            <a:defPPr>
              <a:defRPr lang="en-US"/>
            </a:defPPr>
            <a:lvl1pPr marL="0" algn="l" defTabSz="1088167" rtl="0" eaLnBrk="1" latinLnBrk="0" hangingPunct="1">
              <a:defRPr sz="800" kern="1200">
                <a:solidFill>
                  <a:schemeClr val="bg2">
                    <a:lumMod val="50000"/>
                  </a:schemeClr>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a:lstStyle>
          <a:p>
            <a:fld id="{67FC5CDF-15F9-4054-9F50-C9080AAD3281}"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453861134"/>
      </p:ext>
    </p:extLst>
  </p:cSld>
  <p:clrMap bg1="dk1" tx1="lt1" bg2="dk2" tx2="lt2" accent1="accent1" accent2="accent2" accent3="accent3" accent4="accent4" accent5="accent5" accent6="accent6" hlink="hlink" folHlink="folHlink"/>
  <p:sldLayoutIdLst>
    <p:sldLayoutId id="2147483776" r:id="rId1"/>
    <p:sldLayoutId id="2147483814" r:id="rId2"/>
    <p:sldLayoutId id="2147483799" r:id="rId3"/>
    <p:sldLayoutId id="2147483803" r:id="rId4"/>
    <p:sldLayoutId id="2147483800" r:id="rId5"/>
    <p:sldLayoutId id="2147483804" r:id="rId6"/>
    <p:sldLayoutId id="2147483828" r:id="rId7"/>
    <p:sldLayoutId id="2147483829" r:id="rId8"/>
    <p:sldLayoutId id="2147483830" r:id="rId9"/>
    <p:sldLayoutId id="2147483831" r:id="rId10"/>
    <p:sldLayoutId id="2147483805" r:id="rId11"/>
    <p:sldLayoutId id="2147483818" r:id="rId12"/>
    <p:sldLayoutId id="2147483808" r:id="rId13"/>
    <p:sldLayoutId id="2147483813" r:id="rId14"/>
    <p:sldLayoutId id="2147483807" r:id="rId15"/>
    <p:sldLayoutId id="2147483806" r:id="rId16"/>
    <p:sldLayoutId id="2147483827" r:id="rId17"/>
    <p:sldLayoutId id="2147483810" r:id="rId18"/>
    <p:sldLayoutId id="2147483771" r:id="rId19"/>
    <p:sldLayoutId id="2147483821" r:id="rId20"/>
    <p:sldLayoutId id="2147483809" r:id="rId21"/>
    <p:sldLayoutId id="2147483775" r:id="rId22"/>
    <p:sldLayoutId id="2147483772" r:id="rId23"/>
    <p:sldLayoutId id="2147483773" r:id="rId24"/>
    <p:sldLayoutId id="2147483817" r:id="rId25"/>
    <p:sldLayoutId id="2147483774" r:id="rId26"/>
    <p:sldLayoutId id="2147483815" r:id="rId27"/>
    <p:sldLayoutId id="2147483816" r:id="rId28"/>
    <p:sldLayoutId id="2147483811" r:id="rId29"/>
    <p:sldLayoutId id="2147483812" r:id="rId30"/>
    <p:sldLayoutId id="2147483770" r:id="rId31"/>
    <p:sldLayoutId id="2147483820" r:id="rId32"/>
    <p:sldLayoutId id="2147483801" r:id="rId33"/>
    <p:sldLayoutId id="2147483802" r:id="rId34"/>
    <p:sldLayoutId id="2147483833" r:id="rId35"/>
    <p:sldLayoutId id="2147483834" r:id="rId36"/>
    <p:sldLayoutId id="2147483835" r:id="rId37"/>
    <p:sldLayoutId id="2147483836" r:id="rId38"/>
    <p:sldLayoutId id="2147483837" r:id="rId39"/>
  </p:sldLayoutIdLst>
  <p:hf hdr="0" ftr="0" dt="0"/>
  <p:txStyles>
    <p:titleStyle>
      <a:lvl1pPr algn="l" defTabSz="1088167" rtl="0" eaLnBrk="1" latinLnBrk="0" hangingPunct="1">
        <a:lnSpc>
          <a:spcPct val="90000"/>
        </a:lnSpc>
        <a:spcBef>
          <a:spcPct val="0"/>
        </a:spcBef>
        <a:buNone/>
        <a:defRPr kumimoji="0" lang="en-US" sz="2800" b="0" i="0" u="none" strike="noStrike" kern="0" cap="none" spc="0" normalizeH="0" baseline="0" noProof="0" smtClean="0">
          <a:ln>
            <a:noFill/>
          </a:ln>
          <a:solidFill>
            <a:schemeClr val="bg1"/>
          </a:solidFill>
          <a:effectLst/>
          <a:uLnTx/>
          <a:uFillTx/>
          <a:latin typeface="+mj-lt"/>
          <a:ea typeface="+mj-ea"/>
          <a:cs typeface="Arial" panose="020B0604020202020204" pitchFamily="34" charset="0"/>
        </a:defRPr>
      </a:lvl1pPr>
    </p:titleStyle>
    <p:body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p:bodyStyle>
    <p:otherStyle>
      <a:defPPr>
        <a:defRPr lang="en-US"/>
      </a:defPPr>
      <a:lvl1pPr marL="0" algn="l" defTabSz="1088167" rtl="0" eaLnBrk="1" latinLnBrk="0" hangingPunct="1">
        <a:defRPr sz="2300" kern="1200">
          <a:solidFill>
            <a:schemeClr val="tx1"/>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7" name="Picture 56" descr="C:\Users\AZL6RDP\Pictures\Logos\Allianz_Blue-rgb.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849272" y="226513"/>
            <a:ext cx="1005840" cy="249308"/>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Connector 32"/>
          <p:cNvCxnSpPr/>
          <p:nvPr/>
        </p:nvCxnSpPr>
        <p:spPr>
          <a:xfrm flipV="1">
            <a:off x="38004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35297" y="1073415"/>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380042" y="613953"/>
            <a:ext cx="10956607" cy="637795"/>
          </a:xfrm>
          <a:prstGeom prst="rect">
            <a:avLst/>
          </a:prstGeom>
        </p:spPr>
        <p:txBody>
          <a:bodyPr vert="horz" lIns="0" tIns="0" rIns="0" bIns="0" rtlCol="0" anchor="b">
            <a:noAutofit/>
          </a:bodyPr>
          <a:lstStyle/>
          <a:p>
            <a:r>
              <a:rPr kumimoji="0" lang="en-US" sz="3200" b="0" i="0" u="none" strike="noStrike" kern="0" cap="none" spc="0" normalizeH="0" baseline="0" noProof="0" dirty="0">
                <a:ln>
                  <a:noFill/>
                </a:ln>
                <a:solidFill>
                  <a:schemeClr val="tx1"/>
                </a:solidFill>
                <a:effectLst/>
                <a:uLnTx/>
                <a:uFillTx/>
                <a:latin typeface="+mn-lt"/>
                <a:ea typeface="+mn-ea"/>
                <a:cs typeface="+mn-cs"/>
              </a:rPr>
              <a:t>Standard text layout – heading (Arial 32pt type)</a:t>
            </a:r>
            <a:endParaRPr lang="en-US" sz="3200" dirty="0"/>
          </a:p>
        </p:txBody>
      </p:sp>
      <p:sp>
        <p:nvSpPr>
          <p:cNvPr id="5" name="Footer Placeholder 4"/>
          <p:cNvSpPr>
            <a:spLocks noGrp="1"/>
          </p:cNvSpPr>
          <p:nvPr>
            <p:ph type="ftr" sz="quarter" idx="3"/>
          </p:nvPr>
        </p:nvSpPr>
        <p:spPr>
          <a:xfrm>
            <a:off x="380042" y="6019800"/>
            <a:ext cx="11014214" cy="304800"/>
          </a:xfrm>
          <a:prstGeom prst="rect">
            <a:avLst/>
          </a:prstGeom>
        </p:spPr>
        <p:txBody>
          <a:bodyPr vert="horz" lIns="0" tIns="0" rIns="0" bIns="0" rtlCol="0" anchor="b"/>
          <a:lstStyle>
            <a:lvl1pPr algn="l">
              <a:lnSpc>
                <a:spcPct val="90000"/>
              </a:lnSpc>
              <a:defRPr sz="800">
                <a:solidFill>
                  <a:schemeClr val="bg1"/>
                </a:solidFill>
                <a:latin typeface="+mn-lt"/>
              </a:defRPr>
            </a:lvl1pPr>
          </a:lstStyle>
          <a:p>
            <a:endParaRPr lang="en-US" dirty="0"/>
          </a:p>
        </p:txBody>
      </p:sp>
      <p:sp>
        <p:nvSpPr>
          <p:cNvPr id="6" name="Slide Number Placeholder 5"/>
          <p:cNvSpPr>
            <a:spLocks noGrp="1"/>
          </p:cNvSpPr>
          <p:nvPr>
            <p:ph type="sldNum" sz="quarter" idx="4"/>
          </p:nvPr>
        </p:nvSpPr>
        <p:spPr>
          <a:xfrm>
            <a:off x="11439477" y="6325269"/>
            <a:ext cx="365760" cy="365125"/>
          </a:xfrm>
          <a:prstGeom prst="rect">
            <a:avLst/>
          </a:prstGeom>
        </p:spPr>
        <p:txBody>
          <a:bodyPr vert="horz" lIns="0" tIns="54409" rIns="0" bIns="54409" rtlCol="0" anchor="ctr"/>
          <a:lstStyle>
            <a:lvl1pPr algn="l">
              <a:defRPr sz="800">
                <a:solidFill>
                  <a:schemeClr val="bg1"/>
                </a:solidFill>
                <a:latin typeface="+mn-lt"/>
              </a:defRPr>
            </a:lvl1pPr>
          </a:lstStyle>
          <a:p>
            <a:fld id="{67FC5CDF-15F9-4054-9F50-C9080AAD3281}" type="slidenum">
              <a:rPr lang="en-US" smtClean="0"/>
              <a:pPr/>
              <a:t>‹#›</a:t>
            </a:fld>
            <a:endParaRPr lang="en-US" dirty="0"/>
          </a:p>
        </p:txBody>
      </p:sp>
      <p:sp>
        <p:nvSpPr>
          <p:cNvPr id="20" name="Rectangle 21"/>
          <p:cNvSpPr>
            <a:spLocks noChangeArrowheads="1"/>
          </p:cNvSpPr>
          <p:nvPr/>
        </p:nvSpPr>
        <p:spPr bwMode="gray">
          <a:xfrm>
            <a:off x="374347" y="6390039"/>
            <a:ext cx="10887724" cy="266364"/>
          </a:xfrm>
          <a:prstGeom prst="rect">
            <a:avLst/>
          </a:prstGeom>
          <a:noFill/>
          <a:ln w="6350">
            <a:noFill/>
            <a:miter lim="800000"/>
            <a:headEnd/>
            <a:tailEnd/>
          </a:ln>
          <a:effectLst/>
        </p:spPr>
        <p:txBody>
          <a:bodyPr wrap="square" lIns="0" tIns="55694" rIns="107104" bIns="55694">
            <a:spAutoFit/>
          </a:bodyPr>
          <a:lstStyle/>
          <a:p>
            <a:pPr marL="0" marR="0" lvl="0" indent="0" algn="l" defTabSz="1088167" rtl="0" eaLnBrk="0" fontAlgn="auto" latinLnBrk="0" hangingPunct="0">
              <a:lnSpc>
                <a:spcPct val="100000"/>
              </a:lnSpc>
              <a:spcBef>
                <a:spcPts val="0"/>
              </a:spcBef>
              <a:spcAft>
                <a:spcPts val="0"/>
              </a:spcAft>
              <a:buClrTx/>
              <a:buSzTx/>
              <a:buFontTx/>
              <a:buNone/>
              <a:tabLst/>
              <a:defRPr/>
            </a:pPr>
            <a:r>
              <a:rPr lang="en-US" sz="1000" b="0" i="0" dirty="0">
                <a:solidFill>
                  <a:schemeClr val="bg1"/>
                </a:solidFill>
                <a:effectLst/>
                <a:latin typeface="+mn-lt"/>
                <a:ea typeface="Calibri" panose="020B0604020202020204" pitchFamily="34" charset="-128"/>
              </a:rPr>
              <a:t>For financial professional</a:t>
            </a:r>
            <a:r>
              <a:rPr lang="en-US" sz="1000" b="0" i="0" baseline="0" dirty="0">
                <a:solidFill>
                  <a:schemeClr val="bg1"/>
                </a:solidFill>
                <a:effectLst/>
                <a:latin typeface="+mn-lt"/>
                <a:ea typeface="Calibri" panose="020B0604020202020204" pitchFamily="34" charset="-128"/>
              </a:rPr>
              <a:t> use only  –  not for public distribution.   </a:t>
            </a:r>
            <a:endParaRPr lang="en-US" sz="1000" b="0" i="0" dirty="0">
              <a:solidFill>
                <a:schemeClr val="bg1"/>
              </a:solidFill>
              <a:effectLst/>
              <a:latin typeface="+mn-lt"/>
              <a:ea typeface="Calibri" panose="020B0604020202020204" pitchFamily="34" charset="-128"/>
            </a:endParaRPr>
          </a:p>
        </p:txBody>
      </p:sp>
      <p:cxnSp>
        <p:nvCxnSpPr>
          <p:cNvPr id="30" name="Straight Connector 29"/>
          <p:cNvCxnSpPr/>
          <p:nvPr/>
        </p:nvCxnSpPr>
        <p:spPr>
          <a:xfrm>
            <a:off x="-435297" y="1185398"/>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35297" y="1295399"/>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1185511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2188825"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0"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8859548"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386883"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095707"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8004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1185511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8859548"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3386883"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095707"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8004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35297" y="1073415"/>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35297" y="1185398"/>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35297" y="1295399"/>
            <a:ext cx="39319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1855112"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2188825"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0"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8859548"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386883"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6095707" y="-346046"/>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38004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11855112"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8859548"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3386883"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6095707" y="6901407"/>
            <a:ext cx="0" cy="315455"/>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idx="1"/>
          </p:nvPr>
        </p:nvSpPr>
        <p:spPr>
          <a:xfrm>
            <a:off x="380042" y="1251748"/>
            <a:ext cx="10969625" cy="4557040"/>
          </a:xfrm>
          <a:prstGeom prst="rect">
            <a:avLst/>
          </a:prstGeom>
        </p:spPr>
        <p:txBody>
          <a:bodyPr vert="horz" lIns="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3861134"/>
      </p:ext>
    </p:extLst>
  </p:cSld>
  <p:clrMap bg1="dk1" tx1="lt1" bg2="dk2" tx2="lt2" accent1="accent1" accent2="accent2" accent3="accent3" accent4="accent4" accent5="accent5" accent6="accent6" hlink="hlink" folHlink="folHlink"/>
  <p:sldLayoutIdLst>
    <p:sldLayoutId id="2147483839" r:id="rId1"/>
  </p:sldLayoutIdLst>
  <p:hf hdr="0" ftr="0" dt="0"/>
  <p:txStyles>
    <p:titleStyle>
      <a:lvl1pPr algn="l" defTabSz="1088167" rtl="0" eaLnBrk="1" latinLnBrk="0" hangingPunct="1">
        <a:lnSpc>
          <a:spcPct val="90000"/>
        </a:lnSpc>
        <a:spcBef>
          <a:spcPct val="0"/>
        </a:spcBef>
        <a:buNone/>
        <a:defRPr kumimoji="0" lang="en-US" sz="2800" b="0" i="0" u="none" strike="noStrike" kern="0" cap="none" spc="0" normalizeH="0" baseline="0" noProof="0" smtClean="0">
          <a:ln>
            <a:noFill/>
          </a:ln>
          <a:solidFill>
            <a:schemeClr val="bg1"/>
          </a:solidFill>
          <a:effectLst/>
          <a:uLnTx/>
          <a:uFillTx/>
          <a:latin typeface="+mj-lt"/>
          <a:ea typeface="+mj-ea"/>
          <a:cs typeface="Arial" panose="020B0604020202020204" pitchFamily="34" charset="0"/>
        </a:defRPr>
      </a:lvl1pPr>
    </p:titleStyle>
    <p:body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p:bodyStyle>
    <p:otherStyle>
      <a:defPPr>
        <a:defRPr lang="en-US"/>
      </a:defPPr>
      <a:lvl1pPr marL="0" algn="l" defTabSz="1088167" rtl="0" eaLnBrk="1" latinLnBrk="0" hangingPunct="1">
        <a:defRPr sz="2300" kern="1200">
          <a:solidFill>
            <a:schemeClr val="tx1"/>
          </a:solidFill>
          <a:latin typeface="+mn-lt"/>
          <a:ea typeface="+mn-ea"/>
          <a:cs typeface="+mn-cs"/>
        </a:defRPr>
      </a:lvl1pPr>
      <a:lvl2pPr marL="544083" algn="l" defTabSz="1088167" rtl="0" eaLnBrk="1" latinLnBrk="0" hangingPunct="1">
        <a:defRPr sz="2300" kern="1200">
          <a:solidFill>
            <a:schemeClr val="tx1"/>
          </a:solidFill>
          <a:latin typeface="+mn-lt"/>
          <a:ea typeface="+mn-ea"/>
          <a:cs typeface="+mn-cs"/>
        </a:defRPr>
      </a:lvl2pPr>
      <a:lvl3pPr marL="1088167" algn="l" defTabSz="1088167" rtl="0" eaLnBrk="1" latinLnBrk="0" hangingPunct="1">
        <a:defRPr sz="2300" kern="1200">
          <a:solidFill>
            <a:schemeClr val="tx1"/>
          </a:solidFill>
          <a:latin typeface="+mn-lt"/>
          <a:ea typeface="+mn-ea"/>
          <a:cs typeface="+mn-cs"/>
        </a:defRPr>
      </a:lvl3pPr>
      <a:lvl4pPr marL="1632250" algn="l" defTabSz="1088167" rtl="0" eaLnBrk="1" latinLnBrk="0" hangingPunct="1">
        <a:defRPr sz="2300" kern="1200">
          <a:solidFill>
            <a:schemeClr val="tx1"/>
          </a:solidFill>
          <a:latin typeface="+mn-lt"/>
          <a:ea typeface="+mn-ea"/>
          <a:cs typeface="+mn-cs"/>
        </a:defRPr>
      </a:lvl4pPr>
      <a:lvl5pPr marL="2176334" algn="l" defTabSz="1088167" rtl="0" eaLnBrk="1" latinLnBrk="0" hangingPunct="1">
        <a:defRPr sz="2300" kern="1200">
          <a:solidFill>
            <a:schemeClr val="tx1"/>
          </a:solidFill>
          <a:latin typeface="+mn-lt"/>
          <a:ea typeface="+mn-ea"/>
          <a:cs typeface="+mn-cs"/>
        </a:defRPr>
      </a:lvl5pPr>
      <a:lvl6pPr marL="2720417" algn="l" defTabSz="1088167" rtl="0" eaLnBrk="1" latinLnBrk="0" hangingPunct="1">
        <a:defRPr sz="2300" kern="1200">
          <a:solidFill>
            <a:schemeClr val="tx1"/>
          </a:solidFill>
          <a:latin typeface="+mn-lt"/>
          <a:ea typeface="+mn-ea"/>
          <a:cs typeface="+mn-cs"/>
        </a:defRPr>
      </a:lvl6pPr>
      <a:lvl7pPr marL="3264499" algn="l" defTabSz="1088167" rtl="0" eaLnBrk="1" latinLnBrk="0" hangingPunct="1">
        <a:defRPr sz="2300" kern="1200">
          <a:solidFill>
            <a:schemeClr val="tx1"/>
          </a:solidFill>
          <a:latin typeface="+mn-lt"/>
          <a:ea typeface="+mn-ea"/>
          <a:cs typeface="+mn-cs"/>
        </a:defRPr>
      </a:lvl7pPr>
      <a:lvl8pPr marL="3808583" algn="l" defTabSz="1088167" rtl="0" eaLnBrk="1" latinLnBrk="0" hangingPunct="1">
        <a:defRPr sz="2300" kern="1200">
          <a:solidFill>
            <a:schemeClr val="tx1"/>
          </a:solidFill>
          <a:latin typeface="+mn-lt"/>
          <a:ea typeface="+mn-ea"/>
          <a:cs typeface="+mn-cs"/>
        </a:defRPr>
      </a:lvl8pPr>
      <a:lvl9pPr marL="4352667" algn="l" defTabSz="1088167"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37.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chart" Target="../charts/char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chart" Target="../charts/chart5.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37.xml"/><Relationship Id="rId5" Type="http://schemas.openxmlformats.org/officeDocument/2006/relationships/image" Target="../media/image5.sv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1.xml"/><Relationship Id="rId1" Type="http://schemas.openxmlformats.org/officeDocument/2006/relationships/slideLayout" Target="../slideLayouts/slideLayout3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7.xml"/><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22.xml"/><Relationship Id="rId4" Type="http://schemas.openxmlformats.org/officeDocument/2006/relationships/image" Target="../media/image34.sv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5"/>
          </p:nvPr>
        </p:nvSpPr>
        <p:spPr>
          <a:xfrm>
            <a:off x="391318" y="890457"/>
            <a:ext cx="4294982" cy="3180359"/>
          </a:xfrm>
        </p:spPr>
        <p:txBody>
          <a:bodyPr/>
          <a:lstStyle/>
          <a:p>
            <a:r>
              <a:rPr lang="en-US" sz="3600" dirty="0"/>
              <a:t>Women, Money, </a:t>
            </a:r>
            <a:br>
              <a:rPr lang="en-US" sz="3600" dirty="0"/>
            </a:br>
            <a:r>
              <a:rPr lang="en-US" sz="3600" dirty="0"/>
              <a:t>and Power</a:t>
            </a:r>
            <a:r>
              <a:rPr lang="en-US" sz="3600" baseline="30000" dirty="0"/>
              <a:t>®</a:t>
            </a:r>
            <a:r>
              <a:rPr lang="en-US" sz="3600" dirty="0"/>
              <a:t> </a:t>
            </a:r>
            <a:br>
              <a:rPr lang="en-US" sz="3600" dirty="0"/>
            </a:br>
            <a:r>
              <a:rPr lang="en-US" sz="3600" dirty="0"/>
              <a:t>Financial Strategies</a:t>
            </a:r>
          </a:p>
          <a:p>
            <a:r>
              <a:rPr lang="en-US" sz="2800" dirty="0">
                <a:solidFill>
                  <a:schemeClr val="accent4"/>
                </a:solidFill>
              </a:rPr>
              <a:t>Take control of your </a:t>
            </a:r>
            <a:br>
              <a:rPr lang="en-US" sz="2800" dirty="0">
                <a:solidFill>
                  <a:schemeClr val="accent4"/>
                </a:solidFill>
              </a:rPr>
            </a:br>
            <a:r>
              <a:rPr lang="en-US" sz="2800" dirty="0">
                <a:solidFill>
                  <a:schemeClr val="accent4"/>
                </a:solidFill>
              </a:rPr>
              <a:t>financial future</a:t>
            </a:r>
          </a:p>
        </p:txBody>
      </p:sp>
      <p:sp>
        <p:nvSpPr>
          <p:cNvPr id="13" name="Text Placeholder 12"/>
          <p:cNvSpPr>
            <a:spLocks noGrp="1"/>
          </p:cNvSpPr>
          <p:nvPr>
            <p:ph type="body" sz="quarter" idx="23"/>
          </p:nvPr>
        </p:nvSpPr>
        <p:spPr>
          <a:xfrm>
            <a:off x="383911" y="6505913"/>
            <a:ext cx="4160656" cy="171917"/>
          </a:xfrm>
        </p:spPr>
        <p:txBody>
          <a:bodyPr/>
          <a:lstStyle/>
          <a:p>
            <a:r>
              <a:rPr lang="en-US" dirty="0">
                <a:solidFill>
                  <a:schemeClr val="bg2">
                    <a:lumMod val="50000"/>
                  </a:schemeClr>
                </a:solidFill>
              </a:rPr>
              <a:t>ENT-374-N (R-11/2025)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2820"/>
          <a:stretch/>
        </p:blipFill>
        <p:spPr>
          <a:xfrm flipH="1">
            <a:off x="5754624" y="0"/>
            <a:ext cx="6455883" cy="6858000"/>
          </a:xfrm>
          <a:prstGeom prst="rect">
            <a:avLst/>
          </a:prstGeom>
        </p:spPr>
      </p:pic>
      <p:sp>
        <p:nvSpPr>
          <p:cNvPr id="2" name="TextBox 1">
            <a:extLst>
              <a:ext uri="{FF2B5EF4-FFF2-40B4-BE49-F238E27FC236}">
                <a16:creationId xmlns:a16="http://schemas.microsoft.com/office/drawing/2014/main" id="{E03539E9-8103-5FC6-7919-96199AAB02A3}"/>
              </a:ext>
            </a:extLst>
          </p:cNvPr>
          <p:cNvSpPr txBox="1">
            <a:spLocks noChangeArrowheads="1"/>
          </p:cNvSpPr>
          <p:nvPr/>
        </p:nvSpPr>
        <p:spPr bwMode="auto">
          <a:xfrm>
            <a:off x="277847" y="5531444"/>
            <a:ext cx="4193414" cy="923330"/>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1000" dirty="0">
                <a:solidFill>
                  <a:schemeClr val="bg2">
                    <a:lumMod val="50000"/>
                  </a:schemeClr>
                </a:solidFill>
                <a:latin typeface="+mn-lt"/>
              </a:rPr>
              <a:t>INVESTMENT AND INSURANCE PRODUCTS ARE: </a:t>
            </a:r>
            <a:br>
              <a:rPr lang="en-US" sz="1000" dirty="0">
                <a:solidFill>
                  <a:schemeClr val="bg2">
                    <a:lumMod val="50000"/>
                  </a:schemeClr>
                </a:solidFill>
                <a:latin typeface="+mn-lt"/>
              </a:rPr>
            </a:br>
            <a:r>
              <a:rPr lang="en-US" altLang="en-US" sz="1000" b="0" dirty="0">
                <a:solidFill>
                  <a:schemeClr val="bg2">
                    <a:lumMod val="50000"/>
                  </a:schemeClr>
                </a:solidFill>
                <a:latin typeface="+mn-lt"/>
              </a:rPr>
              <a:t>•</a:t>
            </a:r>
            <a:r>
              <a:rPr lang="en-US" sz="1000" b="0" dirty="0">
                <a:solidFill>
                  <a:schemeClr val="bg2">
                    <a:lumMod val="50000"/>
                  </a:schemeClr>
                </a:solidFill>
                <a:latin typeface="+mn-lt"/>
              </a:rPr>
              <a:t> NOT FDIC INSURED </a:t>
            </a:r>
            <a:r>
              <a:rPr lang="en-US" altLang="en-US" sz="1000" b="0" dirty="0">
                <a:solidFill>
                  <a:schemeClr val="bg2">
                    <a:lumMod val="50000"/>
                  </a:schemeClr>
                </a:solidFill>
                <a:latin typeface="+mn-lt"/>
              </a:rPr>
              <a:t>•</a:t>
            </a:r>
            <a:r>
              <a:rPr lang="en-US" sz="1000" b="0" dirty="0">
                <a:solidFill>
                  <a:schemeClr val="bg2">
                    <a:lumMod val="50000"/>
                  </a:schemeClr>
                </a:solidFill>
                <a:latin typeface="+mn-lt"/>
              </a:rPr>
              <a:t> NOT INSURED BY ANY FEDERAL GOVERNMENT AGENCY  </a:t>
            </a:r>
            <a:r>
              <a:rPr lang="en-US" altLang="en-US" sz="1000" b="0" dirty="0">
                <a:solidFill>
                  <a:schemeClr val="bg2">
                    <a:lumMod val="50000"/>
                  </a:schemeClr>
                </a:solidFill>
                <a:latin typeface="+mn-lt"/>
              </a:rPr>
              <a:t>•</a:t>
            </a:r>
            <a:r>
              <a:rPr lang="en-US" sz="1000" b="0" dirty="0">
                <a:solidFill>
                  <a:schemeClr val="bg2">
                    <a:lumMod val="50000"/>
                  </a:schemeClr>
                </a:solidFill>
                <a:latin typeface="+mn-lt"/>
              </a:rPr>
              <a:t> NOT A DEPOSIT OR OTHER OBLIGATION OF, OR GUARANTEED BY THE BANK OR ANY OF </a:t>
            </a:r>
            <a:br>
              <a:rPr lang="en-US" sz="1000" b="0" dirty="0">
                <a:solidFill>
                  <a:schemeClr val="bg2">
                    <a:lumMod val="50000"/>
                  </a:schemeClr>
                </a:solidFill>
                <a:latin typeface="+mn-lt"/>
              </a:rPr>
            </a:br>
            <a:r>
              <a:rPr lang="en-US" sz="1000" b="0" dirty="0">
                <a:solidFill>
                  <a:schemeClr val="bg2">
                    <a:lumMod val="50000"/>
                  </a:schemeClr>
                </a:solidFill>
                <a:latin typeface="+mn-lt"/>
              </a:rPr>
              <a:t>ITS AFFILIATES</a:t>
            </a:r>
            <a:r>
              <a:rPr lang="en-US" altLang="en-US" sz="1000" b="0" dirty="0">
                <a:solidFill>
                  <a:schemeClr val="bg2">
                    <a:lumMod val="50000"/>
                  </a:schemeClr>
                </a:solidFill>
                <a:latin typeface="+mn-lt"/>
              </a:rPr>
              <a:t>  • </a:t>
            </a:r>
            <a:r>
              <a:rPr lang="en-US" sz="1000" b="0" dirty="0">
                <a:solidFill>
                  <a:schemeClr val="bg2">
                    <a:lumMod val="50000"/>
                  </a:schemeClr>
                </a:solidFill>
                <a:latin typeface="+mn-lt"/>
              </a:rPr>
              <a:t>SUBJECT TO INVESTMENT RISKS, INCLUDING POSSIBLE LOSS OF THE PRINCIPAL AMOUNT INVESTED</a:t>
            </a:r>
          </a:p>
        </p:txBody>
      </p:sp>
    </p:spTree>
    <p:extLst>
      <p:ext uri="{BB962C8B-B14F-4D97-AF65-F5344CB8AC3E}">
        <p14:creationId xmlns:p14="http://schemas.microsoft.com/office/powerpoint/2010/main" val="2463589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381530" y="1124550"/>
            <a:ext cx="11427023" cy="4953682"/>
          </a:xfrm>
        </p:spPr>
        <p:txBody>
          <a:bodyPr>
            <a:noAutofit/>
          </a:bodyPr>
          <a:lstStyle/>
          <a:p>
            <a:endParaRPr lang="en-US" sz="1600" dirty="0">
              <a:latin typeface="Arial" panose="020B0604020202020204" pitchFamily="34" charset="0"/>
              <a:cs typeface="Arial" panose="020B0604020202020204" pitchFamily="34" charset="0"/>
            </a:endParaRPr>
          </a:p>
          <a:p>
            <a:pPr>
              <a:spcAft>
                <a:spcPts val="600"/>
              </a:spcAft>
            </a:pPr>
            <a:r>
              <a:rPr lang="en-US" sz="4299" dirty="0">
                <a:latin typeface="Arial" panose="020B0604020202020204" pitchFamily="34" charset="0"/>
                <a:cs typeface="Arial" panose="020B0604020202020204" pitchFamily="34" charset="0"/>
              </a:rPr>
              <a:t>[Name]</a:t>
            </a:r>
          </a:p>
          <a:p>
            <a:pPr>
              <a:spcAft>
                <a:spcPts val="600"/>
              </a:spcAft>
            </a:pPr>
            <a:r>
              <a:rPr lang="en-US" sz="3199" dirty="0">
                <a:solidFill>
                  <a:schemeClr val="accent2"/>
                </a:solidFill>
                <a:latin typeface="Arial" panose="020B0604020202020204" pitchFamily="34" charset="0"/>
                <a:cs typeface="Arial" panose="020B0604020202020204" pitchFamily="34" charset="0"/>
              </a:rPr>
              <a:t>[Company name]</a:t>
            </a: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solidFill>
                <a:schemeClr val="bg2">
                  <a:lumMod val="50000"/>
                </a:schemeClr>
              </a:solidFill>
              <a:latin typeface="Arial" panose="020B0604020202020204" pitchFamily="34" charset="0"/>
              <a:cs typeface="Arial" panose="020B0604020202020204" pitchFamily="34" charset="0"/>
            </a:endParaRPr>
          </a:p>
          <a:p>
            <a:r>
              <a:rPr lang="en-US" sz="1400" dirty="0">
                <a:solidFill>
                  <a:schemeClr val="tx1"/>
                </a:solidFill>
              </a:rPr>
              <a:t>This content is for general educational purposes only. It is not intended to provide fiduciary, tax, or legal advice and cannot be used to avoid tax penalties or to promote, market, or recommend any tax plan or arrangement. Please note that Allianz Life Insurance Company of North America, Allianz Life Insurance Company of New York, their affiliated companies, and their representatives and employees do not give fiduciary, tax, or legal advice or advice related to Social Security or Medicare. Clients are encouraged to consult their tax advisor or attorney, or Social Security Administration office, for their particular situation.</a:t>
            </a:r>
            <a:endParaRPr lang="en-US" alt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7CA81C8-CF01-1FE7-0E17-21DD60FE6F30}"/>
              </a:ext>
            </a:extLst>
          </p:cNvPr>
          <p:cNvSpPr txBox="1"/>
          <p:nvPr/>
        </p:nvSpPr>
        <p:spPr>
          <a:xfrm>
            <a:off x="381531" y="3601391"/>
            <a:ext cx="10723386" cy="1382208"/>
          </a:xfrm>
          <a:prstGeom prst="rect">
            <a:avLst/>
          </a:prstGeom>
          <a:noFill/>
        </p:spPr>
        <p:txBody>
          <a:bodyPr wrap="square" rtlCol="0">
            <a:noAutofit/>
          </a:bodyPr>
          <a:lstStyle/>
          <a:p>
            <a:pPr defTabSz="1087841">
              <a:lnSpc>
                <a:spcPct val="90000"/>
              </a:lnSpc>
              <a:spcAft>
                <a:spcPts val="1200"/>
              </a:spcAft>
            </a:pPr>
            <a:r>
              <a:rPr lang="en-US" sz="1600" dirty="0">
                <a:solidFill>
                  <a:srgbClr val="424242"/>
                </a:solidFill>
                <a:latin typeface="Arial" panose="020B0604020202020204"/>
              </a:rPr>
              <a:t>[[Producer name, company name] is not an employee of Allianz Life Insurance Company of North America (Allianz), Allianz Life Insurance Company of New York (Allianz Life of NY), or their subsidiaries or affiliated companies.</a:t>
            </a:r>
          </a:p>
          <a:p>
            <a:pPr defTabSz="1087841">
              <a:lnSpc>
                <a:spcPct val="90000"/>
              </a:lnSpc>
              <a:spcAft>
                <a:spcPts val="1200"/>
              </a:spcAft>
            </a:pPr>
            <a:r>
              <a:rPr lang="en-US" sz="1600" dirty="0">
                <a:solidFill>
                  <a:srgbClr val="424242"/>
                </a:solidFill>
                <a:latin typeface="Arial" panose="020B0604020202020204"/>
              </a:rPr>
              <a:t>This material is prepared by Allianz for use by financial professionals.]</a:t>
            </a:r>
          </a:p>
        </p:txBody>
      </p:sp>
    </p:spTree>
    <p:extLst>
      <p:ext uri="{BB962C8B-B14F-4D97-AF65-F5344CB8AC3E}">
        <p14:creationId xmlns:p14="http://schemas.microsoft.com/office/powerpoint/2010/main" val="4030894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69847"/>
            <a:ext cx="12188825" cy="1112643"/>
          </a:xfrm>
          <a:prstGeom prst="rect">
            <a:avLst/>
          </a:prstGeom>
          <a:solidFill>
            <a:srgbClr val="DFEFF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 name="Text Placeholder 3"/>
          <p:cNvSpPr txBox="1">
            <a:spLocks/>
          </p:cNvSpPr>
          <p:nvPr/>
        </p:nvSpPr>
        <p:spPr>
          <a:xfrm>
            <a:off x="2568100" y="1787236"/>
            <a:ext cx="6574312" cy="3417518"/>
          </a:xfrm>
          <a:prstGeom prst="rect">
            <a:avLst/>
          </a:prstGeom>
        </p:spPr>
        <p:txBody>
          <a:bodyPr>
            <a:norm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pPr algn="ctr" defTabSz="457200" fontAlgn="base">
              <a:spcBef>
                <a:spcPct val="0"/>
              </a:spcBef>
              <a:spcAft>
                <a:spcPct val="0"/>
              </a:spcAft>
              <a:buClrTx/>
              <a:buSzTx/>
              <a:defRPr/>
            </a:pPr>
            <a:r>
              <a:rPr lang="en-US" sz="4800" b="1" kern="0" dirty="0">
                <a:ea typeface="ＭＳ Ｐゴシック" pitchFamily="34" charset="-128"/>
              </a:rPr>
              <a:t>Allianz </a:t>
            </a:r>
            <a:r>
              <a:rPr lang="en-US" sz="4800" b="1" kern="0" dirty="0">
                <a:solidFill>
                  <a:schemeClr val="accent4"/>
                </a:solidFill>
                <a:ea typeface="ＭＳ Ｐゴシック" pitchFamily="34" charset="-128"/>
              </a:rPr>
              <a:t>Women, </a:t>
            </a:r>
            <a:br>
              <a:rPr lang="en-US" sz="4800" b="1" kern="0" dirty="0">
                <a:solidFill>
                  <a:schemeClr val="accent4"/>
                </a:solidFill>
                <a:ea typeface="ＭＳ Ｐゴシック" pitchFamily="34" charset="-128"/>
              </a:rPr>
            </a:br>
            <a:r>
              <a:rPr lang="en-US" sz="4800" b="1" kern="0" dirty="0">
                <a:solidFill>
                  <a:schemeClr val="accent4"/>
                </a:solidFill>
                <a:ea typeface="ＭＳ Ｐゴシック" pitchFamily="34" charset="-128"/>
              </a:rPr>
              <a:t>Money and Power</a:t>
            </a:r>
            <a:r>
              <a:rPr lang="en-US" sz="4800" b="1" kern="0" baseline="30000" dirty="0">
                <a:solidFill>
                  <a:schemeClr val="accent4"/>
                </a:solidFill>
                <a:ea typeface="ＭＳ Ｐゴシック" pitchFamily="34" charset="-128"/>
              </a:rPr>
              <a:t>®</a:t>
            </a:r>
            <a:r>
              <a:rPr lang="en-US" sz="4800" b="1" kern="0" dirty="0">
                <a:solidFill>
                  <a:schemeClr val="accent4"/>
                </a:solidFill>
                <a:ea typeface="ＭＳ Ｐゴシック" pitchFamily="34" charset="-128"/>
              </a:rPr>
              <a:t> </a:t>
            </a:r>
            <a:br>
              <a:rPr lang="en-US" sz="4800" b="1" kern="0" dirty="0">
                <a:solidFill>
                  <a:schemeClr val="accent4"/>
                </a:solidFill>
                <a:ea typeface="ＭＳ Ｐゴシック" pitchFamily="34" charset="-128"/>
              </a:rPr>
            </a:br>
            <a:r>
              <a:rPr lang="en-US" sz="4800" b="1" kern="0" dirty="0">
                <a:ea typeface="ＭＳ Ｐゴシック" pitchFamily="34" charset="-128"/>
              </a:rPr>
              <a:t>Financial Strategies</a:t>
            </a:r>
          </a:p>
        </p:txBody>
      </p:sp>
      <p:sp>
        <p:nvSpPr>
          <p:cNvPr id="3" name="Rectangle 2"/>
          <p:cNvSpPr/>
          <p:nvPr/>
        </p:nvSpPr>
        <p:spPr>
          <a:xfrm>
            <a:off x="0" y="4373757"/>
            <a:ext cx="12188825" cy="830997"/>
          </a:xfrm>
          <a:prstGeom prst="rect">
            <a:avLst/>
          </a:prstGeom>
        </p:spPr>
        <p:txBody>
          <a:bodyPr wrap="square">
            <a:spAutoFit/>
          </a:bodyPr>
          <a:lstStyle/>
          <a:p>
            <a:pPr lvl="0" algn="ctr" defTabSz="457200" fontAlgn="base">
              <a:spcBef>
                <a:spcPct val="0"/>
              </a:spcBef>
              <a:spcAft>
                <a:spcPct val="0"/>
              </a:spcAft>
              <a:buClrTx/>
              <a:buSzTx/>
              <a:defRPr/>
            </a:pPr>
            <a:r>
              <a:rPr lang="en-US" sz="2400" kern="0" dirty="0">
                <a:solidFill>
                  <a:schemeClr val="bg1"/>
                </a:solidFill>
                <a:ea typeface="ＭＳ Ｐゴシック" pitchFamily="34" charset="-128"/>
              </a:rPr>
              <a:t>In general, women have an increase in </a:t>
            </a:r>
            <a:r>
              <a:rPr lang="en-US" sz="2400" b="1" kern="0" dirty="0">
                <a:solidFill>
                  <a:schemeClr val="bg1"/>
                </a:solidFill>
                <a:ea typeface="ＭＳ Ｐゴシック" pitchFamily="34" charset="-128"/>
              </a:rPr>
              <a:t>financial responsibility </a:t>
            </a:r>
          </a:p>
          <a:p>
            <a:pPr lvl="0" algn="ctr" defTabSz="457200" fontAlgn="base">
              <a:spcBef>
                <a:spcPct val="0"/>
              </a:spcBef>
              <a:spcAft>
                <a:spcPct val="0"/>
              </a:spcAft>
              <a:buClrTx/>
              <a:buSzTx/>
              <a:defRPr/>
            </a:pPr>
            <a:r>
              <a:rPr lang="en-US" sz="2400" b="1" kern="0" dirty="0">
                <a:solidFill>
                  <a:schemeClr val="bg1"/>
                </a:solidFill>
                <a:ea typeface="ＭＳ Ｐゴシック" pitchFamily="34" charset="-128"/>
              </a:rPr>
              <a:t> </a:t>
            </a:r>
            <a:r>
              <a:rPr lang="en-US" sz="2400" kern="0" dirty="0">
                <a:solidFill>
                  <a:schemeClr val="bg1"/>
                </a:solidFill>
                <a:ea typeface="ＭＳ Ｐゴシック" pitchFamily="34" charset="-128"/>
              </a:rPr>
              <a:t>but are still feeling somewhat </a:t>
            </a:r>
            <a:r>
              <a:rPr lang="en-US" sz="2400" b="1" i="1" kern="0" dirty="0">
                <a:solidFill>
                  <a:schemeClr val="bg1"/>
                </a:solidFill>
                <a:ea typeface="ＭＳ Ｐゴシック" pitchFamily="34" charset="-128"/>
              </a:rPr>
              <a:t>financially insecure</a:t>
            </a:r>
          </a:p>
        </p:txBody>
      </p:sp>
      <p:sp>
        <p:nvSpPr>
          <p:cNvPr id="5" name="Rectangle 4"/>
          <p:cNvSpPr/>
          <p:nvPr/>
        </p:nvSpPr>
        <p:spPr>
          <a:xfrm>
            <a:off x="1362269" y="5486400"/>
            <a:ext cx="9199984" cy="892552"/>
          </a:xfrm>
          <a:prstGeom prst="rect">
            <a:avLst/>
          </a:prstGeom>
        </p:spPr>
        <p:txBody>
          <a:bodyPr wrap="square">
            <a:spAutoFit/>
          </a:bodyPr>
          <a:lstStyle/>
          <a:p>
            <a:pPr>
              <a:spcAft>
                <a:spcPts val="600"/>
              </a:spcAft>
            </a:pPr>
            <a:r>
              <a:rPr lang="en-US" sz="105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1050" dirty="0"/>
              <a:t>The Allianz Center for the Future for Retirement produces insights and research as a part of Allianz Life Insurance Company of North America.</a:t>
            </a:r>
          </a:p>
          <a:p>
            <a:pPr>
              <a:spcAft>
                <a:spcPts val="600"/>
              </a:spcAft>
            </a:pPr>
            <a:endParaRPr lang="en-US" sz="1050" dirty="0">
              <a:solidFill>
                <a:schemeClr val="bg2">
                  <a:lumMod val="50000"/>
                </a:schemeClr>
              </a:solidFill>
            </a:endParaRPr>
          </a:p>
        </p:txBody>
      </p:sp>
    </p:spTree>
    <p:extLst>
      <p:ext uri="{BB962C8B-B14F-4D97-AF65-F5344CB8AC3E}">
        <p14:creationId xmlns:p14="http://schemas.microsoft.com/office/powerpoint/2010/main" val="1441602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293764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DISCOVERY </a:t>
            </a:r>
            <a:br>
              <a:rPr lang="en-US" sz="3200" dirty="0"/>
            </a:br>
            <a:r>
              <a:rPr lang="en-US" sz="3600" b="1" dirty="0">
                <a:solidFill>
                  <a:schemeClr val="accent4"/>
                </a:solidFill>
              </a:rPr>
              <a:t>JOURNAL </a:t>
            </a:r>
          </a:p>
          <a:p>
            <a:endParaRPr lang="en-US" sz="2800" b="1" dirty="0">
              <a:solidFill>
                <a:schemeClr val="accent4"/>
              </a:solidFill>
            </a:endParaRPr>
          </a:p>
        </p:txBody>
      </p:sp>
      <p:sp>
        <p:nvSpPr>
          <p:cNvPr id="8" name="Rectangle 7">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solidFill>
                  <a:schemeClr val="bg1"/>
                </a:solidFill>
                <a:ea typeface="ＭＳ Ｐゴシック" pitchFamily="34" charset="-128"/>
              </a:rPr>
              <a:t>Allianz Women, Money and Power® Financial Strategies</a:t>
            </a:r>
            <a:endParaRPr lang="en-US" sz="1200" dirty="0">
              <a:solidFill>
                <a:schemeClr val="bg1"/>
              </a:solidFill>
            </a:endParaRPr>
          </a:p>
        </p:txBody>
      </p:sp>
      <p:grpSp>
        <p:nvGrpSpPr>
          <p:cNvPr id="3" name="Group 2">
            <a:extLst>
              <a:ext uri="{FF2B5EF4-FFF2-40B4-BE49-F238E27FC236}">
                <a16:creationId xmlns:a16="http://schemas.microsoft.com/office/drawing/2014/main" id="{C5F1884C-D72A-BF47-9FF8-25E2CD81E04E}"/>
              </a:ext>
            </a:extLst>
          </p:cNvPr>
          <p:cNvGrpSpPr/>
          <p:nvPr/>
        </p:nvGrpSpPr>
        <p:grpSpPr>
          <a:xfrm>
            <a:off x="5786202" y="548650"/>
            <a:ext cx="4376158" cy="5663263"/>
            <a:chOff x="5786202" y="548650"/>
            <a:chExt cx="4376158" cy="5663263"/>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02" y="548650"/>
              <a:ext cx="4376158" cy="5663263"/>
            </a:xfrm>
            <a:prstGeom prst="rect">
              <a:avLst/>
            </a:prstGeom>
            <a:ln>
              <a:solidFill>
                <a:schemeClr val="bg2">
                  <a:lumMod val="65000"/>
                </a:schemeClr>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E03539E9-8103-5FC6-7919-96199AAB02A3}"/>
                </a:ext>
              </a:extLst>
            </p:cNvPr>
            <p:cNvSpPr txBox="1">
              <a:spLocks noChangeArrowheads="1"/>
            </p:cNvSpPr>
            <p:nvPr/>
          </p:nvSpPr>
          <p:spPr bwMode="auto">
            <a:xfrm rot="10800000" flipV="1">
              <a:off x="7023885" y="5781308"/>
              <a:ext cx="2147769" cy="258532"/>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300" dirty="0">
                  <a:solidFill>
                    <a:schemeClr val="bg2">
                      <a:lumMod val="50000"/>
                    </a:schemeClr>
                  </a:solidFill>
                  <a:latin typeface="+mn-lt"/>
                </a:rPr>
                <a:t>INVESTMENT AND INSURANCE PRODUCTS ARE: </a:t>
              </a:r>
              <a:br>
                <a:rPr lang="en-US" sz="300" dirty="0">
                  <a:solidFill>
                    <a:schemeClr val="bg2">
                      <a:lumMod val="50000"/>
                    </a:schemeClr>
                  </a:solidFill>
                  <a:latin typeface="+mn-lt"/>
                </a:rPr>
              </a:b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FDIC INSURED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INSURED BY ANY FEDERAL GOVERNMENT AGENCY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A DEPOSIT OR OTHER OBLIGATION OF, OR GUARANTEED BY THE BANK OR ANY OF ITS AFFILIATES</a:t>
              </a:r>
              <a:r>
                <a:rPr lang="en-US" altLang="en-US" sz="300" b="0" dirty="0">
                  <a:solidFill>
                    <a:schemeClr val="bg2">
                      <a:lumMod val="50000"/>
                    </a:schemeClr>
                  </a:solidFill>
                  <a:latin typeface="+mn-lt"/>
                </a:rPr>
                <a:t>  • </a:t>
              </a:r>
              <a:r>
                <a:rPr lang="en-US" sz="300" b="0" dirty="0">
                  <a:solidFill>
                    <a:schemeClr val="bg2">
                      <a:lumMod val="50000"/>
                    </a:schemeClr>
                  </a:solidFill>
                  <a:latin typeface="+mn-lt"/>
                </a:rPr>
                <a:t>SUBJECT TO INVESTMENT RISKS, INCLUDING POSSIBLE LOSS OF THE PRINCIPAL AMOUNT INVESTED</a:t>
              </a:r>
            </a:p>
          </p:txBody>
        </p:sp>
        <p:sp>
          <p:nvSpPr>
            <p:cNvPr id="2" name="Rectangle 1">
              <a:extLst>
                <a:ext uri="{FF2B5EF4-FFF2-40B4-BE49-F238E27FC236}">
                  <a16:creationId xmlns:a16="http://schemas.microsoft.com/office/drawing/2014/main" id="{15284646-53B6-30AE-B6F2-DF949AD4E6C0}"/>
                </a:ext>
              </a:extLst>
            </p:cNvPr>
            <p:cNvSpPr/>
            <p:nvPr/>
          </p:nvSpPr>
          <p:spPr>
            <a:xfrm>
              <a:off x="5985862" y="5240511"/>
              <a:ext cx="222837" cy="391886"/>
            </a:xfrm>
            <a:prstGeom prst="rect">
              <a:avLst/>
            </a:prstGeom>
            <a:solidFill>
              <a:schemeClr val="bg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3558471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wooden railing overlooking a body of water&#10;&#10;AI-generated content may be incorrect.">
            <a:extLst>
              <a:ext uri="{FF2B5EF4-FFF2-40B4-BE49-F238E27FC236}">
                <a16:creationId xmlns:a16="http://schemas.microsoft.com/office/drawing/2014/main" id="{CC38D90F-61E3-949C-E42C-E0A7BF23E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2742486"/>
          </a:xfrm>
          <a:prstGeom prst="rect">
            <a:avLst/>
          </a:prstGeom>
        </p:spPr>
      </p:pic>
      <p:sp>
        <p:nvSpPr>
          <p:cNvPr id="3" name="Text Placeholder 2"/>
          <p:cNvSpPr>
            <a:spLocks noGrp="1"/>
          </p:cNvSpPr>
          <p:nvPr>
            <p:ph type="body" sz="quarter" idx="11"/>
          </p:nvPr>
        </p:nvSpPr>
        <p:spPr>
          <a:xfrm>
            <a:off x="481263" y="2825510"/>
            <a:ext cx="3506787" cy="800202"/>
          </a:xfrm>
        </p:spPr>
        <p:txBody>
          <a:bodyPr/>
          <a:lstStyle/>
          <a:p>
            <a:r>
              <a:rPr lang="en-US" b="1" dirty="0"/>
              <a:t>Roadmap</a:t>
            </a:r>
          </a:p>
        </p:txBody>
      </p:sp>
      <p:graphicFrame>
        <p:nvGraphicFramePr>
          <p:cNvPr id="4" name="Table 3"/>
          <p:cNvGraphicFramePr>
            <a:graphicFrameLocks noGrp="1"/>
          </p:cNvGraphicFramePr>
          <p:nvPr>
            <p:extLst>
              <p:ext uri="{D42A27DB-BD31-4B8C-83A1-F6EECF244321}">
                <p14:modId xmlns:p14="http://schemas.microsoft.com/office/powerpoint/2010/main" val="3206743063"/>
              </p:ext>
            </p:extLst>
          </p:nvPr>
        </p:nvGraphicFramePr>
        <p:xfrm>
          <a:off x="481263" y="3201547"/>
          <a:ext cx="7461092" cy="3175191"/>
        </p:xfrm>
        <a:graphic>
          <a:graphicData uri="http://schemas.openxmlformats.org/drawingml/2006/table">
            <a:tbl>
              <a:tblPr firstRow="1" bandRow="1">
                <a:tableStyleId>{5940675A-B579-460E-94D1-54222C63F5DA}</a:tableStyleId>
              </a:tblPr>
              <a:tblGrid>
                <a:gridCol w="775659">
                  <a:extLst>
                    <a:ext uri="{9D8B030D-6E8A-4147-A177-3AD203B41FA5}">
                      <a16:colId xmlns:a16="http://schemas.microsoft.com/office/drawing/2014/main" val="4160450118"/>
                    </a:ext>
                  </a:extLst>
                </a:gridCol>
                <a:gridCol w="6685433">
                  <a:extLst>
                    <a:ext uri="{9D8B030D-6E8A-4147-A177-3AD203B41FA5}">
                      <a16:colId xmlns:a16="http://schemas.microsoft.com/office/drawing/2014/main" val="2545232592"/>
                    </a:ext>
                  </a:extLst>
                </a:gridCol>
              </a:tblGrid>
              <a:tr h="1058397">
                <a:tc>
                  <a:txBody>
                    <a:bodyPr/>
                    <a:lstStyle/>
                    <a:p>
                      <a:pPr algn="ctr"/>
                      <a:r>
                        <a:rPr lang="en-US" sz="3600" dirty="0">
                          <a:solidFill>
                            <a:schemeClr val="accent4"/>
                          </a:solidFill>
                        </a:rPr>
                        <a:t>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Why you need a financial strategy</a:t>
                      </a: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82420935"/>
                  </a:ext>
                </a:extLst>
              </a:tr>
              <a:tr h="1058397">
                <a:tc>
                  <a:txBody>
                    <a:bodyPr/>
                    <a:lstStyle/>
                    <a:p>
                      <a:pPr algn="ctr"/>
                      <a:r>
                        <a:rPr lang="en-US" sz="3600" dirty="0">
                          <a:solidFill>
                            <a:schemeClr val="accent4"/>
                          </a:solidFill>
                        </a:rPr>
                        <a:t>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Discover</a:t>
                      </a:r>
                      <a:r>
                        <a:rPr lang="en-US" sz="3200" baseline="0" dirty="0">
                          <a:solidFill>
                            <a:schemeClr val="bg1"/>
                          </a:solidFill>
                          <a:latin typeface="+mn-lt"/>
                        </a:rPr>
                        <a:t> your financial personality</a:t>
                      </a:r>
                      <a:endParaRPr lang="en-US" sz="3200" dirty="0">
                        <a:solidFill>
                          <a:schemeClr val="bg1"/>
                        </a:solidFill>
                        <a:latin typeface="+mn-lt"/>
                      </a:endParaRP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29877508"/>
                  </a:ext>
                </a:extLst>
              </a:tr>
              <a:tr h="1058397">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r>
                        <a:rPr lang="en-US" sz="3600" dirty="0">
                          <a:solidFill>
                            <a:schemeClr val="accent4"/>
                          </a:solidFill>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Take control of your financial future</a:t>
                      </a: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6930178"/>
                  </a:ext>
                </a:extLst>
              </a:tr>
            </a:tbl>
          </a:graphicData>
        </a:graphic>
      </p:graphicFrame>
    </p:spTree>
    <p:extLst>
      <p:ext uri="{BB962C8B-B14F-4D97-AF65-F5344CB8AC3E}">
        <p14:creationId xmlns:p14="http://schemas.microsoft.com/office/powerpoint/2010/main" val="3234938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5411" r="18336"/>
          <a:stretch/>
        </p:blipFill>
        <p:spPr>
          <a:xfrm flipH="1">
            <a:off x="5373665" y="0"/>
            <a:ext cx="6815159" cy="6858000"/>
          </a:xfrm>
          <a:prstGeom prst="rect">
            <a:avLst/>
          </a:prstGeom>
        </p:spPr>
      </p:pic>
      <p:sp>
        <p:nvSpPr>
          <p:cNvPr id="2" name="Text Placeholder 1"/>
          <p:cNvSpPr>
            <a:spLocks noGrp="1"/>
          </p:cNvSpPr>
          <p:nvPr>
            <p:ph type="body" sz="quarter" idx="18"/>
          </p:nvPr>
        </p:nvSpPr>
        <p:spPr>
          <a:xfrm>
            <a:off x="0" y="1576136"/>
            <a:ext cx="5398718" cy="5281864"/>
          </a:xfrm>
          <a:solidFill>
            <a:schemeClr val="bg1"/>
          </a:solidFill>
        </p:spPr>
        <p:txBody>
          <a:bodyPr/>
          <a:lstStyle/>
          <a:p>
            <a:r>
              <a:rPr lang="en-US" sz="4800" dirty="0"/>
              <a:t>Why you need a</a:t>
            </a:r>
            <a:br>
              <a:rPr lang="en-US" sz="4800" dirty="0"/>
            </a:br>
            <a:r>
              <a:rPr lang="en-US" sz="4800" dirty="0">
                <a:solidFill>
                  <a:schemeClr val="accent4">
                    <a:lumMod val="20000"/>
                    <a:lumOff val="80000"/>
                  </a:schemeClr>
                </a:solidFill>
              </a:rPr>
              <a:t>financial strategy</a:t>
            </a:r>
          </a:p>
        </p:txBody>
      </p:sp>
      <p:sp>
        <p:nvSpPr>
          <p:cNvPr id="4" name="Text Placeholder 3"/>
          <p:cNvSpPr>
            <a:spLocks noGrp="1"/>
          </p:cNvSpPr>
          <p:nvPr>
            <p:ph type="body" sz="quarter" idx="19"/>
          </p:nvPr>
        </p:nvSpPr>
        <p:spPr/>
        <p:txBody>
          <a:bodyPr anchor="b"/>
          <a:lstStyle/>
          <a:p>
            <a:r>
              <a:rPr lang="en-US" dirty="0"/>
              <a:t>01</a:t>
            </a:r>
          </a:p>
        </p:txBody>
      </p:sp>
      <p:sp>
        <p:nvSpPr>
          <p:cNvPr id="5" name="Picture Placeholder 7">
            <a:extLst>
              <a:ext uri="{FF2B5EF4-FFF2-40B4-BE49-F238E27FC236}">
                <a16:creationId xmlns:a16="http://schemas.microsoft.com/office/drawing/2014/main" id="{3C138CA3-BFDE-4F5D-8352-A23E5F2B3169}"/>
              </a:ext>
            </a:extLst>
          </p:cNvPr>
          <p:cNvSpPr>
            <a:spLocks noGrp="1"/>
          </p:cNvSpPr>
          <p:nvPr/>
        </p:nvSpPr>
        <p:spPr>
          <a:xfrm>
            <a:off x="10826617" y="331200"/>
            <a:ext cx="1018535" cy="252000"/>
          </a:xfrm>
          <a:prstGeom prst="rect">
            <a:avLst/>
          </a:prstGeom>
          <a: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txBody>
          <a:bodyPr vert="horz" lIns="91440" tIns="45720" rIns="91440" bIns="45720" rtlCol="0">
            <a:normAutofit fontScale="55000" lnSpcReduction="20000"/>
          </a:bodyPr>
          <a:lstStyle/>
          <a:p>
            <a:endParaRPr lang="en-US"/>
          </a:p>
        </p:txBody>
      </p:sp>
    </p:spTree>
    <p:extLst>
      <p:ext uri="{BB962C8B-B14F-4D97-AF65-F5344CB8AC3E}">
        <p14:creationId xmlns:p14="http://schemas.microsoft.com/office/powerpoint/2010/main" val="3354140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3600" dirty="0"/>
              <a:t>Why a financial strategy?</a:t>
            </a:r>
          </a:p>
        </p:txBody>
      </p:sp>
      <p:grpSp>
        <p:nvGrpSpPr>
          <p:cNvPr id="11" name="Group 10">
            <a:extLst>
              <a:ext uri="{FF2B5EF4-FFF2-40B4-BE49-F238E27FC236}">
                <a16:creationId xmlns:a16="http://schemas.microsoft.com/office/drawing/2014/main" id="{C11C0D30-88C0-1E22-E475-972BCC9E74AB}"/>
              </a:ext>
            </a:extLst>
          </p:cNvPr>
          <p:cNvGrpSpPr/>
          <p:nvPr/>
        </p:nvGrpSpPr>
        <p:grpSpPr>
          <a:xfrm>
            <a:off x="7382706" y="2930939"/>
            <a:ext cx="3704277" cy="3094753"/>
            <a:chOff x="7382706" y="2930939"/>
            <a:chExt cx="3704277" cy="3094753"/>
          </a:xfrm>
        </p:grpSpPr>
        <p:sp>
          <p:nvSpPr>
            <p:cNvPr id="12" name="Hexagon 11">
              <a:extLst>
                <a:ext uri="{FF2B5EF4-FFF2-40B4-BE49-F238E27FC236}">
                  <a16:creationId xmlns:a16="http://schemas.microsoft.com/office/drawing/2014/main" id="{73DBC852-F93D-CB18-6167-32C6FD21F8A7}"/>
                </a:ext>
              </a:extLst>
            </p:cNvPr>
            <p:cNvSpPr/>
            <p:nvPr/>
          </p:nvSpPr>
          <p:spPr>
            <a:xfrm>
              <a:off x="7382706" y="2930939"/>
              <a:ext cx="3704277" cy="3094753"/>
            </a:xfrm>
            <a:prstGeom prst="hexagon">
              <a:avLst/>
            </a:prstGeom>
            <a:solidFill>
              <a:schemeClr val="accent6">
                <a:alpha val="80000"/>
              </a:scheme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15" name="Group 14">
              <a:extLst>
                <a:ext uri="{FF2B5EF4-FFF2-40B4-BE49-F238E27FC236}">
                  <a16:creationId xmlns:a16="http://schemas.microsoft.com/office/drawing/2014/main" id="{39503350-1F0E-749E-9105-DD1D430133DA}"/>
                </a:ext>
              </a:extLst>
            </p:cNvPr>
            <p:cNvGrpSpPr/>
            <p:nvPr/>
          </p:nvGrpSpPr>
          <p:grpSpPr>
            <a:xfrm>
              <a:off x="7906376" y="3307077"/>
              <a:ext cx="2656936" cy="2457493"/>
              <a:chOff x="8482641" y="2674190"/>
              <a:chExt cx="2656936" cy="2457493"/>
            </a:xfrm>
          </p:grpSpPr>
          <p:sp>
            <p:nvSpPr>
              <p:cNvPr id="16" name="TextBox 15">
                <a:extLst>
                  <a:ext uri="{FF2B5EF4-FFF2-40B4-BE49-F238E27FC236}">
                    <a16:creationId xmlns:a16="http://schemas.microsoft.com/office/drawing/2014/main" id="{62B67214-65C6-67B6-B3A4-0D1C6119E367}"/>
                  </a:ext>
                </a:extLst>
              </p:cNvPr>
              <p:cNvSpPr txBox="1"/>
              <p:nvPr/>
            </p:nvSpPr>
            <p:spPr>
              <a:xfrm>
                <a:off x="8482641" y="2674190"/>
                <a:ext cx="2656936" cy="741872"/>
              </a:xfrm>
              <a:prstGeom prst="rect">
                <a:avLst/>
              </a:prstGeom>
              <a:noFill/>
            </p:spPr>
            <p:txBody>
              <a:bodyPr wrap="square" rtlCol="0">
                <a:noAutofit/>
              </a:bodyPr>
              <a:lstStyle/>
              <a:p>
                <a:pPr algn="ctr">
                  <a:lnSpc>
                    <a:spcPct val="90000"/>
                  </a:lnSpc>
                </a:pPr>
                <a:r>
                  <a:rPr lang="en-US" sz="2800" dirty="0">
                    <a:solidFill>
                      <a:schemeClr val="bg1"/>
                    </a:solidFill>
                  </a:rPr>
                  <a:t>Life-changing events</a:t>
                </a:r>
              </a:p>
            </p:txBody>
          </p:sp>
          <p:grpSp>
            <p:nvGrpSpPr>
              <p:cNvPr id="34" name="Gruppieren 186">
                <a:extLst>
                  <a:ext uri="{FF2B5EF4-FFF2-40B4-BE49-F238E27FC236}">
                    <a16:creationId xmlns:a16="http://schemas.microsoft.com/office/drawing/2014/main" id="{4775B48F-219C-2BCC-288A-AC049E0D9A69}"/>
                  </a:ext>
                  <a:ext uri="{C183D7F6-B498-43B3-948B-1728B52AA6E4}">
                    <adec:decorative xmlns:adec="http://schemas.microsoft.com/office/drawing/2017/decorative" val="1"/>
                  </a:ext>
                </a:extLst>
              </p:cNvPr>
              <p:cNvGrpSpPr>
                <a:grpSpLocks noChangeAspect="1"/>
              </p:cNvGrpSpPr>
              <p:nvPr/>
            </p:nvGrpSpPr>
            <p:grpSpPr>
              <a:xfrm>
                <a:off x="9235664" y="3980793"/>
                <a:ext cx="1150890" cy="1150890"/>
                <a:chOff x="4227422" y="3415055"/>
                <a:chExt cx="328528" cy="328528"/>
              </a:xfrm>
              <a:solidFill>
                <a:schemeClr val="bg1"/>
              </a:solidFill>
            </p:grpSpPr>
            <p:sp>
              <p:nvSpPr>
                <p:cNvPr id="35" name="Freihandform 1174">
                  <a:extLst>
                    <a:ext uri="{FF2B5EF4-FFF2-40B4-BE49-F238E27FC236}">
                      <a16:creationId xmlns:a16="http://schemas.microsoft.com/office/drawing/2014/main" id="{43FB557F-025B-4703-1B75-FDBF22D68925}"/>
                    </a:ext>
                  </a:extLst>
                </p:cNvPr>
                <p:cNvSpPr/>
                <p:nvPr/>
              </p:nvSpPr>
              <p:spPr>
                <a:xfrm>
                  <a:off x="4227422" y="3415055"/>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6" name="Freihandform 1175">
                  <a:extLst>
                    <a:ext uri="{FF2B5EF4-FFF2-40B4-BE49-F238E27FC236}">
                      <a16:creationId xmlns:a16="http://schemas.microsoft.com/office/drawing/2014/main" id="{153F10C7-1F48-0957-5227-5F2A41E129FD}"/>
                    </a:ext>
                  </a:extLst>
                </p:cNvPr>
                <p:cNvSpPr/>
                <p:nvPr/>
              </p:nvSpPr>
              <p:spPr>
                <a:xfrm>
                  <a:off x="4317528" y="3480715"/>
                  <a:ext cx="164381" cy="188828"/>
                </a:xfrm>
                <a:custGeom>
                  <a:avLst/>
                  <a:gdLst/>
                  <a:ahLst/>
                  <a:cxnLst>
                    <a:cxn ang="3cd4">
                      <a:pos x="hc" y="t"/>
                    </a:cxn>
                    <a:cxn ang="cd2">
                      <a:pos x="l" y="vc"/>
                    </a:cxn>
                    <a:cxn ang="cd4">
                      <a:pos x="hc" y="b"/>
                    </a:cxn>
                    <a:cxn ang="0">
                      <a:pos x="r" y="vc"/>
                    </a:cxn>
                  </a:cxnLst>
                  <a:rect l="l" t="t" r="r" b="b"/>
                  <a:pathLst>
                    <a:path w="707" h="812">
                      <a:moveTo>
                        <a:pt x="318" y="565"/>
                      </a:moveTo>
                      <a:cubicBezTo>
                        <a:pt x="178" y="565"/>
                        <a:pt x="64" y="455"/>
                        <a:pt x="55" y="317"/>
                      </a:cubicBezTo>
                      <a:lnTo>
                        <a:pt x="582" y="317"/>
                      </a:lnTo>
                      <a:cubicBezTo>
                        <a:pt x="574" y="455"/>
                        <a:pt x="457" y="565"/>
                        <a:pt x="318" y="565"/>
                      </a:cubicBezTo>
                      <a:close/>
                      <a:moveTo>
                        <a:pt x="529" y="635"/>
                      </a:moveTo>
                      <a:cubicBezTo>
                        <a:pt x="570" y="635"/>
                        <a:pt x="601" y="666"/>
                        <a:pt x="601" y="707"/>
                      </a:cubicBezTo>
                      <a:cubicBezTo>
                        <a:pt x="601" y="745"/>
                        <a:pt x="570" y="776"/>
                        <a:pt x="529" y="776"/>
                      </a:cubicBezTo>
                      <a:cubicBezTo>
                        <a:pt x="491" y="776"/>
                        <a:pt x="459" y="745"/>
                        <a:pt x="459" y="707"/>
                      </a:cubicBezTo>
                      <a:cubicBezTo>
                        <a:pt x="459" y="666"/>
                        <a:pt x="491" y="635"/>
                        <a:pt x="529" y="635"/>
                      </a:cubicBezTo>
                      <a:close/>
                      <a:moveTo>
                        <a:pt x="178" y="707"/>
                      </a:moveTo>
                      <a:cubicBezTo>
                        <a:pt x="178" y="745"/>
                        <a:pt x="146" y="776"/>
                        <a:pt x="106" y="776"/>
                      </a:cubicBezTo>
                      <a:cubicBezTo>
                        <a:pt x="68" y="776"/>
                        <a:pt x="36" y="745"/>
                        <a:pt x="36" y="707"/>
                      </a:cubicBezTo>
                      <a:cubicBezTo>
                        <a:pt x="36" y="666"/>
                        <a:pt x="68" y="635"/>
                        <a:pt x="106" y="635"/>
                      </a:cubicBezTo>
                      <a:cubicBezTo>
                        <a:pt x="146" y="635"/>
                        <a:pt x="178" y="666"/>
                        <a:pt x="178" y="707"/>
                      </a:cubicBezTo>
                      <a:close/>
                      <a:moveTo>
                        <a:pt x="301" y="36"/>
                      </a:moveTo>
                      <a:lnTo>
                        <a:pt x="301" y="283"/>
                      </a:lnTo>
                      <a:lnTo>
                        <a:pt x="55" y="283"/>
                      </a:lnTo>
                      <a:cubicBezTo>
                        <a:pt x="64" y="150"/>
                        <a:pt x="170" y="46"/>
                        <a:pt x="301" y="36"/>
                      </a:cubicBezTo>
                      <a:close/>
                      <a:moveTo>
                        <a:pt x="688" y="177"/>
                      </a:moveTo>
                      <a:cubicBezTo>
                        <a:pt x="631" y="177"/>
                        <a:pt x="582" y="224"/>
                        <a:pt x="582" y="283"/>
                      </a:cubicBezTo>
                      <a:lnTo>
                        <a:pt x="337" y="283"/>
                      </a:lnTo>
                      <a:lnTo>
                        <a:pt x="337" y="19"/>
                      </a:lnTo>
                      <a:cubicBezTo>
                        <a:pt x="337" y="8"/>
                        <a:pt x="328" y="0"/>
                        <a:pt x="318" y="0"/>
                      </a:cubicBezTo>
                      <a:cubicBezTo>
                        <a:pt x="153" y="0"/>
                        <a:pt x="19" y="135"/>
                        <a:pt x="19" y="300"/>
                      </a:cubicBezTo>
                      <a:cubicBezTo>
                        <a:pt x="19" y="410"/>
                        <a:pt x="78" y="508"/>
                        <a:pt x="170" y="561"/>
                      </a:cubicBezTo>
                      <a:lnTo>
                        <a:pt x="144" y="607"/>
                      </a:lnTo>
                      <a:cubicBezTo>
                        <a:pt x="134" y="603"/>
                        <a:pt x="121" y="601"/>
                        <a:pt x="106" y="601"/>
                      </a:cubicBezTo>
                      <a:cubicBezTo>
                        <a:pt x="49" y="601"/>
                        <a:pt x="0" y="647"/>
                        <a:pt x="0" y="707"/>
                      </a:cubicBezTo>
                      <a:cubicBezTo>
                        <a:pt x="0" y="764"/>
                        <a:pt x="49" y="812"/>
                        <a:pt x="106" y="812"/>
                      </a:cubicBezTo>
                      <a:cubicBezTo>
                        <a:pt x="165" y="812"/>
                        <a:pt x="212" y="764"/>
                        <a:pt x="212" y="707"/>
                      </a:cubicBezTo>
                      <a:cubicBezTo>
                        <a:pt x="212" y="673"/>
                        <a:pt x="197" y="645"/>
                        <a:pt x="176" y="626"/>
                      </a:cubicBezTo>
                      <a:lnTo>
                        <a:pt x="201" y="575"/>
                      </a:lnTo>
                      <a:cubicBezTo>
                        <a:pt x="237" y="592"/>
                        <a:pt x="277" y="601"/>
                        <a:pt x="318" y="601"/>
                      </a:cubicBezTo>
                      <a:cubicBezTo>
                        <a:pt x="360" y="601"/>
                        <a:pt x="400" y="592"/>
                        <a:pt x="436" y="575"/>
                      </a:cubicBezTo>
                      <a:lnTo>
                        <a:pt x="462" y="626"/>
                      </a:lnTo>
                      <a:cubicBezTo>
                        <a:pt x="438" y="645"/>
                        <a:pt x="424" y="673"/>
                        <a:pt x="424" y="707"/>
                      </a:cubicBezTo>
                      <a:cubicBezTo>
                        <a:pt x="424" y="764"/>
                        <a:pt x="472" y="812"/>
                        <a:pt x="529" y="812"/>
                      </a:cubicBezTo>
                      <a:cubicBezTo>
                        <a:pt x="589" y="812"/>
                        <a:pt x="635" y="764"/>
                        <a:pt x="635" y="707"/>
                      </a:cubicBezTo>
                      <a:cubicBezTo>
                        <a:pt x="635" y="647"/>
                        <a:pt x="589" y="601"/>
                        <a:pt x="529" y="601"/>
                      </a:cubicBezTo>
                      <a:cubicBezTo>
                        <a:pt x="517" y="601"/>
                        <a:pt x="504" y="603"/>
                        <a:pt x="491" y="607"/>
                      </a:cubicBezTo>
                      <a:lnTo>
                        <a:pt x="468" y="561"/>
                      </a:lnTo>
                      <a:cubicBezTo>
                        <a:pt x="557" y="508"/>
                        <a:pt x="618" y="410"/>
                        <a:pt x="618" y="300"/>
                      </a:cubicBezTo>
                      <a:lnTo>
                        <a:pt x="618" y="283"/>
                      </a:lnTo>
                      <a:cubicBezTo>
                        <a:pt x="618" y="243"/>
                        <a:pt x="650" y="211"/>
                        <a:pt x="688" y="211"/>
                      </a:cubicBezTo>
                      <a:cubicBezTo>
                        <a:pt x="699" y="211"/>
                        <a:pt x="707" y="205"/>
                        <a:pt x="707" y="194"/>
                      </a:cubicBezTo>
                      <a:cubicBezTo>
                        <a:pt x="707" y="184"/>
                        <a:pt x="699" y="177"/>
                        <a:pt x="688" y="177"/>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7" name="Freihandform 1176">
                  <a:extLst>
                    <a:ext uri="{FF2B5EF4-FFF2-40B4-BE49-F238E27FC236}">
                      <a16:creationId xmlns:a16="http://schemas.microsoft.com/office/drawing/2014/main" id="{2BC46BBE-63BE-C911-B5E1-FEA5FDC7D922}"/>
                    </a:ext>
                  </a:extLst>
                </p:cNvPr>
                <p:cNvSpPr/>
                <p:nvPr/>
              </p:nvSpPr>
              <p:spPr>
                <a:xfrm>
                  <a:off x="4338251" y="3640904"/>
                  <a:ext cx="8149" cy="7916"/>
                </a:xfrm>
                <a:custGeom>
                  <a:avLst/>
                  <a:gdLst/>
                  <a:ahLst/>
                  <a:cxnLst>
                    <a:cxn ang="3cd4">
                      <a:pos x="hc" y="t"/>
                    </a:cxn>
                    <a:cxn ang="cd2">
                      <a:pos x="l" y="vc"/>
                    </a:cxn>
                    <a:cxn ang="cd4">
                      <a:pos x="hc" y="b"/>
                    </a:cxn>
                    <a:cxn ang="0">
                      <a:pos x="r" y="vc"/>
                    </a:cxn>
                  </a:cxnLst>
                  <a:rect l="l" t="t" r="r" b="b"/>
                  <a:pathLst>
                    <a:path w="36" h="35">
                      <a:moveTo>
                        <a:pt x="17" y="0"/>
                      </a:moveTo>
                      <a:cubicBezTo>
                        <a:pt x="9" y="0"/>
                        <a:pt x="0" y="8"/>
                        <a:pt x="0" y="19"/>
                      </a:cubicBezTo>
                      <a:cubicBezTo>
                        <a:pt x="0" y="27"/>
                        <a:pt x="9" y="35"/>
                        <a:pt x="17" y="35"/>
                      </a:cubicBezTo>
                      <a:cubicBezTo>
                        <a:pt x="28" y="35"/>
                        <a:pt x="36" y="27"/>
                        <a:pt x="36" y="19"/>
                      </a:cubicBezTo>
                      <a:cubicBezTo>
                        <a:pt x="36" y="8"/>
                        <a:pt x="28" y="0"/>
                        <a:pt x="17" y="0"/>
                      </a:cubicBezTo>
                      <a:close/>
                    </a:path>
                  </a:pathLst>
                </a:custGeom>
                <a:solidFill>
                  <a:schemeClr val="accent2"/>
                </a:solidFill>
                <a:ln cap="flat">
                  <a:solidFill>
                    <a:schemeClr val="accent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8" name="Freihandform 1177">
                  <a:extLst>
                    <a:ext uri="{FF2B5EF4-FFF2-40B4-BE49-F238E27FC236}">
                      <a16:creationId xmlns:a16="http://schemas.microsoft.com/office/drawing/2014/main" id="{F8DE422B-C5B8-C7E2-6980-6429FCC8F2E4}"/>
                    </a:ext>
                  </a:extLst>
                </p:cNvPr>
                <p:cNvSpPr/>
                <p:nvPr/>
              </p:nvSpPr>
              <p:spPr>
                <a:xfrm>
                  <a:off x="4436739" y="3640904"/>
                  <a:ext cx="8149" cy="7916"/>
                </a:xfrm>
                <a:custGeom>
                  <a:avLst/>
                  <a:gdLst/>
                  <a:ahLst/>
                  <a:cxnLst>
                    <a:cxn ang="3cd4">
                      <a:pos x="hc" y="t"/>
                    </a:cxn>
                    <a:cxn ang="cd2">
                      <a:pos x="l" y="vc"/>
                    </a:cxn>
                    <a:cxn ang="cd4">
                      <a:pos x="hc" y="b"/>
                    </a:cxn>
                    <a:cxn ang="0">
                      <a:pos x="r" y="vc"/>
                    </a:cxn>
                  </a:cxnLst>
                  <a:rect l="l" t="t" r="r" b="b"/>
                  <a:pathLst>
                    <a:path w="36" h="35">
                      <a:moveTo>
                        <a:pt x="17" y="35"/>
                      </a:moveTo>
                      <a:cubicBezTo>
                        <a:pt x="28" y="35"/>
                        <a:pt x="36" y="27"/>
                        <a:pt x="36" y="19"/>
                      </a:cubicBezTo>
                      <a:cubicBezTo>
                        <a:pt x="36" y="8"/>
                        <a:pt x="28" y="0"/>
                        <a:pt x="17" y="0"/>
                      </a:cubicBezTo>
                      <a:cubicBezTo>
                        <a:pt x="9" y="0"/>
                        <a:pt x="0" y="8"/>
                        <a:pt x="0" y="19"/>
                      </a:cubicBezTo>
                      <a:cubicBezTo>
                        <a:pt x="0" y="27"/>
                        <a:pt x="9" y="35"/>
                        <a:pt x="17" y="35"/>
                      </a:cubicBezTo>
                      <a:close/>
                    </a:path>
                  </a:pathLst>
                </a:custGeom>
                <a:solidFill>
                  <a:schemeClr val="accent2"/>
                </a:solidFill>
                <a:ln cap="flat">
                  <a:solidFill>
                    <a:schemeClr val="accent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grpSp>
        <p:nvGrpSpPr>
          <p:cNvPr id="39" name="Group 38">
            <a:extLst>
              <a:ext uri="{FF2B5EF4-FFF2-40B4-BE49-F238E27FC236}">
                <a16:creationId xmlns:a16="http://schemas.microsoft.com/office/drawing/2014/main" id="{882ED015-98B9-9E72-2057-0254FD2D2189}"/>
              </a:ext>
            </a:extLst>
          </p:cNvPr>
          <p:cNvGrpSpPr/>
          <p:nvPr/>
        </p:nvGrpSpPr>
        <p:grpSpPr>
          <a:xfrm>
            <a:off x="4069117" y="1632367"/>
            <a:ext cx="3704277" cy="3094753"/>
            <a:chOff x="4069117" y="1632367"/>
            <a:chExt cx="3704277" cy="3094753"/>
          </a:xfrm>
        </p:grpSpPr>
        <p:sp>
          <p:nvSpPr>
            <p:cNvPr id="40" name="Hexagon 39">
              <a:extLst>
                <a:ext uri="{FF2B5EF4-FFF2-40B4-BE49-F238E27FC236}">
                  <a16:creationId xmlns:a16="http://schemas.microsoft.com/office/drawing/2014/main" id="{D8F64BAF-A782-B313-8B09-8AB7AC0309F4}"/>
                </a:ext>
              </a:extLst>
            </p:cNvPr>
            <p:cNvSpPr/>
            <p:nvPr/>
          </p:nvSpPr>
          <p:spPr>
            <a:xfrm>
              <a:off x="4069117" y="1632367"/>
              <a:ext cx="3704277" cy="3094753"/>
            </a:xfrm>
            <a:prstGeom prst="hexagon">
              <a:avLst/>
            </a:prstGeom>
            <a:solidFill>
              <a:srgbClr val="D4EFFC">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41" name="Group 40">
              <a:extLst>
                <a:ext uri="{FF2B5EF4-FFF2-40B4-BE49-F238E27FC236}">
                  <a16:creationId xmlns:a16="http://schemas.microsoft.com/office/drawing/2014/main" id="{54F354E0-44A5-8320-C0BA-211C8D0E8FE7}"/>
                </a:ext>
              </a:extLst>
            </p:cNvPr>
            <p:cNvGrpSpPr/>
            <p:nvPr/>
          </p:nvGrpSpPr>
          <p:grpSpPr>
            <a:xfrm>
              <a:off x="4560719" y="1902675"/>
              <a:ext cx="2840967" cy="2457493"/>
              <a:chOff x="4387968" y="2674190"/>
              <a:chExt cx="2840967" cy="2457493"/>
            </a:xfrm>
          </p:grpSpPr>
          <p:sp>
            <p:nvSpPr>
              <p:cNvPr id="42" name="TextBox 41">
                <a:extLst>
                  <a:ext uri="{FF2B5EF4-FFF2-40B4-BE49-F238E27FC236}">
                    <a16:creationId xmlns:a16="http://schemas.microsoft.com/office/drawing/2014/main" id="{9C77B31A-2D8E-756F-6741-457D3B4D7963}"/>
                  </a:ext>
                </a:extLst>
              </p:cNvPr>
              <p:cNvSpPr txBox="1"/>
              <p:nvPr/>
            </p:nvSpPr>
            <p:spPr>
              <a:xfrm>
                <a:off x="4387968" y="2674190"/>
                <a:ext cx="2840967" cy="741872"/>
              </a:xfrm>
              <a:prstGeom prst="rect">
                <a:avLst/>
              </a:prstGeom>
              <a:noFill/>
            </p:spPr>
            <p:txBody>
              <a:bodyPr wrap="square" rtlCol="0">
                <a:noAutofit/>
              </a:bodyPr>
              <a:lstStyle/>
              <a:p>
                <a:pPr algn="ctr">
                  <a:lnSpc>
                    <a:spcPct val="90000"/>
                  </a:lnSpc>
                </a:pPr>
                <a:r>
                  <a:rPr lang="en-US" sz="2800" dirty="0">
                    <a:solidFill>
                      <a:schemeClr val="bg1"/>
                    </a:solidFill>
                  </a:rPr>
                  <a:t>Financial insecurity</a:t>
                </a:r>
              </a:p>
            </p:txBody>
          </p:sp>
          <p:grpSp>
            <p:nvGrpSpPr>
              <p:cNvPr id="43" name="Gruppieren 34">
                <a:extLst>
                  <a:ext uri="{FF2B5EF4-FFF2-40B4-BE49-F238E27FC236}">
                    <a16:creationId xmlns:a16="http://schemas.microsoft.com/office/drawing/2014/main" id="{0AA6EB17-1EE7-C201-B4D1-25447EC69B30}"/>
                  </a:ext>
                  <a:ext uri="{C183D7F6-B498-43B3-948B-1728B52AA6E4}">
                    <adec:decorative xmlns:adec="http://schemas.microsoft.com/office/drawing/2017/decorative" val="1"/>
                  </a:ext>
                </a:extLst>
              </p:cNvPr>
              <p:cNvGrpSpPr>
                <a:grpSpLocks noChangeAspect="1"/>
              </p:cNvGrpSpPr>
              <p:nvPr/>
            </p:nvGrpSpPr>
            <p:grpSpPr>
              <a:xfrm>
                <a:off x="5200761" y="3980793"/>
                <a:ext cx="1150890" cy="1150890"/>
                <a:chOff x="3783873" y="1197546"/>
                <a:chExt cx="328528" cy="328528"/>
              </a:xfrm>
              <a:solidFill>
                <a:schemeClr val="bg1"/>
              </a:solidFill>
            </p:grpSpPr>
            <p:sp>
              <p:nvSpPr>
                <p:cNvPr id="44" name="Freihandform 1022">
                  <a:extLst>
                    <a:ext uri="{FF2B5EF4-FFF2-40B4-BE49-F238E27FC236}">
                      <a16:creationId xmlns:a16="http://schemas.microsoft.com/office/drawing/2014/main" id="{8DAFE3BA-FB3E-386F-E83E-0D5316C64A06}"/>
                    </a:ext>
                  </a:extLst>
                </p:cNvPr>
                <p:cNvSpPr/>
                <p:nvPr/>
              </p:nvSpPr>
              <p:spPr>
                <a:xfrm>
                  <a:off x="3783873" y="1197546"/>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45" name="Freihandform 1023">
                  <a:extLst>
                    <a:ext uri="{FF2B5EF4-FFF2-40B4-BE49-F238E27FC236}">
                      <a16:creationId xmlns:a16="http://schemas.microsoft.com/office/drawing/2014/main" id="{4E950EBF-915C-7F7B-6FC9-C96357C8B1CE}"/>
                    </a:ext>
                  </a:extLst>
                </p:cNvPr>
                <p:cNvSpPr/>
                <p:nvPr/>
              </p:nvSpPr>
              <p:spPr>
                <a:xfrm>
                  <a:off x="3870022" y="1271820"/>
                  <a:ext cx="155533" cy="138769"/>
                </a:xfrm>
                <a:custGeom>
                  <a:avLst/>
                  <a:gdLst/>
                  <a:ahLst/>
                  <a:cxnLst>
                    <a:cxn ang="3cd4">
                      <a:pos x="hc" y="t"/>
                    </a:cxn>
                    <a:cxn ang="cd2">
                      <a:pos x="l" y="vc"/>
                    </a:cxn>
                    <a:cxn ang="cd4">
                      <a:pos x="hc" y="b"/>
                    </a:cxn>
                    <a:cxn ang="0">
                      <a:pos x="r" y="vc"/>
                    </a:cxn>
                  </a:cxnLst>
                  <a:rect l="l" t="t" r="r" b="b"/>
                  <a:pathLst>
                    <a:path w="669" h="597">
                      <a:moveTo>
                        <a:pt x="42" y="527"/>
                      </a:moveTo>
                      <a:lnTo>
                        <a:pt x="315" y="50"/>
                      </a:lnTo>
                      <a:cubicBezTo>
                        <a:pt x="327" y="29"/>
                        <a:pt x="342" y="29"/>
                        <a:pt x="355" y="50"/>
                      </a:cubicBezTo>
                      <a:lnTo>
                        <a:pt x="628" y="527"/>
                      </a:lnTo>
                      <a:cubicBezTo>
                        <a:pt x="634" y="537"/>
                        <a:pt x="636" y="548"/>
                        <a:pt x="632" y="552"/>
                      </a:cubicBezTo>
                      <a:cubicBezTo>
                        <a:pt x="628" y="558"/>
                        <a:pt x="619" y="563"/>
                        <a:pt x="607" y="563"/>
                      </a:cubicBezTo>
                      <a:lnTo>
                        <a:pt x="61" y="563"/>
                      </a:lnTo>
                      <a:cubicBezTo>
                        <a:pt x="48" y="563"/>
                        <a:pt x="40" y="558"/>
                        <a:pt x="37" y="552"/>
                      </a:cubicBezTo>
                      <a:cubicBezTo>
                        <a:pt x="33" y="548"/>
                        <a:pt x="35" y="537"/>
                        <a:pt x="42" y="527"/>
                      </a:cubicBezTo>
                      <a:close/>
                      <a:moveTo>
                        <a:pt x="61" y="597"/>
                      </a:moveTo>
                      <a:lnTo>
                        <a:pt x="607" y="597"/>
                      </a:lnTo>
                      <a:cubicBezTo>
                        <a:pt x="632" y="597"/>
                        <a:pt x="653" y="588"/>
                        <a:pt x="662" y="571"/>
                      </a:cubicBezTo>
                      <a:cubicBezTo>
                        <a:pt x="672" y="554"/>
                        <a:pt x="670" y="531"/>
                        <a:pt x="658" y="510"/>
                      </a:cubicBezTo>
                      <a:lnTo>
                        <a:pt x="385" y="31"/>
                      </a:lnTo>
                      <a:cubicBezTo>
                        <a:pt x="359" y="-10"/>
                        <a:pt x="308" y="-10"/>
                        <a:pt x="285" y="31"/>
                      </a:cubicBezTo>
                      <a:lnTo>
                        <a:pt x="10" y="510"/>
                      </a:lnTo>
                      <a:cubicBezTo>
                        <a:pt x="-3" y="531"/>
                        <a:pt x="-3" y="554"/>
                        <a:pt x="6" y="571"/>
                      </a:cubicBezTo>
                      <a:cubicBezTo>
                        <a:pt x="16" y="588"/>
                        <a:pt x="35" y="597"/>
                        <a:pt x="61" y="597"/>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46" name="Freihandform 1024">
                  <a:extLst>
                    <a:ext uri="{FF2B5EF4-FFF2-40B4-BE49-F238E27FC236}">
                      <a16:creationId xmlns:a16="http://schemas.microsoft.com/office/drawing/2014/main" id="{8818D384-7DC8-6977-E817-629BD891B1AC}"/>
                    </a:ext>
                  </a:extLst>
                </p:cNvPr>
                <p:cNvSpPr/>
                <p:nvPr/>
              </p:nvSpPr>
              <p:spPr>
                <a:xfrm>
                  <a:off x="3857681" y="1419436"/>
                  <a:ext cx="180446" cy="16066"/>
                </a:xfrm>
                <a:custGeom>
                  <a:avLst/>
                  <a:gdLst/>
                  <a:ahLst/>
                  <a:cxnLst>
                    <a:cxn ang="3cd4">
                      <a:pos x="hc" y="t"/>
                    </a:cxn>
                    <a:cxn ang="cd2">
                      <a:pos x="l" y="vc"/>
                    </a:cxn>
                    <a:cxn ang="cd4">
                      <a:pos x="hc" y="b"/>
                    </a:cxn>
                    <a:cxn ang="0">
                      <a:pos x="r" y="vc"/>
                    </a:cxn>
                  </a:cxnLst>
                  <a:rect l="l" t="t" r="r" b="b"/>
                  <a:pathLst>
                    <a:path w="776" h="70">
                      <a:moveTo>
                        <a:pt x="754" y="8"/>
                      </a:moveTo>
                      <a:cubicBezTo>
                        <a:pt x="750" y="4"/>
                        <a:pt x="743" y="0"/>
                        <a:pt x="737" y="0"/>
                      </a:cubicBezTo>
                      <a:lnTo>
                        <a:pt x="38" y="0"/>
                      </a:lnTo>
                      <a:cubicBezTo>
                        <a:pt x="32" y="0"/>
                        <a:pt x="28" y="4"/>
                        <a:pt x="24" y="8"/>
                      </a:cubicBezTo>
                      <a:lnTo>
                        <a:pt x="3" y="44"/>
                      </a:lnTo>
                      <a:cubicBezTo>
                        <a:pt x="-2" y="52"/>
                        <a:pt x="0" y="63"/>
                        <a:pt x="9" y="67"/>
                      </a:cubicBezTo>
                      <a:cubicBezTo>
                        <a:pt x="17" y="74"/>
                        <a:pt x="28" y="69"/>
                        <a:pt x="32" y="61"/>
                      </a:cubicBezTo>
                      <a:lnTo>
                        <a:pt x="49" y="35"/>
                      </a:lnTo>
                      <a:lnTo>
                        <a:pt x="729" y="35"/>
                      </a:lnTo>
                      <a:lnTo>
                        <a:pt x="743" y="61"/>
                      </a:lnTo>
                      <a:cubicBezTo>
                        <a:pt x="748" y="67"/>
                        <a:pt x="752" y="69"/>
                        <a:pt x="758" y="69"/>
                      </a:cubicBezTo>
                      <a:cubicBezTo>
                        <a:pt x="762" y="69"/>
                        <a:pt x="764" y="69"/>
                        <a:pt x="769" y="67"/>
                      </a:cubicBezTo>
                      <a:cubicBezTo>
                        <a:pt x="777" y="63"/>
                        <a:pt x="779" y="52"/>
                        <a:pt x="773" y="44"/>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47" name="Freihandform 1025">
                  <a:extLst>
                    <a:ext uri="{FF2B5EF4-FFF2-40B4-BE49-F238E27FC236}">
                      <a16:creationId xmlns:a16="http://schemas.microsoft.com/office/drawing/2014/main" id="{47270387-039A-550C-72B2-4ACDA547C44D}"/>
                    </a:ext>
                  </a:extLst>
                </p:cNvPr>
                <p:cNvSpPr/>
                <p:nvPr/>
              </p:nvSpPr>
              <p:spPr>
                <a:xfrm>
                  <a:off x="3944063" y="1320249"/>
                  <a:ext cx="8149" cy="46101"/>
                </a:xfrm>
                <a:custGeom>
                  <a:avLst/>
                  <a:gdLst/>
                  <a:ahLst/>
                  <a:cxnLst>
                    <a:cxn ang="3cd4">
                      <a:pos x="hc" y="t"/>
                    </a:cxn>
                    <a:cxn ang="cd2">
                      <a:pos x="l" y="vc"/>
                    </a:cxn>
                    <a:cxn ang="cd4">
                      <a:pos x="hc" y="b"/>
                    </a:cxn>
                    <a:cxn ang="0">
                      <a:pos x="r" y="vc"/>
                    </a:cxn>
                  </a:cxnLst>
                  <a:rect l="l" t="t" r="r" b="b"/>
                  <a:pathLst>
                    <a:path w="36" h="199">
                      <a:moveTo>
                        <a:pt x="17" y="199"/>
                      </a:moveTo>
                      <a:cubicBezTo>
                        <a:pt x="27" y="199"/>
                        <a:pt x="36" y="191"/>
                        <a:pt x="36" y="182"/>
                      </a:cubicBezTo>
                      <a:lnTo>
                        <a:pt x="36" y="19"/>
                      </a:lnTo>
                      <a:cubicBezTo>
                        <a:pt x="36" y="9"/>
                        <a:pt x="27" y="0"/>
                        <a:pt x="17" y="0"/>
                      </a:cubicBezTo>
                      <a:cubicBezTo>
                        <a:pt x="8" y="0"/>
                        <a:pt x="0" y="9"/>
                        <a:pt x="0" y="19"/>
                      </a:cubicBezTo>
                      <a:lnTo>
                        <a:pt x="0" y="182"/>
                      </a:lnTo>
                      <a:cubicBezTo>
                        <a:pt x="0" y="191"/>
                        <a:pt x="8" y="199"/>
                        <a:pt x="17" y="199"/>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48" name="Freihandform 1026">
                  <a:extLst>
                    <a:ext uri="{FF2B5EF4-FFF2-40B4-BE49-F238E27FC236}">
                      <a16:creationId xmlns:a16="http://schemas.microsoft.com/office/drawing/2014/main" id="{23FA568F-F946-9412-AEBA-0A6584E276EA}"/>
                    </a:ext>
                  </a:extLst>
                </p:cNvPr>
                <p:cNvSpPr/>
                <p:nvPr/>
              </p:nvSpPr>
              <p:spPr>
                <a:xfrm>
                  <a:off x="3944063" y="1382881"/>
                  <a:ext cx="8149" cy="7916"/>
                </a:xfrm>
                <a:custGeom>
                  <a:avLst/>
                  <a:gdLst/>
                  <a:ahLst/>
                  <a:cxnLst>
                    <a:cxn ang="3cd4">
                      <a:pos x="hc" y="t"/>
                    </a:cxn>
                    <a:cxn ang="cd2">
                      <a:pos x="l" y="vc"/>
                    </a:cxn>
                    <a:cxn ang="cd4">
                      <a:pos x="hc" y="b"/>
                    </a:cxn>
                    <a:cxn ang="0">
                      <a:pos x="r" y="vc"/>
                    </a:cxn>
                  </a:cxnLst>
                  <a:rect l="l" t="t" r="r" b="b"/>
                  <a:pathLst>
                    <a:path w="36" h="35">
                      <a:moveTo>
                        <a:pt x="4" y="29"/>
                      </a:moveTo>
                      <a:cubicBezTo>
                        <a:pt x="6" y="31"/>
                        <a:pt x="8" y="33"/>
                        <a:pt x="10" y="33"/>
                      </a:cubicBezTo>
                      <a:cubicBezTo>
                        <a:pt x="12" y="35"/>
                        <a:pt x="15" y="35"/>
                        <a:pt x="17" y="35"/>
                      </a:cubicBezTo>
                      <a:cubicBezTo>
                        <a:pt x="19" y="35"/>
                        <a:pt x="21" y="35"/>
                        <a:pt x="23" y="33"/>
                      </a:cubicBezTo>
                      <a:cubicBezTo>
                        <a:pt x="25" y="33"/>
                        <a:pt x="27" y="31"/>
                        <a:pt x="29" y="29"/>
                      </a:cubicBezTo>
                      <a:cubicBezTo>
                        <a:pt x="32" y="29"/>
                        <a:pt x="34" y="26"/>
                        <a:pt x="34" y="24"/>
                      </a:cubicBezTo>
                      <a:cubicBezTo>
                        <a:pt x="34" y="22"/>
                        <a:pt x="36" y="20"/>
                        <a:pt x="36" y="16"/>
                      </a:cubicBezTo>
                      <a:cubicBezTo>
                        <a:pt x="36" y="12"/>
                        <a:pt x="34" y="7"/>
                        <a:pt x="29" y="5"/>
                      </a:cubicBezTo>
                      <a:cubicBezTo>
                        <a:pt x="27" y="3"/>
                        <a:pt x="25" y="1"/>
                        <a:pt x="23" y="1"/>
                      </a:cubicBezTo>
                      <a:cubicBezTo>
                        <a:pt x="19" y="0"/>
                        <a:pt x="15" y="0"/>
                        <a:pt x="10" y="1"/>
                      </a:cubicBezTo>
                      <a:cubicBezTo>
                        <a:pt x="8" y="1"/>
                        <a:pt x="6" y="3"/>
                        <a:pt x="4" y="5"/>
                      </a:cubicBezTo>
                      <a:cubicBezTo>
                        <a:pt x="2" y="7"/>
                        <a:pt x="0" y="12"/>
                        <a:pt x="0" y="16"/>
                      </a:cubicBezTo>
                      <a:cubicBezTo>
                        <a:pt x="0" y="20"/>
                        <a:pt x="0" y="22"/>
                        <a:pt x="2" y="24"/>
                      </a:cubicBezTo>
                      <a:cubicBezTo>
                        <a:pt x="2" y="26"/>
                        <a:pt x="4" y="29"/>
                        <a:pt x="4" y="29"/>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grpSp>
        <p:nvGrpSpPr>
          <p:cNvPr id="49" name="Group 48">
            <a:extLst>
              <a:ext uri="{FF2B5EF4-FFF2-40B4-BE49-F238E27FC236}">
                <a16:creationId xmlns:a16="http://schemas.microsoft.com/office/drawing/2014/main" id="{F2312F9C-9EE0-51A1-6EB2-BD56DE799D60}"/>
              </a:ext>
            </a:extLst>
          </p:cNvPr>
          <p:cNvGrpSpPr/>
          <p:nvPr/>
        </p:nvGrpSpPr>
        <p:grpSpPr>
          <a:xfrm>
            <a:off x="468002" y="2253251"/>
            <a:ext cx="3704277" cy="3094753"/>
            <a:chOff x="468002" y="2253251"/>
            <a:chExt cx="3704277" cy="3094753"/>
          </a:xfrm>
        </p:grpSpPr>
        <p:sp>
          <p:nvSpPr>
            <p:cNvPr id="50" name="Hexagon 49">
              <a:extLst>
                <a:ext uri="{FF2B5EF4-FFF2-40B4-BE49-F238E27FC236}">
                  <a16:creationId xmlns:a16="http://schemas.microsoft.com/office/drawing/2014/main" id="{2B6F0CBA-D936-3F16-DEB1-C8A4638D9E53}"/>
                </a:ext>
              </a:extLst>
            </p:cNvPr>
            <p:cNvSpPr/>
            <p:nvPr/>
          </p:nvSpPr>
          <p:spPr>
            <a:xfrm>
              <a:off x="468002" y="2253251"/>
              <a:ext cx="3704277" cy="3094753"/>
            </a:xfrm>
            <a:prstGeom prst="hexagon">
              <a:avLst/>
            </a:prstGeom>
            <a:solidFill>
              <a:srgbClr val="DFEFF2">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51" name="Group 50">
              <a:extLst>
                <a:ext uri="{FF2B5EF4-FFF2-40B4-BE49-F238E27FC236}">
                  <a16:creationId xmlns:a16="http://schemas.microsoft.com/office/drawing/2014/main" id="{1F651361-C1AE-FA3B-4D44-EC10A473ED16}"/>
                </a:ext>
              </a:extLst>
            </p:cNvPr>
            <p:cNvGrpSpPr/>
            <p:nvPr/>
          </p:nvGrpSpPr>
          <p:grpSpPr>
            <a:xfrm>
              <a:off x="1086850" y="2653776"/>
              <a:ext cx="2329132" cy="2457493"/>
              <a:chOff x="741873" y="2674190"/>
              <a:chExt cx="2329132" cy="2457493"/>
            </a:xfrm>
          </p:grpSpPr>
          <p:sp>
            <p:nvSpPr>
              <p:cNvPr id="52" name="TextBox 51">
                <a:extLst>
                  <a:ext uri="{FF2B5EF4-FFF2-40B4-BE49-F238E27FC236}">
                    <a16:creationId xmlns:a16="http://schemas.microsoft.com/office/drawing/2014/main" id="{C5097A65-BFC4-D787-D45B-809DF09FBCD7}"/>
                  </a:ext>
                </a:extLst>
              </p:cNvPr>
              <p:cNvSpPr txBox="1"/>
              <p:nvPr/>
            </p:nvSpPr>
            <p:spPr>
              <a:xfrm>
                <a:off x="741873" y="2674190"/>
                <a:ext cx="2329132" cy="741872"/>
              </a:xfrm>
              <a:prstGeom prst="rect">
                <a:avLst/>
              </a:prstGeom>
              <a:noFill/>
            </p:spPr>
            <p:txBody>
              <a:bodyPr wrap="square" rtlCol="0">
                <a:noAutofit/>
              </a:bodyPr>
              <a:lstStyle/>
              <a:p>
                <a:pPr algn="ctr">
                  <a:lnSpc>
                    <a:spcPct val="90000"/>
                  </a:lnSpc>
                </a:pPr>
                <a:r>
                  <a:rPr lang="en-US" sz="2800" dirty="0">
                    <a:solidFill>
                      <a:schemeClr val="bg1"/>
                    </a:solidFill>
                  </a:rPr>
                  <a:t>Evolving roles</a:t>
                </a:r>
              </a:p>
            </p:txBody>
          </p:sp>
          <p:grpSp>
            <p:nvGrpSpPr>
              <p:cNvPr id="53" name="Gruppieren 511">
                <a:extLst>
                  <a:ext uri="{FF2B5EF4-FFF2-40B4-BE49-F238E27FC236}">
                    <a16:creationId xmlns:a16="http://schemas.microsoft.com/office/drawing/2014/main" id="{F7A4EFA7-5C48-9FE3-A179-B4151D8EF2EF}"/>
                  </a:ext>
                  <a:ext uri="{C183D7F6-B498-43B3-948B-1728B52AA6E4}">
                    <adec:decorative xmlns:adec="http://schemas.microsoft.com/office/drawing/2017/decorative" val="1"/>
                  </a:ext>
                </a:extLst>
              </p:cNvPr>
              <p:cNvGrpSpPr>
                <a:grpSpLocks noChangeAspect="1"/>
              </p:cNvGrpSpPr>
              <p:nvPr/>
            </p:nvGrpSpPr>
            <p:grpSpPr>
              <a:xfrm>
                <a:off x="1330994" y="3980793"/>
                <a:ext cx="1150890" cy="1150890"/>
                <a:chOff x="7350562" y="1641095"/>
                <a:chExt cx="328528" cy="328528"/>
              </a:xfrm>
              <a:solidFill>
                <a:schemeClr val="bg1"/>
              </a:solidFill>
            </p:grpSpPr>
            <p:sp>
              <p:nvSpPr>
                <p:cNvPr id="54" name="Freihandform 1499">
                  <a:extLst>
                    <a:ext uri="{FF2B5EF4-FFF2-40B4-BE49-F238E27FC236}">
                      <a16:creationId xmlns:a16="http://schemas.microsoft.com/office/drawing/2014/main" id="{E82420D8-F1F2-5048-5037-0E4085CFB6C8}"/>
                    </a:ext>
                  </a:extLst>
                </p:cNvPr>
                <p:cNvSpPr/>
                <p:nvPr/>
              </p:nvSpPr>
              <p:spPr>
                <a:xfrm>
                  <a:off x="7350562" y="1641095"/>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7" y="1376"/>
                        <a:pt x="36" y="1075"/>
                        <a:pt x="36" y="705"/>
                      </a:cubicBezTo>
                      <a:cubicBezTo>
                        <a:pt x="36" y="337"/>
                        <a:pt x="337"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55" name="Freihandform 1500">
                  <a:extLst>
                    <a:ext uri="{FF2B5EF4-FFF2-40B4-BE49-F238E27FC236}">
                      <a16:creationId xmlns:a16="http://schemas.microsoft.com/office/drawing/2014/main" id="{C0D39FEC-3696-56AC-7458-F6B548FE0660}"/>
                    </a:ext>
                  </a:extLst>
                </p:cNvPr>
                <p:cNvSpPr/>
                <p:nvPr/>
              </p:nvSpPr>
              <p:spPr>
                <a:xfrm>
                  <a:off x="7424370" y="1706754"/>
                  <a:ext cx="180446" cy="188828"/>
                </a:xfrm>
                <a:custGeom>
                  <a:avLst/>
                  <a:gdLst/>
                  <a:ahLst/>
                  <a:cxnLst>
                    <a:cxn ang="3cd4">
                      <a:pos x="hc" y="t"/>
                    </a:cxn>
                    <a:cxn ang="cd2">
                      <a:pos x="l" y="vc"/>
                    </a:cxn>
                    <a:cxn ang="cd4">
                      <a:pos x="hc" y="b"/>
                    </a:cxn>
                    <a:cxn ang="0">
                      <a:pos x="r" y="vc"/>
                    </a:cxn>
                  </a:cxnLst>
                  <a:rect l="l" t="t" r="r" b="b"/>
                  <a:pathLst>
                    <a:path w="776" h="812">
                      <a:moveTo>
                        <a:pt x="688" y="423"/>
                      </a:moveTo>
                      <a:cubicBezTo>
                        <a:pt x="678" y="423"/>
                        <a:pt x="671" y="431"/>
                        <a:pt x="671" y="442"/>
                      </a:cubicBezTo>
                      <a:lnTo>
                        <a:pt x="671" y="776"/>
                      </a:lnTo>
                      <a:lnTo>
                        <a:pt x="106" y="776"/>
                      </a:lnTo>
                      <a:lnTo>
                        <a:pt x="106" y="442"/>
                      </a:lnTo>
                      <a:cubicBezTo>
                        <a:pt x="106" y="431"/>
                        <a:pt x="98" y="423"/>
                        <a:pt x="89" y="423"/>
                      </a:cubicBezTo>
                      <a:lnTo>
                        <a:pt x="53" y="423"/>
                      </a:lnTo>
                      <a:lnTo>
                        <a:pt x="138" y="311"/>
                      </a:lnTo>
                      <a:cubicBezTo>
                        <a:pt x="140" y="309"/>
                        <a:pt x="142" y="304"/>
                        <a:pt x="142" y="300"/>
                      </a:cubicBezTo>
                      <a:lnTo>
                        <a:pt x="142" y="141"/>
                      </a:lnTo>
                      <a:lnTo>
                        <a:pt x="212" y="141"/>
                      </a:lnTo>
                      <a:lnTo>
                        <a:pt x="212" y="194"/>
                      </a:lnTo>
                      <a:cubicBezTo>
                        <a:pt x="212" y="201"/>
                        <a:pt x="216" y="209"/>
                        <a:pt x="223" y="211"/>
                      </a:cubicBezTo>
                      <a:cubicBezTo>
                        <a:pt x="231" y="213"/>
                        <a:pt x="238" y="211"/>
                        <a:pt x="244" y="207"/>
                      </a:cubicBezTo>
                      <a:lnTo>
                        <a:pt x="388" y="44"/>
                      </a:lnTo>
                      <a:lnTo>
                        <a:pt x="720" y="423"/>
                      </a:lnTo>
                      <a:close/>
                      <a:moveTo>
                        <a:pt x="403" y="6"/>
                      </a:moveTo>
                      <a:cubicBezTo>
                        <a:pt x="398" y="2"/>
                        <a:pt x="394" y="0"/>
                        <a:pt x="388" y="0"/>
                      </a:cubicBezTo>
                      <a:cubicBezTo>
                        <a:pt x="384" y="0"/>
                        <a:pt x="379" y="2"/>
                        <a:pt x="375" y="6"/>
                      </a:cubicBezTo>
                      <a:lnTo>
                        <a:pt x="248" y="148"/>
                      </a:lnTo>
                      <a:lnTo>
                        <a:pt x="248" y="124"/>
                      </a:lnTo>
                      <a:cubicBezTo>
                        <a:pt x="248" y="114"/>
                        <a:pt x="240" y="105"/>
                        <a:pt x="229" y="105"/>
                      </a:cubicBezTo>
                      <a:lnTo>
                        <a:pt x="123" y="105"/>
                      </a:lnTo>
                      <a:cubicBezTo>
                        <a:pt x="115" y="105"/>
                        <a:pt x="106" y="114"/>
                        <a:pt x="106" y="124"/>
                      </a:cubicBezTo>
                      <a:lnTo>
                        <a:pt x="106" y="294"/>
                      </a:lnTo>
                      <a:lnTo>
                        <a:pt x="5" y="431"/>
                      </a:lnTo>
                      <a:cubicBezTo>
                        <a:pt x="0" y="436"/>
                        <a:pt x="-2" y="444"/>
                        <a:pt x="3" y="448"/>
                      </a:cubicBezTo>
                      <a:cubicBezTo>
                        <a:pt x="5" y="455"/>
                        <a:pt x="11" y="459"/>
                        <a:pt x="17" y="459"/>
                      </a:cubicBezTo>
                      <a:lnTo>
                        <a:pt x="70" y="459"/>
                      </a:lnTo>
                      <a:lnTo>
                        <a:pt x="70" y="793"/>
                      </a:lnTo>
                      <a:cubicBezTo>
                        <a:pt x="70" y="804"/>
                        <a:pt x="79" y="812"/>
                        <a:pt x="89" y="812"/>
                      </a:cubicBezTo>
                      <a:lnTo>
                        <a:pt x="688" y="812"/>
                      </a:lnTo>
                      <a:cubicBezTo>
                        <a:pt x="699" y="812"/>
                        <a:pt x="705" y="804"/>
                        <a:pt x="705" y="793"/>
                      </a:cubicBezTo>
                      <a:lnTo>
                        <a:pt x="705" y="459"/>
                      </a:lnTo>
                      <a:lnTo>
                        <a:pt x="758" y="459"/>
                      </a:lnTo>
                      <a:cubicBezTo>
                        <a:pt x="767" y="459"/>
                        <a:pt x="773" y="455"/>
                        <a:pt x="775" y="448"/>
                      </a:cubicBezTo>
                      <a:cubicBezTo>
                        <a:pt x="777" y="442"/>
                        <a:pt x="777" y="436"/>
                        <a:pt x="773" y="429"/>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56" name="Freihandform 1501">
                  <a:extLst>
                    <a:ext uri="{FF2B5EF4-FFF2-40B4-BE49-F238E27FC236}">
                      <a16:creationId xmlns:a16="http://schemas.microsoft.com/office/drawing/2014/main" id="{897D7D02-35DC-1F6D-03E7-DA0BB510E3B3}"/>
                    </a:ext>
                  </a:extLst>
                </p:cNvPr>
                <p:cNvSpPr/>
                <p:nvPr/>
              </p:nvSpPr>
              <p:spPr>
                <a:xfrm>
                  <a:off x="7465349" y="1788943"/>
                  <a:ext cx="98256" cy="82190"/>
                </a:xfrm>
                <a:custGeom>
                  <a:avLst/>
                  <a:gdLst/>
                  <a:ahLst/>
                  <a:cxnLst>
                    <a:cxn ang="3cd4">
                      <a:pos x="hc" y="t"/>
                    </a:cxn>
                    <a:cxn ang="cd2">
                      <a:pos x="l" y="vc"/>
                    </a:cxn>
                    <a:cxn ang="cd4">
                      <a:pos x="hc" y="b"/>
                    </a:cxn>
                    <a:cxn ang="0">
                      <a:pos x="r" y="vc"/>
                    </a:cxn>
                  </a:cxnLst>
                  <a:rect l="l" t="t" r="r" b="b"/>
                  <a:pathLst>
                    <a:path w="423" h="354">
                      <a:moveTo>
                        <a:pt x="284" y="53"/>
                      </a:moveTo>
                      <a:lnTo>
                        <a:pt x="284" y="70"/>
                      </a:lnTo>
                      <a:lnTo>
                        <a:pt x="142" y="70"/>
                      </a:lnTo>
                      <a:lnTo>
                        <a:pt x="142" y="53"/>
                      </a:lnTo>
                      <a:cubicBezTo>
                        <a:pt x="142" y="42"/>
                        <a:pt x="150" y="36"/>
                        <a:pt x="159" y="36"/>
                      </a:cubicBezTo>
                      <a:lnTo>
                        <a:pt x="265" y="36"/>
                      </a:lnTo>
                      <a:cubicBezTo>
                        <a:pt x="275" y="36"/>
                        <a:pt x="284" y="42"/>
                        <a:pt x="284" y="53"/>
                      </a:cubicBezTo>
                      <a:close/>
                      <a:moveTo>
                        <a:pt x="390" y="106"/>
                      </a:moveTo>
                      <a:lnTo>
                        <a:pt x="390" y="159"/>
                      </a:lnTo>
                      <a:cubicBezTo>
                        <a:pt x="388" y="165"/>
                        <a:pt x="375" y="176"/>
                        <a:pt x="337" y="176"/>
                      </a:cubicBezTo>
                      <a:lnTo>
                        <a:pt x="265" y="176"/>
                      </a:lnTo>
                      <a:lnTo>
                        <a:pt x="265" y="159"/>
                      </a:lnTo>
                      <a:cubicBezTo>
                        <a:pt x="265" y="148"/>
                        <a:pt x="258" y="142"/>
                        <a:pt x="248" y="142"/>
                      </a:cubicBezTo>
                      <a:lnTo>
                        <a:pt x="178" y="142"/>
                      </a:lnTo>
                      <a:cubicBezTo>
                        <a:pt x="167" y="142"/>
                        <a:pt x="159" y="148"/>
                        <a:pt x="159" y="159"/>
                      </a:cubicBezTo>
                      <a:lnTo>
                        <a:pt x="159" y="176"/>
                      </a:lnTo>
                      <a:lnTo>
                        <a:pt x="89" y="176"/>
                      </a:lnTo>
                      <a:cubicBezTo>
                        <a:pt x="49" y="176"/>
                        <a:pt x="38" y="165"/>
                        <a:pt x="36" y="159"/>
                      </a:cubicBezTo>
                      <a:lnTo>
                        <a:pt x="36" y="106"/>
                      </a:lnTo>
                      <a:close/>
                      <a:moveTo>
                        <a:pt x="195" y="212"/>
                      </a:moveTo>
                      <a:lnTo>
                        <a:pt x="195" y="176"/>
                      </a:lnTo>
                      <a:lnTo>
                        <a:pt x="231" y="176"/>
                      </a:lnTo>
                      <a:lnTo>
                        <a:pt x="231" y="212"/>
                      </a:lnTo>
                      <a:close/>
                      <a:moveTo>
                        <a:pt x="390" y="318"/>
                      </a:moveTo>
                      <a:lnTo>
                        <a:pt x="36" y="318"/>
                      </a:lnTo>
                      <a:lnTo>
                        <a:pt x="36" y="203"/>
                      </a:lnTo>
                      <a:cubicBezTo>
                        <a:pt x="49" y="207"/>
                        <a:pt x="66" y="212"/>
                        <a:pt x="89" y="212"/>
                      </a:cubicBezTo>
                      <a:lnTo>
                        <a:pt x="159" y="212"/>
                      </a:lnTo>
                      <a:lnTo>
                        <a:pt x="159" y="229"/>
                      </a:lnTo>
                      <a:cubicBezTo>
                        <a:pt x="159" y="239"/>
                        <a:pt x="167" y="248"/>
                        <a:pt x="178" y="248"/>
                      </a:cubicBezTo>
                      <a:lnTo>
                        <a:pt x="248" y="248"/>
                      </a:lnTo>
                      <a:cubicBezTo>
                        <a:pt x="258" y="248"/>
                        <a:pt x="265" y="239"/>
                        <a:pt x="265" y="229"/>
                      </a:cubicBezTo>
                      <a:lnTo>
                        <a:pt x="265" y="212"/>
                      </a:lnTo>
                      <a:lnTo>
                        <a:pt x="337" y="212"/>
                      </a:lnTo>
                      <a:cubicBezTo>
                        <a:pt x="360" y="212"/>
                        <a:pt x="377" y="207"/>
                        <a:pt x="390" y="203"/>
                      </a:cubicBezTo>
                      <a:close/>
                      <a:moveTo>
                        <a:pt x="106" y="53"/>
                      </a:moveTo>
                      <a:lnTo>
                        <a:pt x="106" y="70"/>
                      </a:lnTo>
                      <a:lnTo>
                        <a:pt x="19" y="70"/>
                      </a:lnTo>
                      <a:cubicBezTo>
                        <a:pt x="9" y="70"/>
                        <a:pt x="0" y="78"/>
                        <a:pt x="0" y="89"/>
                      </a:cubicBezTo>
                      <a:lnTo>
                        <a:pt x="0" y="334"/>
                      </a:lnTo>
                      <a:cubicBezTo>
                        <a:pt x="0" y="345"/>
                        <a:pt x="9" y="354"/>
                        <a:pt x="19" y="354"/>
                      </a:cubicBezTo>
                      <a:lnTo>
                        <a:pt x="407" y="354"/>
                      </a:lnTo>
                      <a:cubicBezTo>
                        <a:pt x="417" y="354"/>
                        <a:pt x="423" y="345"/>
                        <a:pt x="423" y="334"/>
                      </a:cubicBezTo>
                      <a:lnTo>
                        <a:pt x="423" y="89"/>
                      </a:lnTo>
                      <a:cubicBezTo>
                        <a:pt x="423" y="78"/>
                        <a:pt x="417" y="70"/>
                        <a:pt x="407" y="70"/>
                      </a:cubicBezTo>
                      <a:lnTo>
                        <a:pt x="318" y="70"/>
                      </a:lnTo>
                      <a:lnTo>
                        <a:pt x="318" y="53"/>
                      </a:lnTo>
                      <a:cubicBezTo>
                        <a:pt x="318" y="23"/>
                        <a:pt x="294" y="0"/>
                        <a:pt x="265" y="0"/>
                      </a:cubicBezTo>
                      <a:lnTo>
                        <a:pt x="159" y="0"/>
                      </a:lnTo>
                      <a:cubicBezTo>
                        <a:pt x="131" y="0"/>
                        <a:pt x="106" y="23"/>
                        <a:pt x="106" y="53"/>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spTree>
    <p:extLst>
      <p:ext uri="{BB962C8B-B14F-4D97-AF65-F5344CB8AC3E}">
        <p14:creationId xmlns:p14="http://schemas.microsoft.com/office/powerpoint/2010/main" val="391535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strVal val="#ppt_w*0.70"/>
                                          </p:val>
                                        </p:tav>
                                        <p:tav tm="100000">
                                          <p:val>
                                            <p:strVal val="#ppt_w"/>
                                          </p:val>
                                        </p:tav>
                                      </p:tavLst>
                                    </p:anim>
                                    <p:anim calcmode="lin" valueType="num">
                                      <p:cBhvr>
                                        <p:cTn id="8" dur="1000" fill="hold"/>
                                        <p:tgtEl>
                                          <p:spTgt spid="49"/>
                                        </p:tgtEl>
                                        <p:attrNameLst>
                                          <p:attrName>ppt_h</p:attrName>
                                        </p:attrNameLst>
                                      </p:cBhvr>
                                      <p:tavLst>
                                        <p:tav tm="0">
                                          <p:val>
                                            <p:strVal val="#ppt_h"/>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1000" fill="hold"/>
                                        <p:tgtEl>
                                          <p:spTgt spid="39"/>
                                        </p:tgtEl>
                                        <p:attrNameLst>
                                          <p:attrName>ppt_w</p:attrName>
                                        </p:attrNameLst>
                                      </p:cBhvr>
                                      <p:tavLst>
                                        <p:tav tm="0">
                                          <p:val>
                                            <p:strVal val="#ppt_w*0.70"/>
                                          </p:val>
                                        </p:tav>
                                        <p:tav tm="100000">
                                          <p:val>
                                            <p:strVal val="#ppt_w"/>
                                          </p:val>
                                        </p:tav>
                                      </p:tavLst>
                                    </p:anim>
                                    <p:anim calcmode="lin" valueType="num">
                                      <p:cBhvr>
                                        <p:cTn id="14" dur="1000" fill="hold"/>
                                        <p:tgtEl>
                                          <p:spTgt spid="39"/>
                                        </p:tgtEl>
                                        <p:attrNameLst>
                                          <p:attrName>ppt_h</p:attrName>
                                        </p:attrNameLst>
                                      </p:cBhvr>
                                      <p:tavLst>
                                        <p:tav tm="0">
                                          <p:val>
                                            <p:strVal val="#ppt_h"/>
                                          </p:val>
                                        </p:tav>
                                        <p:tav tm="100000">
                                          <p:val>
                                            <p:strVal val="#ppt_h"/>
                                          </p:val>
                                        </p:tav>
                                      </p:tavLst>
                                    </p:anim>
                                    <p:animEffect transition="in" filter="fade">
                                      <p:cBhvr>
                                        <p:cTn id="15" dur="1000"/>
                                        <p:tgtEl>
                                          <p:spTgt spid="39"/>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0.70"/>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Effect transition="in" filter="fade">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000"/>
                                        <p:tgtEl>
                                          <p:spTgt spid="39"/>
                                        </p:tgtEl>
                                      </p:cBhvr>
                                    </p:animEffect>
                                    <p:set>
                                      <p:cBhvr>
                                        <p:cTn id="26" dur="1" fill="hold">
                                          <p:stCondLst>
                                            <p:cond delay="999"/>
                                          </p:stCondLst>
                                        </p:cTn>
                                        <p:tgtEl>
                                          <p:spTgt spid="39"/>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1000"/>
                                        <p:tgtEl>
                                          <p:spTgt spid="11"/>
                                        </p:tgtEl>
                                      </p:cBhvr>
                                    </p:animEffect>
                                    <p:set>
                                      <p:cBhvr>
                                        <p:cTn id="29"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A16BB42F-1BFA-4B82-6BAF-A42EF92DD230}"/>
              </a:ext>
            </a:extLst>
          </p:cNvPr>
          <p:cNvGrpSpPr/>
          <p:nvPr/>
        </p:nvGrpSpPr>
        <p:grpSpPr>
          <a:xfrm>
            <a:off x="-283752" y="1981556"/>
            <a:ext cx="4424096" cy="4379890"/>
            <a:chOff x="-269087" y="1944710"/>
            <a:chExt cx="4424096" cy="4379890"/>
          </a:xfrm>
        </p:grpSpPr>
        <p:grpSp>
          <p:nvGrpSpPr>
            <p:cNvPr id="10" name="Group 9">
              <a:extLst>
                <a:ext uri="{FF2B5EF4-FFF2-40B4-BE49-F238E27FC236}">
                  <a16:creationId xmlns:a16="http://schemas.microsoft.com/office/drawing/2014/main" id="{416E585C-2340-BC06-2C4C-3597D0D99854}"/>
                </a:ext>
              </a:extLst>
            </p:cNvPr>
            <p:cNvGrpSpPr/>
            <p:nvPr/>
          </p:nvGrpSpPr>
          <p:grpSpPr>
            <a:xfrm>
              <a:off x="-269087" y="3213206"/>
              <a:ext cx="4424096" cy="3000086"/>
              <a:chOff x="6703400" y="-50688"/>
              <a:chExt cx="4424096" cy="3000086"/>
            </a:xfrm>
          </p:grpSpPr>
          <p:graphicFrame>
            <p:nvGraphicFramePr>
              <p:cNvPr id="25" name="Chart 24">
                <a:extLst>
                  <a:ext uri="{FF2B5EF4-FFF2-40B4-BE49-F238E27FC236}">
                    <a16:creationId xmlns:a16="http://schemas.microsoft.com/office/drawing/2014/main" id="{11D6CA79-0BF9-2390-2009-E7715B73875C}"/>
                  </a:ext>
                </a:extLst>
              </p:cNvPr>
              <p:cNvGraphicFramePr/>
              <p:nvPr>
                <p:extLst>
                  <p:ext uri="{D42A27DB-BD31-4B8C-83A1-F6EECF244321}">
                    <p14:modId xmlns:p14="http://schemas.microsoft.com/office/powerpoint/2010/main" val="461442662"/>
                  </p:ext>
                </p:extLst>
              </p:nvPr>
            </p:nvGraphicFramePr>
            <p:xfrm>
              <a:off x="6703400" y="-50688"/>
              <a:ext cx="4424096" cy="2888778"/>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26">
                <a:extLst>
                  <a:ext uri="{FF2B5EF4-FFF2-40B4-BE49-F238E27FC236}">
                    <a16:creationId xmlns:a16="http://schemas.microsoft.com/office/drawing/2014/main" id="{D3954E78-43DA-8473-F6AD-0790B18D95EF}"/>
                  </a:ext>
                </a:extLst>
              </p:cNvPr>
              <p:cNvSpPr txBox="1"/>
              <p:nvPr/>
            </p:nvSpPr>
            <p:spPr>
              <a:xfrm>
                <a:off x="7558818" y="2303067"/>
                <a:ext cx="3151397" cy="646331"/>
              </a:xfrm>
              <a:prstGeom prst="rect">
                <a:avLst/>
              </a:prstGeom>
              <a:noFill/>
            </p:spPr>
            <p:txBody>
              <a:bodyPr wrap="square">
                <a:spAutoFit/>
              </a:bodyPr>
              <a:lstStyle/>
              <a:p>
                <a:pPr>
                  <a:lnSpc>
                    <a:spcPct val="90000"/>
                  </a:lnSpc>
                </a:pPr>
                <a:r>
                  <a:rPr lang="en-US" sz="1000" dirty="0">
                    <a:solidFill>
                      <a:schemeClr val="bg2">
                        <a:lumMod val="50000"/>
                      </a:schemeClr>
                    </a:solidFill>
                  </a:rPr>
                  <a:t>% of women, 25- to 44-year-olds employed full time</a:t>
                </a:r>
              </a:p>
              <a:p>
                <a:pPr>
                  <a:lnSpc>
                    <a:spcPct val="90000"/>
                  </a:lnSpc>
                </a:pPr>
                <a:endParaRPr lang="en-US" sz="1000" dirty="0">
                  <a:solidFill>
                    <a:schemeClr val="bg2">
                      <a:lumMod val="50000"/>
                    </a:schemeClr>
                  </a:solidFill>
                </a:endParaRPr>
              </a:p>
              <a:p>
                <a:pPr>
                  <a:lnSpc>
                    <a:spcPct val="90000"/>
                  </a:lnSpc>
                </a:pPr>
                <a:r>
                  <a:rPr lang="en-US" sz="1000" dirty="0">
                    <a:solidFill>
                      <a:schemeClr val="bg2">
                        <a:lumMod val="50000"/>
                      </a:schemeClr>
                    </a:solidFill>
                  </a:rPr>
                  <a:t>Axios, "The class divide among women in the workplace is widening," August 3, 2025</a:t>
                </a:r>
              </a:p>
            </p:txBody>
          </p:sp>
        </p:grpSp>
        <p:sp>
          <p:nvSpPr>
            <p:cNvPr id="12" name="TextBox 11">
              <a:extLst>
                <a:ext uri="{FF2B5EF4-FFF2-40B4-BE49-F238E27FC236}">
                  <a16:creationId xmlns:a16="http://schemas.microsoft.com/office/drawing/2014/main" id="{184EC725-E3F1-2E9F-3291-74BB20C01589}"/>
                </a:ext>
              </a:extLst>
            </p:cNvPr>
            <p:cNvSpPr txBox="1"/>
            <p:nvPr/>
          </p:nvSpPr>
          <p:spPr>
            <a:xfrm>
              <a:off x="404140" y="5115453"/>
              <a:ext cx="1077985" cy="187635"/>
            </a:xfrm>
            <a:prstGeom prst="rect">
              <a:avLst/>
            </a:prstGeom>
            <a:noFill/>
          </p:spPr>
          <p:txBody>
            <a:bodyPr wrap="square" rtlCol="0">
              <a:noAutofit/>
            </a:bodyPr>
            <a:lstStyle/>
            <a:p>
              <a:pPr algn="ctr">
                <a:lnSpc>
                  <a:spcPct val="90000"/>
                </a:lnSpc>
              </a:pPr>
              <a:r>
                <a:rPr lang="en-US" sz="1400" dirty="0">
                  <a:solidFill>
                    <a:schemeClr val="bg1"/>
                  </a:solidFill>
                </a:rPr>
                <a:t>2004</a:t>
              </a:r>
            </a:p>
          </p:txBody>
        </p:sp>
        <p:sp>
          <p:nvSpPr>
            <p:cNvPr id="13" name="TextBox 12">
              <a:extLst>
                <a:ext uri="{FF2B5EF4-FFF2-40B4-BE49-F238E27FC236}">
                  <a16:creationId xmlns:a16="http://schemas.microsoft.com/office/drawing/2014/main" id="{BCA2ED24-ACBC-B733-A57E-9D203DAF7D44}"/>
                </a:ext>
              </a:extLst>
            </p:cNvPr>
            <p:cNvSpPr txBox="1"/>
            <p:nvPr/>
          </p:nvSpPr>
          <p:spPr>
            <a:xfrm>
              <a:off x="2375016" y="5107056"/>
              <a:ext cx="1077985" cy="187635"/>
            </a:xfrm>
            <a:prstGeom prst="rect">
              <a:avLst/>
            </a:prstGeom>
            <a:noFill/>
          </p:spPr>
          <p:txBody>
            <a:bodyPr wrap="square" rtlCol="0">
              <a:noAutofit/>
            </a:bodyPr>
            <a:lstStyle/>
            <a:p>
              <a:pPr algn="ctr">
                <a:lnSpc>
                  <a:spcPct val="90000"/>
                </a:lnSpc>
              </a:pPr>
              <a:r>
                <a:rPr lang="en-US" sz="1400" dirty="0">
                  <a:solidFill>
                    <a:schemeClr val="bg1"/>
                  </a:solidFill>
                </a:rPr>
                <a:t>2024</a:t>
              </a:r>
            </a:p>
          </p:txBody>
        </p:sp>
        <p:sp>
          <p:nvSpPr>
            <p:cNvPr id="17" name="TextBox 16">
              <a:extLst>
                <a:ext uri="{FF2B5EF4-FFF2-40B4-BE49-F238E27FC236}">
                  <a16:creationId xmlns:a16="http://schemas.microsoft.com/office/drawing/2014/main" id="{907CAB00-7690-8343-B679-156788FA33B9}"/>
                </a:ext>
              </a:extLst>
            </p:cNvPr>
            <p:cNvSpPr txBox="1"/>
            <p:nvPr/>
          </p:nvSpPr>
          <p:spPr>
            <a:xfrm>
              <a:off x="637593" y="2158758"/>
              <a:ext cx="2392063" cy="1480885"/>
            </a:xfrm>
            <a:prstGeom prst="rect">
              <a:avLst/>
            </a:prstGeom>
            <a:noFill/>
          </p:spPr>
          <p:txBody>
            <a:bodyPr wrap="square" rtlCol="0">
              <a:noAutofit/>
            </a:bodyPr>
            <a:lstStyle/>
            <a:p>
              <a:pPr>
                <a:lnSpc>
                  <a:spcPct val="90000"/>
                </a:lnSpc>
              </a:pPr>
              <a:r>
                <a:rPr lang="en-US" sz="1800" dirty="0">
                  <a:solidFill>
                    <a:schemeClr val="bg1"/>
                  </a:solidFill>
                </a:rPr>
                <a:t>Women’s full-time employment and Bachelor’s degree </a:t>
              </a:r>
              <a:br>
                <a:rPr lang="en-US" sz="1800" dirty="0">
                  <a:solidFill>
                    <a:schemeClr val="bg1"/>
                  </a:solidFill>
                </a:rPr>
              </a:br>
              <a:r>
                <a:rPr lang="en-US" sz="1800" dirty="0">
                  <a:solidFill>
                    <a:schemeClr val="bg1"/>
                  </a:solidFill>
                </a:rPr>
                <a:t>vs. no degree</a:t>
              </a:r>
            </a:p>
          </p:txBody>
        </p:sp>
        <p:sp>
          <p:nvSpPr>
            <p:cNvPr id="18" name="Rectangle 17">
              <a:extLst>
                <a:ext uri="{FF2B5EF4-FFF2-40B4-BE49-F238E27FC236}">
                  <a16:creationId xmlns:a16="http://schemas.microsoft.com/office/drawing/2014/main" id="{D3A36626-C990-BBE9-99B7-958256AF6FFE}"/>
                </a:ext>
              </a:extLst>
            </p:cNvPr>
            <p:cNvSpPr/>
            <p:nvPr/>
          </p:nvSpPr>
          <p:spPr>
            <a:xfrm>
              <a:off x="363537" y="1944710"/>
              <a:ext cx="3596986" cy="4379890"/>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
        <p:nvSpPr>
          <p:cNvPr id="2" name="Text Placeholder 1"/>
          <p:cNvSpPr>
            <a:spLocks noGrp="1"/>
          </p:cNvSpPr>
          <p:nvPr>
            <p:ph type="body" sz="quarter" idx="10"/>
          </p:nvPr>
        </p:nvSpPr>
        <p:spPr/>
        <p:txBody>
          <a:bodyPr/>
          <a:lstStyle/>
          <a:p>
            <a:r>
              <a:rPr lang="en-US" sz="2800" dirty="0"/>
              <a:t>Evolving roles:</a:t>
            </a:r>
            <a:br>
              <a:rPr lang="en-US" sz="2800" dirty="0"/>
            </a:br>
            <a:r>
              <a:rPr lang="en-US" sz="3600" dirty="0">
                <a:solidFill>
                  <a:schemeClr val="accent4"/>
                </a:solidFill>
              </a:rPr>
              <a:t>Education</a:t>
            </a:r>
          </a:p>
        </p:txBody>
      </p:sp>
      <p:sp>
        <p:nvSpPr>
          <p:cNvPr id="3" name="Slide Number Placeholder 2"/>
          <p:cNvSpPr>
            <a:spLocks noGrp="1"/>
          </p:cNvSpPr>
          <p:nvPr>
            <p:ph type="sldNum" sz="quarter" idx="4"/>
          </p:nvPr>
        </p:nvSpPr>
        <p:spPr/>
        <p:txBody>
          <a:bodyPr/>
          <a:lstStyle/>
          <a:p>
            <a:fld id="{67FC5CDF-15F9-4054-9F50-C9080AAD3281}" type="slidenum">
              <a:rPr lang="en-US" smtClean="0"/>
              <a:pPr/>
              <a:t>8</a:t>
            </a:fld>
            <a:endParaRPr lang="en-US" dirty="0"/>
          </a:p>
        </p:txBody>
      </p:sp>
      <p:grpSp>
        <p:nvGrpSpPr>
          <p:cNvPr id="11" name="Group 10">
            <a:extLst>
              <a:ext uri="{FF2B5EF4-FFF2-40B4-BE49-F238E27FC236}">
                <a16:creationId xmlns:a16="http://schemas.microsoft.com/office/drawing/2014/main" id="{D8ADB0BE-71D6-B69E-413F-1E0F38F0ECAE}"/>
              </a:ext>
            </a:extLst>
          </p:cNvPr>
          <p:cNvGrpSpPr/>
          <p:nvPr/>
        </p:nvGrpSpPr>
        <p:grpSpPr>
          <a:xfrm>
            <a:off x="4279411" y="3992993"/>
            <a:ext cx="7254161" cy="1976527"/>
            <a:chOff x="4279411" y="3992993"/>
            <a:chExt cx="7254161" cy="1976527"/>
          </a:xfrm>
        </p:grpSpPr>
        <p:grpSp>
          <p:nvGrpSpPr>
            <p:cNvPr id="31" name="Group 30">
              <a:extLst>
                <a:ext uri="{FF2B5EF4-FFF2-40B4-BE49-F238E27FC236}">
                  <a16:creationId xmlns:a16="http://schemas.microsoft.com/office/drawing/2014/main" id="{5F94D7C2-436E-EC56-0F43-FEB69F54875C}"/>
                </a:ext>
              </a:extLst>
            </p:cNvPr>
            <p:cNvGrpSpPr/>
            <p:nvPr/>
          </p:nvGrpSpPr>
          <p:grpSpPr>
            <a:xfrm>
              <a:off x="4279411" y="3992993"/>
              <a:ext cx="4828693" cy="1952513"/>
              <a:chOff x="4761116" y="4148787"/>
              <a:chExt cx="4828693" cy="1952513"/>
            </a:xfrm>
          </p:grpSpPr>
          <p:sp>
            <p:nvSpPr>
              <p:cNvPr id="30" name="Rectangle 29">
                <a:extLst>
                  <a:ext uri="{FF2B5EF4-FFF2-40B4-BE49-F238E27FC236}">
                    <a16:creationId xmlns:a16="http://schemas.microsoft.com/office/drawing/2014/main" id="{56FA34FA-15C3-3656-F175-F104AFAAD962}"/>
                  </a:ext>
                </a:extLst>
              </p:cNvPr>
              <p:cNvSpPr/>
              <p:nvPr/>
            </p:nvSpPr>
            <p:spPr>
              <a:xfrm>
                <a:off x="4761116" y="4805920"/>
                <a:ext cx="4828693" cy="1295380"/>
              </a:xfrm>
              <a:prstGeom prst="rect">
                <a:avLst/>
              </a:prstGeom>
              <a:solidFill>
                <a:srgbClr val="DFEFF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9" name="TextBox 28">
                <a:extLst>
                  <a:ext uri="{FF2B5EF4-FFF2-40B4-BE49-F238E27FC236}">
                    <a16:creationId xmlns:a16="http://schemas.microsoft.com/office/drawing/2014/main" id="{45ADA2C2-4F3C-2D11-0D7E-9F526DA4A172}"/>
                  </a:ext>
                </a:extLst>
              </p:cNvPr>
              <p:cNvSpPr txBox="1"/>
              <p:nvPr/>
            </p:nvSpPr>
            <p:spPr>
              <a:xfrm>
                <a:off x="4802458" y="4148787"/>
                <a:ext cx="4747783" cy="1632752"/>
              </a:xfrm>
              <a:prstGeom prst="rect">
                <a:avLst/>
              </a:prstGeom>
              <a:noFill/>
            </p:spPr>
            <p:txBody>
              <a:bodyPr wrap="square" rtlCol="0">
                <a:noAutofit/>
              </a:bodyPr>
              <a:lstStyle/>
              <a:p>
                <a:pPr>
                  <a:lnSpc>
                    <a:spcPct val="90000"/>
                  </a:lnSpc>
                </a:pPr>
                <a:r>
                  <a:rPr lang="en-US" sz="1800" dirty="0">
                    <a:solidFill>
                      <a:schemeClr val="bg1"/>
                    </a:solidFill>
                  </a:rPr>
                  <a:t>Wage gap still exists</a:t>
                </a:r>
              </a:p>
              <a:p>
                <a:pPr>
                  <a:lnSpc>
                    <a:spcPct val="90000"/>
                  </a:lnSpc>
                </a:pPr>
                <a:endParaRPr lang="en-US" sz="1400" dirty="0">
                  <a:solidFill>
                    <a:schemeClr val="bg1"/>
                  </a:solidFill>
                </a:endParaRPr>
              </a:p>
              <a:p>
                <a:pPr>
                  <a:lnSpc>
                    <a:spcPct val="90000"/>
                  </a:lnSpc>
                </a:pPr>
                <a:r>
                  <a:rPr lang="en-US" sz="1000" dirty="0">
                    <a:solidFill>
                      <a:schemeClr val="bg2">
                        <a:lumMod val="50000"/>
                      </a:schemeClr>
                    </a:solidFill>
                  </a:rPr>
                  <a:t>Full-time workers ages 25 and over avg weekly earnings</a:t>
                </a:r>
              </a:p>
              <a:p>
                <a:pPr>
                  <a:lnSpc>
                    <a:spcPct val="90000"/>
                  </a:lnSpc>
                </a:pPr>
                <a:endParaRPr lang="en-US" sz="1400" dirty="0">
                  <a:solidFill>
                    <a:schemeClr val="bg1"/>
                  </a:solidFill>
                </a:endParaRPr>
              </a:p>
              <a:p>
                <a:pPr defTabSz="1016000">
                  <a:lnSpc>
                    <a:spcPct val="90000"/>
                  </a:lnSpc>
                  <a:tabLst>
                    <a:tab pos="1828800" algn="l"/>
                    <a:tab pos="3255963" algn="l"/>
                  </a:tabLst>
                </a:pPr>
                <a:r>
                  <a:rPr lang="en-US" sz="1400" dirty="0">
                    <a:solidFill>
                      <a:schemeClr val="bg1"/>
                    </a:solidFill>
                  </a:rPr>
                  <a:t>High School 	$2,120 men	</a:t>
                </a:r>
                <a:r>
                  <a:rPr lang="en-US" sz="1400" dirty="0">
                    <a:solidFill>
                      <a:srgbClr val="560035"/>
                    </a:solidFill>
                  </a:rPr>
                  <a:t>$1,545 women</a:t>
                </a:r>
              </a:p>
              <a:p>
                <a:pPr defTabSz="1016000">
                  <a:lnSpc>
                    <a:spcPct val="90000"/>
                  </a:lnSpc>
                  <a:tabLst>
                    <a:tab pos="1828800" algn="l"/>
                    <a:tab pos="3255963" algn="l"/>
                  </a:tabLst>
                </a:pPr>
                <a:endParaRPr lang="en-US" sz="1400" dirty="0">
                  <a:solidFill>
                    <a:schemeClr val="bg1"/>
                  </a:solidFill>
                </a:endParaRPr>
              </a:p>
              <a:p>
                <a:pPr defTabSz="1016000">
                  <a:lnSpc>
                    <a:spcPct val="90000"/>
                  </a:lnSpc>
                  <a:tabLst>
                    <a:tab pos="1828800" algn="l"/>
                    <a:tab pos="3255963" algn="l"/>
                  </a:tabLst>
                </a:pPr>
                <a:r>
                  <a:rPr lang="en-US" sz="1400" dirty="0">
                    <a:solidFill>
                      <a:schemeClr val="bg1"/>
                    </a:solidFill>
                  </a:rPr>
                  <a:t>Bachelor’s degree 	$3,900 men	</a:t>
                </a:r>
                <a:r>
                  <a:rPr lang="en-US" sz="1400" dirty="0">
                    <a:solidFill>
                      <a:srgbClr val="560035"/>
                    </a:solidFill>
                  </a:rPr>
                  <a:t>$2,880 women</a:t>
                </a:r>
              </a:p>
              <a:p>
                <a:pPr defTabSz="1016000">
                  <a:lnSpc>
                    <a:spcPct val="90000"/>
                  </a:lnSpc>
                  <a:tabLst>
                    <a:tab pos="1828800" algn="l"/>
                    <a:tab pos="3255963" algn="l"/>
                  </a:tabLst>
                </a:pPr>
                <a:endParaRPr lang="en-US" sz="1400" dirty="0">
                  <a:solidFill>
                    <a:schemeClr val="bg1"/>
                  </a:solidFill>
                </a:endParaRPr>
              </a:p>
              <a:p>
                <a:pPr defTabSz="1016000">
                  <a:lnSpc>
                    <a:spcPct val="90000"/>
                  </a:lnSpc>
                  <a:tabLst>
                    <a:tab pos="1828800" algn="l"/>
                    <a:tab pos="3255963" algn="l"/>
                  </a:tabLst>
                </a:pPr>
                <a:r>
                  <a:rPr lang="en-US" sz="1400" dirty="0">
                    <a:solidFill>
                      <a:schemeClr val="bg1"/>
                    </a:solidFill>
                  </a:rPr>
                  <a:t>Advanced degrees 	$5,346 men	</a:t>
                </a:r>
                <a:r>
                  <a:rPr lang="en-US" sz="1400" dirty="0">
                    <a:solidFill>
                      <a:srgbClr val="560035"/>
                    </a:solidFill>
                  </a:rPr>
                  <a:t>$3,484 women</a:t>
                </a:r>
              </a:p>
            </p:txBody>
          </p:sp>
        </p:grpSp>
        <p:sp>
          <p:nvSpPr>
            <p:cNvPr id="32" name="Text Box 13">
              <a:extLst>
                <a:ext uri="{FF2B5EF4-FFF2-40B4-BE49-F238E27FC236}">
                  <a16:creationId xmlns:a16="http://schemas.microsoft.com/office/drawing/2014/main" id="{9AD72FED-7846-E965-B1BA-A35300BFD095}"/>
                </a:ext>
              </a:extLst>
            </p:cNvPr>
            <p:cNvSpPr txBox="1">
              <a:spLocks noChangeArrowheads="1"/>
            </p:cNvSpPr>
            <p:nvPr/>
          </p:nvSpPr>
          <p:spPr bwMode="auto">
            <a:xfrm>
              <a:off x="9829384" y="4953857"/>
              <a:ext cx="170418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b">
              <a:spAutoFit/>
            </a:bodyPr>
            <a:lstStyle>
              <a:lvl1pPr defTabSz="784225"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defTabSz="784225"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defTabSz="784225"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defTabSz="784225"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defTabSz="784225"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r>
                <a:rPr lang="en-US" sz="1000" b="0" dirty="0">
                  <a:solidFill>
                    <a:schemeClr val="bg2">
                      <a:lumMod val="50000"/>
                    </a:schemeClr>
                  </a:solidFill>
                  <a:latin typeface="+mn-lt"/>
                </a:rPr>
                <a:t>Percent of men’s earnings.</a:t>
              </a:r>
            </a:p>
            <a:p>
              <a:endParaRPr lang="en-US" sz="1000" b="0" dirty="0">
                <a:solidFill>
                  <a:schemeClr val="bg2">
                    <a:lumMod val="50000"/>
                  </a:schemeClr>
                </a:solidFill>
                <a:latin typeface="+mn-lt"/>
              </a:endParaRPr>
            </a:p>
            <a:p>
              <a:r>
                <a:rPr lang="en-US" sz="1000" b="0" dirty="0">
                  <a:solidFill>
                    <a:schemeClr val="bg2">
                      <a:lumMod val="50000"/>
                    </a:schemeClr>
                  </a:solidFill>
                  <a:latin typeface="+mn-lt"/>
                </a:rPr>
                <a:t>Bureau of Labor Statistics, News Release, “Usual Weely Earnings of Wage and Salary Workers,” Second Quarter 2025, July 22, 2025.</a:t>
              </a:r>
            </a:p>
          </p:txBody>
        </p:sp>
        <p:sp>
          <p:nvSpPr>
            <p:cNvPr id="6" name="TextBox 5">
              <a:extLst>
                <a:ext uri="{FF2B5EF4-FFF2-40B4-BE49-F238E27FC236}">
                  <a16:creationId xmlns:a16="http://schemas.microsoft.com/office/drawing/2014/main" id="{4EA53C31-A03C-B941-11A7-82B7F6304EE2}"/>
                </a:ext>
              </a:extLst>
            </p:cNvPr>
            <p:cNvSpPr txBox="1"/>
            <p:nvPr/>
          </p:nvSpPr>
          <p:spPr>
            <a:xfrm>
              <a:off x="9114405" y="4861875"/>
              <a:ext cx="972457" cy="230832"/>
            </a:xfrm>
            <a:prstGeom prst="rect">
              <a:avLst/>
            </a:prstGeom>
            <a:noFill/>
          </p:spPr>
          <p:txBody>
            <a:bodyPr wrap="square" rtlCol="0">
              <a:noAutofit/>
            </a:bodyPr>
            <a:lstStyle/>
            <a:p>
              <a:pPr>
                <a:lnSpc>
                  <a:spcPct val="90000"/>
                </a:lnSpc>
              </a:pPr>
              <a:r>
                <a:rPr lang="en-US" sz="1600" dirty="0">
                  <a:solidFill>
                    <a:srgbClr val="00B050"/>
                  </a:solidFill>
                </a:rPr>
                <a:t>72%</a:t>
              </a:r>
            </a:p>
          </p:txBody>
        </p:sp>
        <p:sp>
          <p:nvSpPr>
            <p:cNvPr id="7" name="TextBox 6">
              <a:extLst>
                <a:ext uri="{FF2B5EF4-FFF2-40B4-BE49-F238E27FC236}">
                  <a16:creationId xmlns:a16="http://schemas.microsoft.com/office/drawing/2014/main" id="{F0397C96-7E5F-0291-3517-6F60A7F7CCAA}"/>
                </a:ext>
              </a:extLst>
            </p:cNvPr>
            <p:cNvSpPr txBox="1"/>
            <p:nvPr/>
          </p:nvSpPr>
          <p:spPr>
            <a:xfrm>
              <a:off x="9114405" y="5259674"/>
              <a:ext cx="972457" cy="230832"/>
            </a:xfrm>
            <a:prstGeom prst="rect">
              <a:avLst/>
            </a:prstGeom>
            <a:noFill/>
          </p:spPr>
          <p:txBody>
            <a:bodyPr wrap="square" rtlCol="0">
              <a:noAutofit/>
            </a:bodyPr>
            <a:lstStyle/>
            <a:p>
              <a:pPr>
                <a:lnSpc>
                  <a:spcPct val="90000"/>
                </a:lnSpc>
              </a:pPr>
              <a:r>
                <a:rPr lang="en-US" sz="1600" dirty="0">
                  <a:solidFill>
                    <a:srgbClr val="00B050"/>
                  </a:solidFill>
                </a:rPr>
                <a:t>74%</a:t>
              </a:r>
            </a:p>
          </p:txBody>
        </p:sp>
        <p:sp>
          <p:nvSpPr>
            <p:cNvPr id="8" name="TextBox 7">
              <a:extLst>
                <a:ext uri="{FF2B5EF4-FFF2-40B4-BE49-F238E27FC236}">
                  <a16:creationId xmlns:a16="http://schemas.microsoft.com/office/drawing/2014/main" id="{7C0B5976-7DCD-D835-077F-9B4481EE1270}"/>
                </a:ext>
              </a:extLst>
            </p:cNvPr>
            <p:cNvSpPr txBox="1"/>
            <p:nvPr/>
          </p:nvSpPr>
          <p:spPr>
            <a:xfrm>
              <a:off x="9107632" y="5627833"/>
              <a:ext cx="972457" cy="230832"/>
            </a:xfrm>
            <a:prstGeom prst="rect">
              <a:avLst/>
            </a:prstGeom>
            <a:noFill/>
          </p:spPr>
          <p:txBody>
            <a:bodyPr wrap="square" rtlCol="0">
              <a:noAutofit/>
            </a:bodyPr>
            <a:lstStyle/>
            <a:p>
              <a:pPr>
                <a:lnSpc>
                  <a:spcPct val="90000"/>
                </a:lnSpc>
              </a:pPr>
              <a:r>
                <a:rPr lang="en-US" sz="1600" dirty="0">
                  <a:solidFill>
                    <a:srgbClr val="00B050"/>
                  </a:solidFill>
                </a:rPr>
                <a:t>65%</a:t>
              </a:r>
            </a:p>
          </p:txBody>
        </p:sp>
      </p:grpSp>
      <p:grpSp>
        <p:nvGrpSpPr>
          <p:cNvPr id="19" name="Group 18">
            <a:extLst>
              <a:ext uri="{FF2B5EF4-FFF2-40B4-BE49-F238E27FC236}">
                <a16:creationId xmlns:a16="http://schemas.microsoft.com/office/drawing/2014/main" id="{0B76BC8E-E480-DCAC-1616-003FDDDA04DD}"/>
              </a:ext>
            </a:extLst>
          </p:cNvPr>
          <p:cNvGrpSpPr/>
          <p:nvPr/>
        </p:nvGrpSpPr>
        <p:grpSpPr>
          <a:xfrm>
            <a:off x="2990914" y="1023972"/>
            <a:ext cx="8061297" cy="2685637"/>
            <a:chOff x="2990914" y="1023972"/>
            <a:chExt cx="8061297" cy="2685637"/>
          </a:xfrm>
        </p:grpSpPr>
        <p:grpSp>
          <p:nvGrpSpPr>
            <p:cNvPr id="15" name="Group 14">
              <a:extLst>
                <a:ext uri="{FF2B5EF4-FFF2-40B4-BE49-F238E27FC236}">
                  <a16:creationId xmlns:a16="http://schemas.microsoft.com/office/drawing/2014/main" id="{7915393C-F53E-80D3-F29E-869868065B1D}"/>
                </a:ext>
              </a:extLst>
            </p:cNvPr>
            <p:cNvGrpSpPr/>
            <p:nvPr/>
          </p:nvGrpSpPr>
          <p:grpSpPr>
            <a:xfrm>
              <a:off x="2990914" y="1023972"/>
              <a:ext cx="7990356" cy="2685637"/>
              <a:chOff x="3374740" y="887180"/>
              <a:chExt cx="7990356" cy="2685637"/>
            </a:xfrm>
          </p:grpSpPr>
          <p:pic>
            <p:nvPicPr>
              <p:cNvPr id="5" name="Picture 5" descr="MPj04227880000[1]"/>
              <p:cNvPicPr>
                <a:picLocks noChangeAspect="1" noChangeArrowheads="1"/>
              </p:cNvPicPr>
              <p:nvPr/>
            </p:nvPicPr>
            <p:blipFill rotWithShape="1">
              <a:blip r:embed="rId4">
                <a:extLst>
                  <a:ext uri="{28A0092B-C50C-407E-A947-70E740481C1C}">
                    <a14:useLocalDpi xmlns:a14="http://schemas.microsoft.com/office/drawing/2010/main" val="0"/>
                  </a:ext>
                </a:extLst>
              </a:blip>
              <a:srcRect t="8637" b="3741"/>
              <a:stretch/>
            </p:blipFill>
            <p:spPr bwMode="auto">
              <a:xfrm>
                <a:off x="3374740" y="887180"/>
                <a:ext cx="2136605" cy="262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3"/>
              <p:cNvSpPr txBox="1">
                <a:spLocks noChangeArrowheads="1"/>
              </p:cNvSpPr>
              <p:nvPr/>
            </p:nvSpPr>
            <p:spPr bwMode="auto">
              <a:xfrm>
                <a:off x="9334785" y="2765018"/>
                <a:ext cx="203031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b">
                <a:spAutoFit/>
              </a:bodyPr>
              <a:lstStyle>
                <a:lvl1pPr defTabSz="784225"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defTabSz="784225"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defTabSz="784225"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defTabSz="784225"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defTabSz="784225"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784225"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r>
                  <a:rPr lang="en-US" sz="1000" b="0" dirty="0">
                    <a:solidFill>
                      <a:schemeClr val="bg2">
                        <a:lumMod val="50000"/>
                      </a:schemeClr>
                    </a:solidFill>
                    <a:latin typeface="+mn-lt"/>
                  </a:rPr>
                  <a:t>Pew Research Center, “U.S. women are outpacing men in college completion, including in every major racial and ethnic group,” November 18,2024.</a:t>
                </a:r>
              </a:p>
            </p:txBody>
          </p:sp>
          <p:grpSp>
            <p:nvGrpSpPr>
              <p:cNvPr id="9" name="Group 8">
                <a:extLst>
                  <a:ext uri="{FF2B5EF4-FFF2-40B4-BE49-F238E27FC236}">
                    <a16:creationId xmlns:a16="http://schemas.microsoft.com/office/drawing/2014/main" id="{434D0B09-91AF-6319-5967-829912B810BF}"/>
                  </a:ext>
                </a:extLst>
              </p:cNvPr>
              <p:cNvGrpSpPr/>
              <p:nvPr/>
            </p:nvGrpSpPr>
            <p:grpSpPr>
              <a:xfrm>
                <a:off x="4686409" y="965142"/>
                <a:ext cx="4424096" cy="2607675"/>
                <a:chOff x="2843338" y="1105368"/>
                <a:chExt cx="4424096" cy="2607675"/>
              </a:xfrm>
            </p:grpSpPr>
            <p:graphicFrame>
              <p:nvGraphicFramePr>
                <p:cNvPr id="22" name="Chart 21">
                  <a:extLst>
                    <a:ext uri="{FF2B5EF4-FFF2-40B4-BE49-F238E27FC236}">
                      <a16:creationId xmlns:a16="http://schemas.microsoft.com/office/drawing/2014/main" id="{91D653D8-419B-DB28-115B-502A1CE3B029}"/>
                    </a:ext>
                  </a:extLst>
                </p:cNvPr>
                <p:cNvGraphicFramePr/>
                <p:nvPr>
                  <p:extLst>
                    <p:ext uri="{D42A27DB-BD31-4B8C-83A1-F6EECF244321}">
                      <p14:modId xmlns:p14="http://schemas.microsoft.com/office/powerpoint/2010/main" val="2646318146"/>
                    </p:ext>
                  </p:extLst>
                </p:nvPr>
              </p:nvGraphicFramePr>
              <p:xfrm>
                <a:off x="2843338" y="1105368"/>
                <a:ext cx="4424096" cy="2607675"/>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Box 23">
                  <a:extLst>
                    <a:ext uri="{FF2B5EF4-FFF2-40B4-BE49-F238E27FC236}">
                      <a16:creationId xmlns:a16="http://schemas.microsoft.com/office/drawing/2014/main" id="{10182AAE-458D-3022-EC92-844109377B43}"/>
                    </a:ext>
                  </a:extLst>
                </p:cNvPr>
                <p:cNvSpPr txBox="1"/>
                <p:nvPr/>
              </p:nvSpPr>
              <p:spPr>
                <a:xfrm>
                  <a:off x="3858857" y="3408601"/>
                  <a:ext cx="3151397" cy="230832"/>
                </a:xfrm>
                <a:prstGeom prst="rect">
                  <a:avLst/>
                </a:prstGeom>
                <a:noFill/>
              </p:spPr>
              <p:txBody>
                <a:bodyPr wrap="square">
                  <a:spAutoFit/>
                </a:bodyPr>
                <a:lstStyle/>
                <a:p>
                  <a:pPr>
                    <a:lnSpc>
                      <a:spcPct val="90000"/>
                    </a:lnSpc>
                  </a:pPr>
                  <a:r>
                    <a:rPr lang="en-US" sz="1000" dirty="0">
                      <a:solidFill>
                        <a:schemeClr val="bg2">
                          <a:lumMod val="50000"/>
                        </a:schemeClr>
                      </a:solidFill>
                    </a:rPr>
                    <a:t>% of 25- to 34-year-olds with a bachelor’s degree</a:t>
                  </a:r>
                </a:p>
              </p:txBody>
            </p:sp>
          </p:grpSp>
          <p:sp>
            <p:nvSpPr>
              <p:cNvPr id="14" name="Rectangle 13">
                <a:extLst>
                  <a:ext uri="{FF2B5EF4-FFF2-40B4-BE49-F238E27FC236}">
                    <a16:creationId xmlns:a16="http://schemas.microsoft.com/office/drawing/2014/main" id="{3FF94E17-FA29-4EC9-0AF8-92C05B2A5421}"/>
                  </a:ext>
                </a:extLst>
              </p:cNvPr>
              <p:cNvSpPr/>
              <p:nvPr/>
            </p:nvSpPr>
            <p:spPr>
              <a:xfrm>
                <a:off x="3374740" y="887180"/>
                <a:ext cx="5735765" cy="2624553"/>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
          <p:nvSpPr>
            <p:cNvPr id="16" name="TextBox 15">
              <a:extLst>
                <a:ext uri="{FF2B5EF4-FFF2-40B4-BE49-F238E27FC236}">
                  <a16:creationId xmlns:a16="http://schemas.microsoft.com/office/drawing/2014/main" id="{FBB52604-B86D-76FA-D5FB-AEB643E5A582}"/>
                </a:ext>
              </a:extLst>
            </p:cNvPr>
            <p:cNvSpPr txBox="1"/>
            <p:nvPr/>
          </p:nvSpPr>
          <p:spPr>
            <a:xfrm>
              <a:off x="8812622" y="1798720"/>
              <a:ext cx="2239589" cy="950234"/>
            </a:xfrm>
            <a:prstGeom prst="rect">
              <a:avLst/>
            </a:prstGeom>
            <a:noFill/>
          </p:spPr>
          <p:txBody>
            <a:bodyPr wrap="square" rtlCol="0">
              <a:noAutofit/>
            </a:bodyPr>
            <a:lstStyle/>
            <a:p>
              <a:pPr>
                <a:lnSpc>
                  <a:spcPct val="90000"/>
                </a:lnSpc>
              </a:pPr>
              <a:r>
                <a:rPr lang="en-US" sz="1800" dirty="0">
                  <a:solidFill>
                    <a:schemeClr val="bg1"/>
                  </a:solidFill>
                </a:rPr>
                <a:t>Women with bachelor’s degrees outpace men</a:t>
              </a:r>
            </a:p>
          </p:txBody>
        </p:sp>
      </p:grpSp>
    </p:spTree>
    <p:extLst>
      <p:ext uri="{BB962C8B-B14F-4D97-AF65-F5344CB8AC3E}">
        <p14:creationId xmlns:p14="http://schemas.microsoft.com/office/powerpoint/2010/main" val="30238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1000"/>
                                        <p:tgtEl>
                                          <p:spTgt spid="20"/>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800" dirty="0"/>
              <a:t>Evolving roles: </a:t>
            </a:r>
            <a:br>
              <a:rPr lang="en-US" sz="2800" dirty="0">
                <a:solidFill>
                  <a:schemeClr val="accent4"/>
                </a:solidFill>
              </a:rPr>
            </a:br>
            <a:r>
              <a:rPr lang="en-US" sz="3600" dirty="0">
                <a:solidFill>
                  <a:schemeClr val="accent4"/>
                </a:solidFill>
              </a:rPr>
              <a:t>Increased responsibilities</a:t>
            </a:r>
          </a:p>
        </p:txBody>
      </p:sp>
      <p:grpSp>
        <p:nvGrpSpPr>
          <p:cNvPr id="6" name="Group 5">
            <a:extLst>
              <a:ext uri="{FF2B5EF4-FFF2-40B4-BE49-F238E27FC236}">
                <a16:creationId xmlns:a16="http://schemas.microsoft.com/office/drawing/2014/main" id="{17EA2DC1-44E7-6280-CE5B-07A57E41502B}"/>
              </a:ext>
            </a:extLst>
          </p:cNvPr>
          <p:cNvGrpSpPr/>
          <p:nvPr/>
        </p:nvGrpSpPr>
        <p:grpSpPr>
          <a:xfrm>
            <a:off x="6816325" y="3794415"/>
            <a:ext cx="3728765" cy="2186141"/>
            <a:chOff x="6816325" y="3794415"/>
            <a:chExt cx="3728765" cy="2186141"/>
          </a:xfrm>
        </p:grpSpPr>
        <p:sp>
          <p:nvSpPr>
            <p:cNvPr id="4" name="Hexagon 3">
              <a:extLst>
                <a:ext uri="{FF2B5EF4-FFF2-40B4-BE49-F238E27FC236}">
                  <a16:creationId xmlns:a16="http://schemas.microsoft.com/office/drawing/2014/main" id="{11755DB5-0EFE-13D2-DBC4-B7EB8F8904F2}"/>
                </a:ext>
              </a:extLst>
            </p:cNvPr>
            <p:cNvSpPr/>
            <p:nvPr/>
          </p:nvSpPr>
          <p:spPr>
            <a:xfrm>
              <a:off x="6816325" y="3794415"/>
              <a:ext cx="3704277" cy="2186141"/>
            </a:xfrm>
            <a:prstGeom prst="hexagon">
              <a:avLst/>
            </a:prstGeom>
            <a:solidFill>
              <a:srgbClr val="EAF3D8">
                <a:alpha val="80000"/>
              </a:srgbClr>
            </a:solidFill>
            <a:ln w="38100">
              <a:solidFill>
                <a:srgbClr val="47B0B5"/>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5" name="Group 4"/>
            <p:cNvGrpSpPr/>
            <p:nvPr/>
          </p:nvGrpSpPr>
          <p:grpSpPr>
            <a:xfrm>
              <a:off x="6919239" y="3860363"/>
              <a:ext cx="3625851" cy="1999048"/>
              <a:chOff x="614362" y="3741738"/>
              <a:chExt cx="3625851" cy="1999048"/>
            </a:xfrm>
          </p:grpSpPr>
          <p:sp>
            <p:nvSpPr>
              <p:cNvPr id="7" name="TextBox 12"/>
              <p:cNvSpPr txBox="1">
                <a:spLocks noChangeArrowheads="1"/>
              </p:cNvSpPr>
              <p:nvPr/>
            </p:nvSpPr>
            <p:spPr bwMode="auto">
              <a:xfrm>
                <a:off x="1655499" y="3741738"/>
                <a:ext cx="1387581" cy="7694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4400" b="1" i="0" u="none" strike="noStrike" kern="0" cap="none" spc="0" normalizeH="0" baseline="0" dirty="0">
                    <a:ln>
                      <a:noFill/>
                    </a:ln>
                    <a:solidFill>
                      <a:schemeClr val="accent4"/>
                    </a:solidFill>
                    <a:effectLst/>
                    <a:uLnTx/>
                    <a:uFillTx/>
                    <a:latin typeface="+mn-lt"/>
                  </a:rPr>
                  <a:t>49</a:t>
                </a:r>
                <a:r>
                  <a:rPr kumimoji="0" lang="en-US" altLang="en-US" sz="4400" b="1" i="0" u="none" strike="noStrike" kern="0" cap="none" spc="0" normalizeH="0" baseline="0" noProof="0" dirty="0">
                    <a:ln>
                      <a:noFill/>
                    </a:ln>
                    <a:solidFill>
                      <a:schemeClr val="accent4"/>
                    </a:solidFill>
                    <a:effectLst/>
                    <a:uLnTx/>
                    <a:uFillTx/>
                    <a:latin typeface="+mn-lt"/>
                  </a:rPr>
                  <a:t>%</a:t>
                </a:r>
              </a:p>
            </p:txBody>
          </p:sp>
          <p:sp>
            <p:nvSpPr>
              <p:cNvPr id="8" name="Rectangle 6"/>
              <p:cNvSpPr txBox="1">
                <a:spLocks/>
              </p:cNvSpPr>
              <p:nvPr/>
            </p:nvSpPr>
            <p:spPr bwMode="gray">
              <a:xfrm>
                <a:off x="614362" y="4477930"/>
                <a:ext cx="3625851" cy="126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100000"/>
                  </a:lnSpc>
                  <a:spcBef>
                    <a:spcPct val="0"/>
                  </a:spcBef>
                  <a:spcAft>
                    <a:spcPts val="600"/>
                  </a:spcAft>
                  <a:buClr>
                    <a:srgbClr val="113388"/>
                  </a:buClr>
                  <a:buSzTx/>
                  <a:buFont typeface="Wingdings" pitchFamily="2" charset="2"/>
                  <a:buNone/>
                  <a:tabLst/>
                  <a:defRPr/>
                </a:pP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Believe they are </a:t>
                </a:r>
                <a:b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br>
                <a:r>
                  <a:rPr kumimoji="0" lang="en-US" altLang="en-US" b="1" i="1" u="none" strike="noStrike" kern="0" cap="none" spc="0" normalizeH="0" baseline="0" noProof="0" dirty="0">
                    <a:ln>
                      <a:noFill/>
                    </a:ln>
                    <a:solidFill>
                      <a:schemeClr val="accent4"/>
                    </a:solidFill>
                    <a:effectLst/>
                    <a:uLnTx/>
                    <a:uFillTx/>
                    <a:latin typeface="+mn-lt"/>
                    <a:ea typeface="ＭＳ Ｐゴシック" pitchFamily="34" charset="-128"/>
                  </a:rPr>
                  <a:t>more financially savvy </a:t>
                </a:r>
                <a:br>
                  <a:rPr lang="en-US" altLang="en-US" i="1" kern="0" noProof="0" dirty="0">
                    <a:solidFill>
                      <a:srgbClr val="113388"/>
                    </a:solidFill>
                    <a:latin typeface="+mn-lt"/>
                  </a:rPr>
                </a:b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than their spouse or partner</a:t>
                </a:r>
              </a:p>
            </p:txBody>
          </p:sp>
        </p:grpSp>
      </p:grpSp>
      <p:grpSp>
        <p:nvGrpSpPr>
          <p:cNvPr id="10" name="Group 9">
            <a:extLst>
              <a:ext uri="{FF2B5EF4-FFF2-40B4-BE49-F238E27FC236}">
                <a16:creationId xmlns:a16="http://schemas.microsoft.com/office/drawing/2014/main" id="{C63B236D-B89B-8692-048A-44644D191983}"/>
              </a:ext>
            </a:extLst>
          </p:cNvPr>
          <p:cNvGrpSpPr/>
          <p:nvPr/>
        </p:nvGrpSpPr>
        <p:grpSpPr>
          <a:xfrm>
            <a:off x="6756200" y="1505258"/>
            <a:ext cx="3704277" cy="2186141"/>
            <a:chOff x="6756200" y="1505258"/>
            <a:chExt cx="3704277" cy="2186141"/>
          </a:xfrm>
        </p:grpSpPr>
        <p:sp>
          <p:nvSpPr>
            <p:cNvPr id="3" name="Hexagon 2">
              <a:extLst>
                <a:ext uri="{FF2B5EF4-FFF2-40B4-BE49-F238E27FC236}">
                  <a16:creationId xmlns:a16="http://schemas.microsoft.com/office/drawing/2014/main" id="{CA01D6A9-9AD2-A7C7-14FC-E1331F260BB6}"/>
                </a:ext>
              </a:extLst>
            </p:cNvPr>
            <p:cNvSpPr/>
            <p:nvPr/>
          </p:nvSpPr>
          <p:spPr>
            <a:xfrm>
              <a:off x="6756200" y="1505258"/>
              <a:ext cx="3704277" cy="2186141"/>
            </a:xfrm>
            <a:prstGeom prst="hexagon">
              <a:avLst/>
            </a:prstGeom>
            <a:solidFill>
              <a:srgbClr val="D4EFFC">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9" name="Group 8"/>
            <p:cNvGrpSpPr/>
            <p:nvPr/>
          </p:nvGrpSpPr>
          <p:grpSpPr>
            <a:xfrm>
              <a:off x="6919239" y="1587175"/>
              <a:ext cx="3348038" cy="2029877"/>
              <a:chOff x="614362" y="1835150"/>
              <a:chExt cx="3348038" cy="2029877"/>
            </a:xfrm>
          </p:grpSpPr>
          <p:sp>
            <p:nvSpPr>
              <p:cNvPr id="11" name="TextBox 2"/>
              <p:cNvSpPr txBox="1">
                <a:spLocks noChangeArrowheads="1"/>
              </p:cNvSpPr>
              <p:nvPr/>
            </p:nvSpPr>
            <p:spPr bwMode="auto">
              <a:xfrm>
                <a:off x="1625600" y="1835150"/>
                <a:ext cx="1355725" cy="7694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4400" b="1" i="0" u="none" strike="noStrike" kern="0" cap="none" spc="0" normalizeH="0" baseline="0" noProof="0" dirty="0">
                    <a:ln>
                      <a:noFill/>
                    </a:ln>
                    <a:solidFill>
                      <a:schemeClr val="accent4"/>
                    </a:solidFill>
                    <a:effectLst/>
                    <a:uLnTx/>
                    <a:uFillTx/>
                    <a:latin typeface="+mn-lt"/>
                  </a:rPr>
                  <a:t>53%</a:t>
                </a:r>
              </a:p>
            </p:txBody>
          </p:sp>
          <p:sp>
            <p:nvSpPr>
              <p:cNvPr id="12" name="Rectangle 6"/>
              <p:cNvSpPr txBox="1">
                <a:spLocks/>
              </p:cNvSpPr>
              <p:nvPr/>
            </p:nvSpPr>
            <p:spPr bwMode="gray">
              <a:xfrm>
                <a:off x="614362" y="2549413"/>
                <a:ext cx="3348038" cy="131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100000"/>
                  </a:lnSpc>
                  <a:spcBef>
                    <a:spcPct val="0"/>
                  </a:spcBef>
                  <a:spcAft>
                    <a:spcPts val="600"/>
                  </a:spcAft>
                  <a:buClr>
                    <a:srgbClr val="113388"/>
                  </a:buClr>
                  <a:buSzTx/>
                  <a:buFont typeface="Wingdings" pitchFamily="2" charset="2"/>
                  <a:buNone/>
                  <a:tabLst/>
                  <a:defRPr/>
                </a:pP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Consider themselves </a:t>
                </a:r>
                <a:br>
                  <a:rPr lang="en-US" altLang="en-US" sz="1800" b="0" kern="0" noProof="0" dirty="0">
                    <a:solidFill>
                      <a:srgbClr val="113388"/>
                    </a:solidFill>
                    <a:latin typeface="+mn-lt"/>
                  </a:rPr>
                </a:br>
                <a:r>
                  <a:rPr kumimoji="0" lang="en-US" altLang="en-US" b="1" i="1" u="none" strike="noStrike" kern="0" cap="none" spc="0" normalizeH="0" baseline="0" noProof="0" dirty="0">
                    <a:ln>
                      <a:noFill/>
                    </a:ln>
                    <a:solidFill>
                      <a:schemeClr val="accent4"/>
                    </a:solidFill>
                    <a:effectLst/>
                    <a:uLnTx/>
                    <a:uFillTx/>
                    <a:latin typeface="+mn-lt"/>
                    <a:ea typeface="ＭＳ Ｐゴシック" pitchFamily="34" charset="-128"/>
                  </a:rPr>
                  <a:t>Chief Financial Officer</a:t>
                </a:r>
                <a:br>
                  <a:rPr kumimoji="0" lang="en-US" altLang="en-US" b="1" i="1" u="none" strike="noStrike" kern="0" cap="none" spc="0" normalizeH="0" baseline="0" noProof="0" dirty="0">
                    <a:ln>
                      <a:noFill/>
                    </a:ln>
                    <a:solidFill>
                      <a:schemeClr val="accent4"/>
                    </a:solidFill>
                    <a:effectLst/>
                    <a:uLnTx/>
                    <a:uFillTx/>
                    <a:latin typeface="+mn-lt"/>
                    <a:ea typeface="ＭＳ Ｐゴシック" pitchFamily="34" charset="-128"/>
                  </a:rPr>
                </a:b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of</a:t>
                </a:r>
                <a:r>
                  <a:rPr kumimoji="0" lang="en-US" altLang="en-US" b="0" i="0" u="none" strike="noStrike" kern="0" cap="none" spc="0" normalizeH="0" baseline="0" noProof="0" dirty="0">
                    <a:ln>
                      <a:noFill/>
                    </a:ln>
                    <a:solidFill>
                      <a:srgbClr val="113388"/>
                    </a:solidFill>
                    <a:effectLst/>
                    <a:uLnTx/>
                    <a:uFillTx/>
                    <a:latin typeface="+mn-lt"/>
                    <a:ea typeface="ＭＳ Ｐゴシック" pitchFamily="34" charset="-128"/>
                  </a:rPr>
                  <a:t> </a:t>
                </a: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their household</a:t>
                </a:r>
              </a:p>
            </p:txBody>
          </p:sp>
        </p:grpSp>
      </p:grpSp>
      <p:sp>
        <p:nvSpPr>
          <p:cNvPr id="13" name="Rectangle 12"/>
          <p:cNvSpPr/>
          <p:nvPr/>
        </p:nvSpPr>
        <p:spPr>
          <a:xfrm>
            <a:off x="5992616" y="6021219"/>
            <a:ext cx="5113534" cy="784830"/>
          </a:xfrm>
          <a:prstGeom prst="rect">
            <a:avLst/>
          </a:prstGeom>
        </p:spPr>
        <p:txBody>
          <a:bodyPr wrap="square">
            <a:spAutoFit/>
          </a:bodyPr>
          <a:lstStyle/>
          <a:p>
            <a:pPr>
              <a:spcAft>
                <a:spcPts val="600"/>
              </a:spcAft>
            </a:pPr>
            <a:r>
              <a:rPr lang="en-US" sz="80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800" dirty="0"/>
              <a:t>The Allianz Center for the Future for Retirement produces insights and research as a part of Allianz Life Insurance Company of North America.</a:t>
            </a:r>
          </a:p>
        </p:txBody>
      </p:sp>
      <p:pic>
        <p:nvPicPr>
          <p:cNvPr id="22" name="Picture 21" descr="A group of people standing around a computer&#10;&#10;AI-generated content may be incorrect.">
            <a:extLst>
              <a:ext uri="{FF2B5EF4-FFF2-40B4-BE49-F238E27FC236}">
                <a16:creationId xmlns:a16="http://schemas.microsoft.com/office/drawing/2014/main" id="{03FE4368-0EF9-2C04-244E-A881104073A0}"/>
              </a:ext>
            </a:extLst>
          </p:cNvPr>
          <p:cNvPicPr>
            <a:picLocks noChangeAspect="1"/>
          </p:cNvPicPr>
          <p:nvPr/>
        </p:nvPicPr>
        <p:blipFill>
          <a:blip r:embed="rId3">
            <a:extLst>
              <a:ext uri="{28A0092B-C50C-407E-A947-70E740481C1C}">
                <a14:useLocalDpi xmlns:a14="http://schemas.microsoft.com/office/drawing/2010/main" val="0"/>
              </a:ext>
            </a:extLst>
          </a:blip>
          <a:srcRect l="28803"/>
          <a:stretch/>
        </p:blipFill>
        <p:spPr>
          <a:xfrm flipH="1">
            <a:off x="21771" y="1442236"/>
            <a:ext cx="5778334" cy="5415764"/>
          </a:xfrm>
          <a:prstGeom prst="rect">
            <a:avLst/>
          </a:prstGeom>
          <a:ln>
            <a:solidFill>
              <a:schemeClr val="bg2">
                <a:lumMod val="75000"/>
              </a:schemeClr>
            </a:solidFill>
          </a:ln>
        </p:spPr>
      </p:pic>
    </p:spTree>
    <p:extLst>
      <p:ext uri="{BB962C8B-B14F-4D97-AF65-F5344CB8AC3E}">
        <p14:creationId xmlns:p14="http://schemas.microsoft.com/office/powerpoint/2010/main" val="211876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800" dirty="0"/>
              <a:t>Evolving roles: </a:t>
            </a:r>
            <a:br>
              <a:rPr lang="en-US" sz="2800" dirty="0">
                <a:solidFill>
                  <a:schemeClr val="accent4"/>
                </a:solidFill>
              </a:rPr>
            </a:br>
            <a:r>
              <a:rPr lang="en-US" sz="3600" dirty="0">
                <a:solidFill>
                  <a:schemeClr val="accent4"/>
                </a:solidFill>
              </a:rPr>
              <a:t>Increased responsibilities</a:t>
            </a:r>
          </a:p>
        </p:txBody>
      </p:sp>
      <p:sp>
        <p:nvSpPr>
          <p:cNvPr id="3" name="Slide Number Placeholder 2"/>
          <p:cNvSpPr>
            <a:spLocks noGrp="1"/>
          </p:cNvSpPr>
          <p:nvPr>
            <p:ph type="sldNum" sz="quarter" idx="4"/>
          </p:nvPr>
        </p:nvSpPr>
        <p:spPr/>
        <p:txBody>
          <a:bodyPr/>
          <a:lstStyle/>
          <a:p>
            <a:fld id="{67FC5CDF-15F9-4054-9F50-C9080AAD3281}" type="slidenum">
              <a:rPr lang="en-US" smtClean="0"/>
              <a:pPr/>
              <a:t>10</a:t>
            </a:fld>
            <a:endParaRPr lang="en-US" dirty="0"/>
          </a:p>
        </p:txBody>
      </p:sp>
      <p:grpSp>
        <p:nvGrpSpPr>
          <p:cNvPr id="14" name="Group 13"/>
          <p:cNvGrpSpPr/>
          <p:nvPr/>
        </p:nvGrpSpPr>
        <p:grpSpPr>
          <a:xfrm>
            <a:off x="5992616" y="1755960"/>
            <a:ext cx="3762272" cy="3657599"/>
            <a:chOff x="5334001" y="1399765"/>
            <a:chExt cx="3762272" cy="3626665"/>
          </a:xfrm>
        </p:grpSpPr>
        <p:sp>
          <p:nvSpPr>
            <p:cNvPr id="15" name="Rectangle 14"/>
            <p:cNvSpPr/>
            <p:nvPr/>
          </p:nvSpPr>
          <p:spPr>
            <a:xfrm>
              <a:off x="5334001" y="1399765"/>
              <a:ext cx="3762272" cy="3626665"/>
            </a:xfrm>
            <a:prstGeom prst="rect">
              <a:avLst/>
            </a:prstGeom>
            <a:solidFill>
              <a:schemeClr val="accent6">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Ellipse 11">
              <a:extLst>
                <a:ext uri="{FF2B5EF4-FFF2-40B4-BE49-F238E27FC236}">
                  <a16:creationId xmlns:a16="http://schemas.microsoft.com/office/drawing/2014/main" id="{47214CB5-DCEC-4998-B9BC-0AFE666A6243}"/>
                </a:ext>
              </a:extLst>
            </p:cNvPr>
            <p:cNvSpPr>
              <a:spLocks noChangeAspect="1"/>
            </p:cNvSpPr>
            <p:nvPr/>
          </p:nvSpPr>
          <p:spPr>
            <a:xfrm>
              <a:off x="6353091" y="1728142"/>
              <a:ext cx="1554990" cy="15549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000" b="1" dirty="0">
                  <a:solidFill>
                    <a:schemeClr val="accent6">
                      <a:lumMod val="50000"/>
                    </a:schemeClr>
                  </a:solidFill>
                </a:rPr>
                <a:t>46</a:t>
              </a:r>
              <a:r>
                <a:rPr lang="en-US" sz="4000" b="1" i="0" u="none" strike="noStrike" dirty="0">
                  <a:solidFill>
                    <a:schemeClr val="accent6">
                      <a:lumMod val="50000"/>
                    </a:schemeClr>
                  </a:solidFill>
                </a:rPr>
                <a:t>%</a:t>
              </a:r>
            </a:p>
          </p:txBody>
        </p:sp>
        <p:sp>
          <p:nvSpPr>
            <p:cNvPr id="17" name="TextBox 16"/>
            <p:cNvSpPr txBox="1"/>
            <p:nvPr/>
          </p:nvSpPr>
          <p:spPr>
            <a:xfrm>
              <a:off x="5921654" y="3642471"/>
              <a:ext cx="2702853" cy="494132"/>
            </a:xfrm>
            <a:prstGeom prst="rect">
              <a:avLst/>
            </a:prstGeom>
            <a:noFill/>
          </p:spPr>
          <p:txBody>
            <a:bodyPr wrap="square" rtlCol="0">
              <a:noAutofit/>
            </a:bodyPr>
            <a:lstStyle/>
            <a:p>
              <a:pPr algn="ctr">
                <a:lnSpc>
                  <a:spcPct val="90000"/>
                </a:lnSpc>
              </a:pPr>
              <a:r>
                <a:rPr lang="en-US" sz="2400" dirty="0">
                  <a:solidFill>
                    <a:schemeClr val="bg2"/>
                  </a:solidFill>
                </a:rPr>
                <a:t>Identify as sole or main breadwinner</a:t>
              </a:r>
            </a:p>
          </p:txBody>
        </p:sp>
      </p:grpSp>
      <p:grpSp>
        <p:nvGrpSpPr>
          <p:cNvPr id="5" name="Group 4">
            <a:extLst>
              <a:ext uri="{FF2B5EF4-FFF2-40B4-BE49-F238E27FC236}">
                <a16:creationId xmlns:a16="http://schemas.microsoft.com/office/drawing/2014/main" id="{1500CDA4-8245-1CD1-4DA3-A82CE5DAB22E}"/>
              </a:ext>
            </a:extLst>
          </p:cNvPr>
          <p:cNvGrpSpPr/>
          <p:nvPr/>
        </p:nvGrpSpPr>
        <p:grpSpPr>
          <a:xfrm>
            <a:off x="3150290" y="2236049"/>
            <a:ext cx="2360050" cy="3073688"/>
            <a:chOff x="3150290" y="2236049"/>
            <a:chExt cx="2360050" cy="3073688"/>
          </a:xfrm>
        </p:grpSpPr>
        <p:sp>
          <p:nvSpPr>
            <p:cNvPr id="6" name="Freeform: Shape 5">
              <a:extLst>
                <a:ext uri="{FF2B5EF4-FFF2-40B4-BE49-F238E27FC236}">
                  <a16:creationId xmlns:a16="http://schemas.microsoft.com/office/drawing/2014/main" id="{FECBCAB2-A093-EF12-7305-62E2A4E5696B}"/>
                </a:ext>
              </a:extLst>
            </p:cNvPr>
            <p:cNvSpPr/>
            <p:nvPr/>
          </p:nvSpPr>
          <p:spPr>
            <a:xfrm>
              <a:off x="3150290" y="2236049"/>
              <a:ext cx="2360050" cy="2796045"/>
            </a:xfrm>
            <a:custGeom>
              <a:avLst/>
              <a:gdLst>
                <a:gd name="connsiteX0" fmla="*/ 1063159 w 1524979"/>
                <a:gd name="connsiteY0" fmla="*/ 1056036 h 1855776"/>
                <a:gd name="connsiteX1" fmla="*/ 1370772 w 1524979"/>
                <a:gd name="connsiteY1" fmla="*/ 1218398 h 1855776"/>
                <a:gd name="connsiteX2" fmla="*/ 1434397 w 1524979"/>
                <a:gd name="connsiteY2" fmla="*/ 1344593 h 1855776"/>
                <a:gd name="connsiteX3" fmla="*/ 1476566 w 1524979"/>
                <a:gd name="connsiteY3" fmla="*/ 1681150 h 1855776"/>
                <a:gd name="connsiteX4" fmla="*/ 1447165 w 1524979"/>
                <a:gd name="connsiteY4" fmla="*/ 1748039 h 1855776"/>
                <a:gd name="connsiteX5" fmla="*/ 1338395 w 1524979"/>
                <a:gd name="connsiteY5" fmla="*/ 1804056 h 1855776"/>
                <a:gd name="connsiteX6" fmla="*/ 1338395 w 1524979"/>
                <a:gd name="connsiteY6" fmla="*/ 1855777 h 1855776"/>
                <a:gd name="connsiteX7" fmla="*/ 1474021 w 1524979"/>
                <a:gd name="connsiteY7" fmla="*/ 1787688 h 1855776"/>
                <a:gd name="connsiteX8" fmla="*/ 1524014 w 1524979"/>
                <a:gd name="connsiteY8" fmla="*/ 1675366 h 1855776"/>
                <a:gd name="connsiteX9" fmla="*/ 1482398 w 1524979"/>
                <a:gd name="connsiteY9" fmla="*/ 1342312 h 1855776"/>
                <a:gd name="connsiteX10" fmla="*/ 1401972 w 1524979"/>
                <a:gd name="connsiteY10" fmla="*/ 1181798 h 1855776"/>
                <a:gd name="connsiteX11" fmla="*/ 1189449 w 1524979"/>
                <a:gd name="connsiteY11" fmla="*/ 1055220 h 1855776"/>
                <a:gd name="connsiteX12" fmla="*/ 1194489 w 1524979"/>
                <a:gd name="connsiteY12" fmla="*/ 446882 h 1855776"/>
                <a:gd name="connsiteX13" fmla="*/ 1180233 w 1524979"/>
                <a:gd name="connsiteY13" fmla="*/ 325344 h 1855776"/>
                <a:gd name="connsiteX14" fmla="*/ 951125 w 1524979"/>
                <a:gd name="connsiteY14" fmla="*/ 44947 h 1855776"/>
                <a:gd name="connsiteX15" fmla="*/ 894196 w 1524979"/>
                <a:gd name="connsiteY15" fmla="*/ 49747 h 1855776"/>
                <a:gd name="connsiteX16" fmla="*/ 891508 w 1524979"/>
                <a:gd name="connsiteY16" fmla="*/ 51667 h 1855776"/>
                <a:gd name="connsiteX17" fmla="*/ 880876 w 1524979"/>
                <a:gd name="connsiteY17" fmla="*/ 36811 h 1855776"/>
                <a:gd name="connsiteX18" fmla="*/ 833523 w 1524979"/>
                <a:gd name="connsiteY18" fmla="*/ 6426 h 1855776"/>
                <a:gd name="connsiteX19" fmla="*/ 480165 w 1524979"/>
                <a:gd name="connsiteY19" fmla="*/ 104012 h 1855776"/>
                <a:gd name="connsiteX20" fmla="*/ 331819 w 1524979"/>
                <a:gd name="connsiteY20" fmla="*/ 440834 h 1855776"/>
                <a:gd name="connsiteX21" fmla="*/ 335659 w 1524979"/>
                <a:gd name="connsiteY21" fmla="*/ 1055244 h 1855776"/>
                <a:gd name="connsiteX22" fmla="*/ 122943 w 1524979"/>
                <a:gd name="connsiteY22" fmla="*/ 1181918 h 1855776"/>
                <a:gd name="connsiteX23" fmla="*/ 42494 w 1524979"/>
                <a:gd name="connsiteY23" fmla="*/ 1342432 h 1855776"/>
                <a:gd name="connsiteX24" fmla="*/ 925 w 1524979"/>
                <a:gd name="connsiteY24" fmla="*/ 1675654 h 1855776"/>
                <a:gd name="connsiteX25" fmla="*/ 50966 w 1524979"/>
                <a:gd name="connsiteY25" fmla="*/ 1787664 h 1855776"/>
                <a:gd name="connsiteX26" fmla="*/ 186376 w 1524979"/>
                <a:gd name="connsiteY26" fmla="*/ 1855753 h 1855776"/>
                <a:gd name="connsiteX27" fmla="*/ 186376 w 1524979"/>
                <a:gd name="connsiteY27" fmla="*/ 1804008 h 1855776"/>
                <a:gd name="connsiteX28" fmla="*/ 77918 w 1524979"/>
                <a:gd name="connsiteY28" fmla="*/ 1748015 h 1855776"/>
                <a:gd name="connsiteX29" fmla="*/ 48494 w 1524979"/>
                <a:gd name="connsiteY29" fmla="*/ 1681390 h 1855776"/>
                <a:gd name="connsiteX30" fmla="*/ 90375 w 1524979"/>
                <a:gd name="connsiteY30" fmla="*/ 1347064 h 1855776"/>
                <a:gd name="connsiteX31" fmla="*/ 90567 w 1524979"/>
                <a:gd name="connsiteY31" fmla="*/ 1344664 h 1855776"/>
                <a:gd name="connsiteX32" fmla="*/ 154096 w 1524979"/>
                <a:gd name="connsiteY32" fmla="*/ 1218470 h 1855776"/>
                <a:gd name="connsiteX33" fmla="*/ 461613 w 1524979"/>
                <a:gd name="connsiteY33" fmla="*/ 1056036 h 1855776"/>
                <a:gd name="connsiteX34" fmla="*/ 762386 w 1524979"/>
                <a:gd name="connsiteY34" fmla="*/ 1128037 h 1855776"/>
                <a:gd name="connsiteX35" fmla="*/ 1063159 w 1524979"/>
                <a:gd name="connsiteY35" fmla="*/ 1056036 h 1855776"/>
                <a:gd name="connsiteX36" fmla="*/ 441740 w 1524979"/>
                <a:gd name="connsiteY36" fmla="*/ 1012379 h 1855776"/>
                <a:gd name="connsiteX37" fmla="*/ 383539 w 1524979"/>
                <a:gd name="connsiteY37" fmla="*/ 1034867 h 1855776"/>
                <a:gd name="connsiteX38" fmla="*/ 379819 w 1524979"/>
                <a:gd name="connsiteY38" fmla="*/ 440522 h 1855776"/>
                <a:gd name="connsiteX39" fmla="*/ 511293 w 1524979"/>
                <a:gd name="connsiteY39" fmla="*/ 140517 h 1855776"/>
                <a:gd name="connsiteX40" fmla="*/ 825075 w 1524979"/>
                <a:gd name="connsiteY40" fmla="*/ 53755 h 1855776"/>
                <a:gd name="connsiteX41" fmla="*/ 841731 w 1524979"/>
                <a:gd name="connsiteY41" fmla="*/ 64795 h 1855776"/>
                <a:gd name="connsiteX42" fmla="*/ 866283 w 1524979"/>
                <a:gd name="connsiteY42" fmla="*/ 99116 h 1855776"/>
                <a:gd name="connsiteX43" fmla="*/ 899716 w 1524979"/>
                <a:gd name="connsiteY43" fmla="*/ 104708 h 1855776"/>
                <a:gd name="connsiteX44" fmla="*/ 921916 w 1524979"/>
                <a:gd name="connsiteY44" fmla="*/ 88892 h 1855776"/>
                <a:gd name="connsiteX45" fmla="*/ 929596 w 1524979"/>
                <a:gd name="connsiteY45" fmla="*/ 87932 h 1855776"/>
                <a:gd name="connsiteX46" fmla="*/ 1133792 w 1524979"/>
                <a:gd name="connsiteY46" fmla="*/ 338016 h 1855776"/>
                <a:gd name="connsiteX47" fmla="*/ 1146392 w 1524979"/>
                <a:gd name="connsiteY47" fmla="*/ 446666 h 1855776"/>
                <a:gd name="connsiteX48" fmla="*/ 1141592 w 1524979"/>
                <a:gd name="connsiteY48" fmla="*/ 1034987 h 1855776"/>
                <a:gd name="connsiteX49" fmla="*/ 1085047 w 1524979"/>
                <a:gd name="connsiteY49" fmla="*/ 1013099 h 1855776"/>
                <a:gd name="connsiteX50" fmla="*/ 1008246 w 1524979"/>
                <a:gd name="connsiteY50" fmla="*/ 981586 h 1855776"/>
                <a:gd name="connsiteX51" fmla="*/ 978389 w 1524979"/>
                <a:gd name="connsiteY51" fmla="*/ 937186 h 1855776"/>
                <a:gd name="connsiteX52" fmla="*/ 978389 w 1524979"/>
                <a:gd name="connsiteY52" fmla="*/ 857072 h 1855776"/>
                <a:gd name="connsiteX53" fmla="*/ 1098391 w 1524979"/>
                <a:gd name="connsiteY53" fmla="*/ 600028 h 1855776"/>
                <a:gd name="connsiteX54" fmla="*/ 1098391 w 1524979"/>
                <a:gd name="connsiteY54" fmla="*/ 480026 h 1855776"/>
                <a:gd name="connsiteX55" fmla="*/ 1026390 w 1524979"/>
                <a:gd name="connsiteY55" fmla="*/ 408025 h 1855776"/>
                <a:gd name="connsiteX56" fmla="*/ 498381 w 1524979"/>
                <a:gd name="connsiteY56" fmla="*/ 408025 h 1855776"/>
                <a:gd name="connsiteX57" fmla="*/ 426380 w 1524979"/>
                <a:gd name="connsiteY57" fmla="*/ 480026 h 1855776"/>
                <a:gd name="connsiteX58" fmla="*/ 426380 w 1524979"/>
                <a:gd name="connsiteY58" fmla="*/ 600028 h 1855776"/>
                <a:gd name="connsiteX59" fmla="*/ 546190 w 1524979"/>
                <a:gd name="connsiteY59" fmla="*/ 856832 h 1855776"/>
                <a:gd name="connsiteX60" fmla="*/ 546190 w 1524979"/>
                <a:gd name="connsiteY60" fmla="*/ 937090 h 1855776"/>
                <a:gd name="connsiteX61" fmla="*/ 516478 w 1524979"/>
                <a:gd name="connsiteY61" fmla="*/ 981634 h 1855776"/>
                <a:gd name="connsiteX62" fmla="*/ 474381 w 1524979"/>
                <a:gd name="connsiteY62" fmla="*/ 600028 h 1855776"/>
                <a:gd name="connsiteX63" fmla="*/ 474381 w 1524979"/>
                <a:gd name="connsiteY63" fmla="*/ 480026 h 1855776"/>
                <a:gd name="connsiteX64" fmla="*/ 498381 w 1524979"/>
                <a:gd name="connsiteY64" fmla="*/ 456026 h 1855776"/>
                <a:gd name="connsiteX65" fmla="*/ 1026390 w 1524979"/>
                <a:gd name="connsiteY65" fmla="*/ 456026 h 1855776"/>
                <a:gd name="connsiteX66" fmla="*/ 1050390 w 1524979"/>
                <a:gd name="connsiteY66" fmla="*/ 480026 h 1855776"/>
                <a:gd name="connsiteX67" fmla="*/ 1050390 w 1524979"/>
                <a:gd name="connsiteY67" fmla="*/ 600028 h 1855776"/>
                <a:gd name="connsiteX68" fmla="*/ 762386 w 1524979"/>
                <a:gd name="connsiteY68" fmla="*/ 888033 h 1855776"/>
                <a:gd name="connsiteX69" fmla="*/ 474381 w 1524979"/>
                <a:gd name="connsiteY69" fmla="*/ 600028 h 1855776"/>
                <a:gd name="connsiteX70" fmla="*/ 762386 w 1524979"/>
                <a:gd name="connsiteY70" fmla="*/ 1080036 h 1855776"/>
                <a:gd name="connsiteX71" fmla="*/ 517966 w 1524979"/>
                <a:gd name="connsiteY71" fmla="*/ 1032803 h 1855776"/>
                <a:gd name="connsiteX72" fmla="*/ 534766 w 1524979"/>
                <a:gd name="connsiteY72" fmla="*/ 1025939 h 1855776"/>
                <a:gd name="connsiteX73" fmla="*/ 594383 w 1524979"/>
                <a:gd name="connsiteY73" fmla="*/ 937162 h 1855776"/>
                <a:gd name="connsiteX74" fmla="*/ 594383 w 1524979"/>
                <a:gd name="connsiteY74" fmla="*/ 890433 h 1855776"/>
                <a:gd name="connsiteX75" fmla="*/ 930388 w 1524979"/>
                <a:gd name="connsiteY75" fmla="*/ 890601 h 1855776"/>
                <a:gd name="connsiteX76" fmla="*/ 930388 w 1524979"/>
                <a:gd name="connsiteY76" fmla="*/ 937162 h 1855776"/>
                <a:gd name="connsiteX77" fmla="*/ 989933 w 1524979"/>
                <a:gd name="connsiteY77" fmla="*/ 1025963 h 1855776"/>
                <a:gd name="connsiteX78" fmla="*/ 1006734 w 1524979"/>
                <a:gd name="connsiteY78" fmla="*/ 1032851 h 1855776"/>
                <a:gd name="connsiteX79" fmla="*/ 762386 w 1524979"/>
                <a:gd name="connsiteY79" fmla="*/ 1080036 h 18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524979" h="1855776">
                  <a:moveTo>
                    <a:pt x="1063159" y="1056036"/>
                  </a:moveTo>
                  <a:cubicBezTo>
                    <a:pt x="1198473" y="1106436"/>
                    <a:pt x="1302395" y="1160269"/>
                    <a:pt x="1370772" y="1218398"/>
                  </a:cubicBezTo>
                  <a:cubicBezTo>
                    <a:pt x="1409266" y="1249256"/>
                    <a:pt x="1432479" y="1295296"/>
                    <a:pt x="1434397" y="1344593"/>
                  </a:cubicBezTo>
                  <a:lnTo>
                    <a:pt x="1476566" y="1681150"/>
                  </a:lnTo>
                  <a:cubicBezTo>
                    <a:pt x="1480014" y="1707186"/>
                    <a:pt x="1468679" y="1732976"/>
                    <a:pt x="1447165" y="1748039"/>
                  </a:cubicBezTo>
                  <a:cubicBezTo>
                    <a:pt x="1413010" y="1770537"/>
                    <a:pt x="1376546" y="1789317"/>
                    <a:pt x="1338395" y="1804056"/>
                  </a:cubicBezTo>
                  <a:lnTo>
                    <a:pt x="1338395" y="1855777"/>
                  </a:lnTo>
                  <a:cubicBezTo>
                    <a:pt x="1386122" y="1838492"/>
                    <a:pt x="1431646" y="1815636"/>
                    <a:pt x="1474021" y="1787688"/>
                  </a:cubicBezTo>
                  <a:cubicBezTo>
                    <a:pt x="1510360" y="1762526"/>
                    <a:pt x="1529642" y="1719205"/>
                    <a:pt x="1524014" y="1675366"/>
                  </a:cubicBezTo>
                  <a:lnTo>
                    <a:pt x="1482398" y="1342312"/>
                  </a:lnTo>
                  <a:cubicBezTo>
                    <a:pt x="1479534" y="1279832"/>
                    <a:pt x="1450304" y="1221497"/>
                    <a:pt x="1401972" y="1181798"/>
                  </a:cubicBezTo>
                  <a:cubicBezTo>
                    <a:pt x="1337526" y="1129693"/>
                    <a:pt x="1265960" y="1087068"/>
                    <a:pt x="1189449" y="1055220"/>
                  </a:cubicBezTo>
                  <a:cubicBezTo>
                    <a:pt x="1190097" y="988715"/>
                    <a:pt x="1193817" y="600772"/>
                    <a:pt x="1194489" y="446882"/>
                  </a:cubicBezTo>
                  <a:cubicBezTo>
                    <a:pt x="1195286" y="405908"/>
                    <a:pt x="1190488" y="365019"/>
                    <a:pt x="1180233" y="325344"/>
                  </a:cubicBezTo>
                  <a:cubicBezTo>
                    <a:pt x="1147256" y="203527"/>
                    <a:pt x="1063924" y="101540"/>
                    <a:pt x="951125" y="44947"/>
                  </a:cubicBezTo>
                  <a:cubicBezTo>
                    <a:pt x="932724" y="35877"/>
                    <a:pt x="910819" y="37725"/>
                    <a:pt x="894196" y="49747"/>
                  </a:cubicBezTo>
                  <a:lnTo>
                    <a:pt x="891508" y="51667"/>
                  </a:lnTo>
                  <a:lnTo>
                    <a:pt x="880876" y="36811"/>
                  </a:lnTo>
                  <a:cubicBezTo>
                    <a:pt x="869711" y="20841"/>
                    <a:pt x="852692" y="9922"/>
                    <a:pt x="833523" y="6426"/>
                  </a:cubicBezTo>
                  <a:cubicBezTo>
                    <a:pt x="707060" y="-15743"/>
                    <a:pt x="577328" y="20085"/>
                    <a:pt x="480165" y="104012"/>
                  </a:cubicBezTo>
                  <a:cubicBezTo>
                    <a:pt x="383539" y="188971"/>
                    <a:pt x="329270" y="312196"/>
                    <a:pt x="331819" y="440834"/>
                  </a:cubicBezTo>
                  <a:lnTo>
                    <a:pt x="335659" y="1055244"/>
                  </a:lnTo>
                  <a:cubicBezTo>
                    <a:pt x="259071" y="1087097"/>
                    <a:pt x="187437" y="1129755"/>
                    <a:pt x="122943" y="1181918"/>
                  </a:cubicBezTo>
                  <a:cubicBezTo>
                    <a:pt x="74602" y="1221612"/>
                    <a:pt x="45364" y="1279947"/>
                    <a:pt x="42494" y="1342432"/>
                  </a:cubicBezTo>
                  <a:lnTo>
                    <a:pt x="925" y="1675654"/>
                  </a:lnTo>
                  <a:cubicBezTo>
                    <a:pt x="-4571" y="1719397"/>
                    <a:pt x="14716" y="1762569"/>
                    <a:pt x="50966" y="1787664"/>
                  </a:cubicBezTo>
                  <a:cubicBezTo>
                    <a:pt x="93274" y="1815598"/>
                    <a:pt x="138723" y="1838451"/>
                    <a:pt x="186376" y="1855753"/>
                  </a:cubicBezTo>
                  <a:lnTo>
                    <a:pt x="186376" y="1804008"/>
                  </a:lnTo>
                  <a:cubicBezTo>
                    <a:pt x="148336" y="1789255"/>
                    <a:pt x="111975" y="1770484"/>
                    <a:pt x="77918" y="1748015"/>
                  </a:cubicBezTo>
                  <a:cubicBezTo>
                    <a:pt x="56476" y="1733013"/>
                    <a:pt x="45141" y="1707344"/>
                    <a:pt x="48494" y="1681390"/>
                  </a:cubicBezTo>
                  <a:lnTo>
                    <a:pt x="90375" y="1347064"/>
                  </a:lnTo>
                  <a:lnTo>
                    <a:pt x="90567" y="1344664"/>
                  </a:lnTo>
                  <a:cubicBezTo>
                    <a:pt x="92460" y="1295382"/>
                    <a:pt x="115637" y="1249345"/>
                    <a:pt x="154096" y="1218470"/>
                  </a:cubicBezTo>
                  <a:cubicBezTo>
                    <a:pt x="223577" y="1159237"/>
                    <a:pt x="322746" y="1107133"/>
                    <a:pt x="461613" y="1056036"/>
                  </a:cubicBezTo>
                  <a:cubicBezTo>
                    <a:pt x="526606" y="1100700"/>
                    <a:pt x="639984" y="1128037"/>
                    <a:pt x="762386" y="1128037"/>
                  </a:cubicBezTo>
                  <a:cubicBezTo>
                    <a:pt x="884788" y="1128037"/>
                    <a:pt x="998166" y="1100700"/>
                    <a:pt x="1063159" y="1056036"/>
                  </a:cubicBezTo>
                  <a:close/>
                  <a:moveTo>
                    <a:pt x="441740" y="1012379"/>
                  </a:moveTo>
                  <a:cubicBezTo>
                    <a:pt x="421501" y="1019836"/>
                    <a:pt x="402099" y="1027331"/>
                    <a:pt x="383539" y="1034867"/>
                  </a:cubicBezTo>
                  <a:lnTo>
                    <a:pt x="379819" y="440522"/>
                  </a:lnTo>
                  <a:cubicBezTo>
                    <a:pt x="377359" y="326044"/>
                    <a:pt x="425456" y="216298"/>
                    <a:pt x="511293" y="140517"/>
                  </a:cubicBezTo>
                  <a:cubicBezTo>
                    <a:pt x="597534" y="65911"/>
                    <a:pt x="712758" y="34051"/>
                    <a:pt x="825075" y="53755"/>
                  </a:cubicBezTo>
                  <a:cubicBezTo>
                    <a:pt x="831845" y="55145"/>
                    <a:pt x="837814" y="59100"/>
                    <a:pt x="841731" y="64795"/>
                  </a:cubicBezTo>
                  <a:lnTo>
                    <a:pt x="866283" y="99116"/>
                  </a:lnTo>
                  <a:cubicBezTo>
                    <a:pt x="873980" y="109875"/>
                    <a:pt x="888935" y="112378"/>
                    <a:pt x="899716" y="104708"/>
                  </a:cubicBezTo>
                  <a:lnTo>
                    <a:pt x="921916" y="88892"/>
                  </a:lnTo>
                  <a:cubicBezTo>
                    <a:pt x="924120" y="87221"/>
                    <a:pt x="927050" y="86854"/>
                    <a:pt x="929596" y="87932"/>
                  </a:cubicBezTo>
                  <a:cubicBezTo>
                    <a:pt x="1030151" y="138433"/>
                    <a:pt x="1104420" y="229392"/>
                    <a:pt x="1133792" y="338016"/>
                  </a:cubicBezTo>
                  <a:cubicBezTo>
                    <a:pt x="1142914" y="373491"/>
                    <a:pt x="1147155" y="410043"/>
                    <a:pt x="1146392" y="446666"/>
                  </a:cubicBezTo>
                  <a:cubicBezTo>
                    <a:pt x="1145768" y="589036"/>
                    <a:pt x="1142528" y="932098"/>
                    <a:pt x="1141592" y="1034987"/>
                  </a:cubicBezTo>
                  <a:cubicBezTo>
                    <a:pt x="1123496" y="1027660"/>
                    <a:pt x="1104648" y="1020364"/>
                    <a:pt x="1085047" y="1013099"/>
                  </a:cubicBezTo>
                  <a:lnTo>
                    <a:pt x="1008246" y="981586"/>
                  </a:lnTo>
                  <a:cubicBezTo>
                    <a:pt x="990202" y="974221"/>
                    <a:pt x="978406" y="956674"/>
                    <a:pt x="978389" y="937186"/>
                  </a:cubicBezTo>
                  <a:lnTo>
                    <a:pt x="978389" y="857072"/>
                  </a:lnTo>
                  <a:cubicBezTo>
                    <a:pt x="1054451" y="793366"/>
                    <a:pt x="1098394" y="699243"/>
                    <a:pt x="1098391" y="600028"/>
                  </a:cubicBezTo>
                  <a:lnTo>
                    <a:pt x="1098391" y="480026"/>
                  </a:lnTo>
                  <a:cubicBezTo>
                    <a:pt x="1098391" y="440260"/>
                    <a:pt x="1066156" y="408025"/>
                    <a:pt x="1026390" y="408025"/>
                  </a:cubicBezTo>
                  <a:lnTo>
                    <a:pt x="498381" y="408025"/>
                  </a:lnTo>
                  <a:cubicBezTo>
                    <a:pt x="458615" y="408025"/>
                    <a:pt x="426380" y="440260"/>
                    <a:pt x="426380" y="480026"/>
                  </a:cubicBezTo>
                  <a:lnTo>
                    <a:pt x="426380" y="600028"/>
                  </a:lnTo>
                  <a:cubicBezTo>
                    <a:pt x="426392" y="699131"/>
                    <a:pt x="470255" y="793150"/>
                    <a:pt x="546190" y="856832"/>
                  </a:cubicBezTo>
                  <a:lnTo>
                    <a:pt x="546190" y="937090"/>
                  </a:lnTo>
                  <a:cubicBezTo>
                    <a:pt x="546257" y="956595"/>
                    <a:pt x="534514" y="974202"/>
                    <a:pt x="516478" y="981634"/>
                  </a:cubicBezTo>
                  <a:close/>
                  <a:moveTo>
                    <a:pt x="474381" y="600028"/>
                  </a:moveTo>
                  <a:lnTo>
                    <a:pt x="474381" y="480026"/>
                  </a:lnTo>
                  <a:cubicBezTo>
                    <a:pt x="474381" y="466771"/>
                    <a:pt x="485126" y="456026"/>
                    <a:pt x="498381" y="456026"/>
                  </a:cubicBezTo>
                  <a:lnTo>
                    <a:pt x="1026390" y="456026"/>
                  </a:lnTo>
                  <a:cubicBezTo>
                    <a:pt x="1039645" y="456026"/>
                    <a:pt x="1050390" y="466771"/>
                    <a:pt x="1050390" y="480026"/>
                  </a:cubicBezTo>
                  <a:lnTo>
                    <a:pt x="1050390" y="600028"/>
                  </a:lnTo>
                  <a:cubicBezTo>
                    <a:pt x="1050390" y="759088"/>
                    <a:pt x="921446" y="888033"/>
                    <a:pt x="762386" y="888033"/>
                  </a:cubicBezTo>
                  <a:cubicBezTo>
                    <a:pt x="603325" y="888033"/>
                    <a:pt x="474381" y="759088"/>
                    <a:pt x="474381" y="600028"/>
                  </a:cubicBezTo>
                  <a:close/>
                  <a:moveTo>
                    <a:pt x="762386" y="1080036"/>
                  </a:moveTo>
                  <a:cubicBezTo>
                    <a:pt x="678471" y="1081968"/>
                    <a:pt x="595120" y="1065859"/>
                    <a:pt x="517966" y="1032803"/>
                  </a:cubicBezTo>
                  <a:lnTo>
                    <a:pt x="534766" y="1025939"/>
                  </a:lnTo>
                  <a:cubicBezTo>
                    <a:pt x="570858" y="1011241"/>
                    <a:pt x="594436" y="976131"/>
                    <a:pt x="594383" y="937162"/>
                  </a:cubicBezTo>
                  <a:lnTo>
                    <a:pt x="594383" y="890433"/>
                  </a:lnTo>
                  <a:cubicBezTo>
                    <a:pt x="698153" y="951096"/>
                    <a:pt x="826555" y="951161"/>
                    <a:pt x="930388" y="890601"/>
                  </a:cubicBezTo>
                  <a:lnTo>
                    <a:pt x="930388" y="937162"/>
                  </a:lnTo>
                  <a:cubicBezTo>
                    <a:pt x="930319" y="976122"/>
                    <a:pt x="953866" y="1011237"/>
                    <a:pt x="989933" y="1025963"/>
                  </a:cubicBezTo>
                  <a:lnTo>
                    <a:pt x="1006734" y="1032851"/>
                  </a:lnTo>
                  <a:cubicBezTo>
                    <a:pt x="929601" y="1065890"/>
                    <a:pt x="846274" y="1081983"/>
                    <a:pt x="762386" y="1080036"/>
                  </a:cubicBezTo>
                  <a:close/>
                </a:path>
              </a:pathLst>
            </a:custGeom>
            <a:solidFill>
              <a:schemeClr val="accent4">
                <a:lumMod val="75000"/>
              </a:schemeClr>
            </a:solidFill>
            <a:ln w="23912"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F06AB7A1-30F8-2B8F-25D0-90409380AAE6}"/>
                </a:ext>
              </a:extLst>
            </p:cNvPr>
            <p:cNvSpPr/>
            <p:nvPr/>
          </p:nvSpPr>
          <p:spPr>
            <a:xfrm>
              <a:off x="3253010" y="4152594"/>
              <a:ext cx="2154286" cy="1157143"/>
            </a:xfrm>
            <a:custGeom>
              <a:avLst/>
              <a:gdLst>
                <a:gd name="connsiteX0" fmla="*/ 1224020 w 1392022"/>
                <a:gd name="connsiteY0" fmla="*/ 84962 h 768013"/>
                <a:gd name="connsiteX1" fmla="*/ 1138579 w 1392022"/>
                <a:gd name="connsiteY1" fmla="*/ 0 h 768013"/>
                <a:gd name="connsiteX2" fmla="*/ 1138435 w 1392022"/>
                <a:gd name="connsiteY2" fmla="*/ 0 h 768013"/>
                <a:gd name="connsiteX3" fmla="*/ 253060 w 1392022"/>
                <a:gd name="connsiteY3" fmla="*/ 0 h 768013"/>
                <a:gd name="connsiteX4" fmla="*/ 168003 w 1392022"/>
                <a:gd name="connsiteY4" fmla="*/ 84962 h 768013"/>
                <a:gd name="connsiteX5" fmla="*/ 168003 w 1392022"/>
                <a:gd name="connsiteY5" fmla="*/ 628571 h 768013"/>
                <a:gd name="connsiteX6" fmla="*/ 0 w 1392022"/>
                <a:gd name="connsiteY6" fmla="*/ 628571 h 768013"/>
                <a:gd name="connsiteX7" fmla="*/ 0 w 1392022"/>
                <a:gd name="connsiteY7" fmla="*/ 683148 h 768013"/>
                <a:gd name="connsiteX8" fmla="*/ 85057 w 1392022"/>
                <a:gd name="connsiteY8" fmla="*/ 768013 h 768013"/>
                <a:gd name="connsiteX9" fmla="*/ 1307254 w 1392022"/>
                <a:gd name="connsiteY9" fmla="*/ 768013 h 768013"/>
                <a:gd name="connsiteX10" fmla="*/ 1392023 w 1392022"/>
                <a:gd name="connsiteY10" fmla="*/ 683052 h 768013"/>
                <a:gd name="connsiteX11" fmla="*/ 1392023 w 1392022"/>
                <a:gd name="connsiteY11" fmla="*/ 628571 h 768013"/>
                <a:gd name="connsiteX12" fmla="*/ 1224020 w 1392022"/>
                <a:gd name="connsiteY12" fmla="*/ 628571 h 768013"/>
                <a:gd name="connsiteX13" fmla="*/ 1344022 w 1392022"/>
                <a:gd name="connsiteY13" fmla="*/ 676572 h 768013"/>
                <a:gd name="connsiteX14" fmla="*/ 1344022 w 1392022"/>
                <a:gd name="connsiteY14" fmla="*/ 682956 h 768013"/>
                <a:gd name="connsiteX15" fmla="*/ 1307158 w 1392022"/>
                <a:gd name="connsiteY15" fmla="*/ 720012 h 768013"/>
                <a:gd name="connsiteX16" fmla="*/ 85153 w 1392022"/>
                <a:gd name="connsiteY16" fmla="*/ 720012 h 768013"/>
                <a:gd name="connsiteX17" fmla="*/ 48001 w 1392022"/>
                <a:gd name="connsiteY17" fmla="*/ 683052 h 768013"/>
                <a:gd name="connsiteX18" fmla="*/ 48001 w 1392022"/>
                <a:gd name="connsiteY18" fmla="*/ 676572 h 768013"/>
                <a:gd name="connsiteX19" fmla="*/ 216004 w 1392022"/>
                <a:gd name="connsiteY19" fmla="*/ 676572 h 768013"/>
                <a:gd name="connsiteX20" fmla="*/ 216004 w 1392022"/>
                <a:gd name="connsiteY20" fmla="*/ 84962 h 768013"/>
                <a:gd name="connsiteX21" fmla="*/ 253060 w 1392022"/>
                <a:gd name="connsiteY21" fmla="*/ 48001 h 768013"/>
                <a:gd name="connsiteX22" fmla="*/ 1139155 w 1392022"/>
                <a:gd name="connsiteY22" fmla="*/ 48001 h 768013"/>
                <a:gd name="connsiteX23" fmla="*/ 1176019 w 1392022"/>
                <a:gd name="connsiteY23" fmla="*/ 84962 h 768013"/>
                <a:gd name="connsiteX24" fmla="*/ 1176019 w 1392022"/>
                <a:gd name="connsiteY24" fmla="*/ 676572 h 76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92022" h="768013">
                  <a:moveTo>
                    <a:pt x="1224020" y="84962"/>
                  </a:moveTo>
                  <a:cubicBezTo>
                    <a:pt x="1223888" y="37907"/>
                    <a:pt x="1185636" y="-132"/>
                    <a:pt x="1138579" y="0"/>
                  </a:cubicBezTo>
                  <a:cubicBezTo>
                    <a:pt x="1138531" y="0"/>
                    <a:pt x="1138483" y="0"/>
                    <a:pt x="1138435" y="0"/>
                  </a:cubicBezTo>
                  <a:lnTo>
                    <a:pt x="253060" y="0"/>
                  </a:lnTo>
                  <a:cubicBezTo>
                    <a:pt x="206123" y="0"/>
                    <a:pt x="168056" y="38024"/>
                    <a:pt x="168003" y="84962"/>
                  </a:cubicBezTo>
                  <a:lnTo>
                    <a:pt x="168003" y="628571"/>
                  </a:lnTo>
                  <a:lnTo>
                    <a:pt x="0" y="628571"/>
                  </a:lnTo>
                  <a:lnTo>
                    <a:pt x="0" y="683148"/>
                  </a:lnTo>
                  <a:cubicBezTo>
                    <a:pt x="314" y="729960"/>
                    <a:pt x="38242" y="767804"/>
                    <a:pt x="85057" y="768013"/>
                  </a:cubicBezTo>
                  <a:lnTo>
                    <a:pt x="1307254" y="768013"/>
                  </a:lnTo>
                  <a:cubicBezTo>
                    <a:pt x="1353992" y="767646"/>
                    <a:pt x="1391761" y="729790"/>
                    <a:pt x="1392023" y="683052"/>
                  </a:cubicBezTo>
                  <a:lnTo>
                    <a:pt x="1392023" y="628571"/>
                  </a:lnTo>
                  <a:lnTo>
                    <a:pt x="1224020" y="628571"/>
                  </a:lnTo>
                  <a:close/>
                  <a:moveTo>
                    <a:pt x="1344022" y="676572"/>
                  </a:moveTo>
                  <a:lnTo>
                    <a:pt x="1344022" y="682956"/>
                  </a:lnTo>
                  <a:cubicBezTo>
                    <a:pt x="1343893" y="703294"/>
                    <a:pt x="1327493" y="719777"/>
                    <a:pt x="1307158" y="720012"/>
                  </a:cubicBezTo>
                  <a:lnTo>
                    <a:pt x="85153" y="720012"/>
                  </a:lnTo>
                  <a:cubicBezTo>
                    <a:pt x="64736" y="719947"/>
                    <a:pt x="48171" y="703469"/>
                    <a:pt x="48001" y="683052"/>
                  </a:cubicBezTo>
                  <a:lnTo>
                    <a:pt x="48001" y="676572"/>
                  </a:lnTo>
                  <a:lnTo>
                    <a:pt x="216004" y="676572"/>
                  </a:lnTo>
                  <a:lnTo>
                    <a:pt x="216004" y="84962"/>
                  </a:lnTo>
                  <a:cubicBezTo>
                    <a:pt x="216030" y="64523"/>
                    <a:pt x="232621" y="47975"/>
                    <a:pt x="253060" y="48001"/>
                  </a:cubicBezTo>
                  <a:lnTo>
                    <a:pt x="1139155" y="48001"/>
                  </a:lnTo>
                  <a:cubicBezTo>
                    <a:pt x="1159519" y="48080"/>
                    <a:pt x="1175993" y="64597"/>
                    <a:pt x="1176019" y="84962"/>
                  </a:cubicBezTo>
                  <a:lnTo>
                    <a:pt x="1176019" y="676572"/>
                  </a:lnTo>
                  <a:close/>
                </a:path>
              </a:pathLst>
            </a:custGeom>
            <a:solidFill>
              <a:schemeClr val="tx1">
                <a:lumMod val="40000"/>
                <a:lumOff val="60000"/>
              </a:schemeClr>
            </a:solidFill>
            <a:ln w="23912" cap="flat">
              <a:noFill/>
              <a:prstDash val="solid"/>
              <a:miter/>
            </a:ln>
          </p:spPr>
          <p:txBody>
            <a:bodyPr rtlCol="0" anchor="ctr"/>
            <a:lstStyle/>
            <a:p>
              <a:endParaRPr lang="en-US"/>
            </a:p>
          </p:txBody>
        </p:sp>
      </p:grpSp>
      <p:pic>
        <p:nvPicPr>
          <p:cNvPr id="9" name="Graphic 8" descr="Woman with baby outline">
            <a:extLst>
              <a:ext uri="{FF2B5EF4-FFF2-40B4-BE49-F238E27FC236}">
                <a16:creationId xmlns:a16="http://schemas.microsoft.com/office/drawing/2014/main" id="{D5D19334-A069-F9D6-21A2-34BA9FA7DF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718" y="2156707"/>
            <a:ext cx="914400" cy="914400"/>
          </a:xfrm>
          <a:prstGeom prst="rect">
            <a:avLst/>
          </a:prstGeom>
        </p:spPr>
      </p:pic>
      <p:pic>
        <p:nvPicPr>
          <p:cNvPr id="11" name="Graphic 10" descr="Books outline">
            <a:extLst>
              <a:ext uri="{FF2B5EF4-FFF2-40B4-BE49-F238E27FC236}">
                <a16:creationId xmlns:a16="http://schemas.microsoft.com/office/drawing/2014/main" id="{64494C26-FDFB-6543-5CB0-D5527272F9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59178" y="1926856"/>
            <a:ext cx="914400" cy="914400"/>
          </a:xfrm>
          <a:prstGeom prst="rect">
            <a:avLst/>
          </a:prstGeom>
        </p:spPr>
      </p:pic>
      <p:pic>
        <p:nvPicPr>
          <p:cNvPr id="18" name="Graphic 17" descr="Briefcase outline">
            <a:extLst>
              <a:ext uri="{FF2B5EF4-FFF2-40B4-BE49-F238E27FC236}">
                <a16:creationId xmlns:a16="http://schemas.microsoft.com/office/drawing/2014/main" id="{AC26D6E4-8CC6-258A-E487-6A2E950251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4778" y="2642845"/>
            <a:ext cx="914400" cy="914400"/>
          </a:xfrm>
          <a:prstGeom prst="rect">
            <a:avLst/>
          </a:prstGeom>
        </p:spPr>
      </p:pic>
      <p:pic>
        <p:nvPicPr>
          <p:cNvPr id="20" name="Graphic 19" descr="Car Mechanic outline">
            <a:extLst>
              <a:ext uri="{FF2B5EF4-FFF2-40B4-BE49-F238E27FC236}">
                <a16:creationId xmlns:a16="http://schemas.microsoft.com/office/drawing/2014/main" id="{5295835E-C7F7-F886-2CC3-B6E65F11470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96820" y="3181314"/>
            <a:ext cx="914400" cy="914400"/>
          </a:xfrm>
          <a:prstGeom prst="rect">
            <a:avLst/>
          </a:prstGeom>
        </p:spPr>
      </p:pic>
      <p:pic>
        <p:nvPicPr>
          <p:cNvPr id="24" name="Graphic 23" descr="Easel outline">
            <a:extLst>
              <a:ext uri="{FF2B5EF4-FFF2-40B4-BE49-F238E27FC236}">
                <a16:creationId xmlns:a16="http://schemas.microsoft.com/office/drawing/2014/main" id="{079DC5AC-C3F8-F058-E2B4-FE72368A633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40727" y="3655391"/>
            <a:ext cx="914400" cy="914400"/>
          </a:xfrm>
          <a:prstGeom prst="rect">
            <a:avLst/>
          </a:prstGeom>
        </p:spPr>
      </p:pic>
      <p:pic>
        <p:nvPicPr>
          <p:cNvPr id="26" name="Graphic 25" descr="Garden Tools outline">
            <a:extLst>
              <a:ext uri="{FF2B5EF4-FFF2-40B4-BE49-F238E27FC236}">
                <a16:creationId xmlns:a16="http://schemas.microsoft.com/office/drawing/2014/main" id="{28A147E2-8FCA-3A8F-67B4-5C4A9A16097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42529" y="4383937"/>
            <a:ext cx="1029621" cy="1029621"/>
          </a:xfrm>
          <a:prstGeom prst="rect">
            <a:avLst/>
          </a:prstGeom>
        </p:spPr>
      </p:pic>
      <p:sp>
        <p:nvSpPr>
          <p:cNvPr id="4" name="Rectangle 3">
            <a:extLst>
              <a:ext uri="{FF2B5EF4-FFF2-40B4-BE49-F238E27FC236}">
                <a16:creationId xmlns:a16="http://schemas.microsoft.com/office/drawing/2014/main" id="{F0F8814A-8234-B915-499B-8829A8D5C0CC}"/>
              </a:ext>
            </a:extLst>
          </p:cNvPr>
          <p:cNvSpPr/>
          <p:nvPr/>
        </p:nvSpPr>
        <p:spPr>
          <a:xfrm>
            <a:off x="713232" y="1755960"/>
            <a:ext cx="5110282" cy="3657598"/>
          </a:xfrm>
          <a:prstGeom prst="rect">
            <a:avLst/>
          </a:prstGeom>
          <a:noFill/>
          <a:ln w="28575">
            <a:solidFill>
              <a:srgbClr val="18AA79"/>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8" name="Rectangle 7">
            <a:extLst>
              <a:ext uri="{FF2B5EF4-FFF2-40B4-BE49-F238E27FC236}">
                <a16:creationId xmlns:a16="http://schemas.microsoft.com/office/drawing/2014/main" id="{F8B5DDFA-DDFB-6991-4DD4-E1091375EC4D}"/>
              </a:ext>
            </a:extLst>
          </p:cNvPr>
          <p:cNvSpPr/>
          <p:nvPr/>
        </p:nvSpPr>
        <p:spPr>
          <a:xfrm>
            <a:off x="652150" y="5421890"/>
            <a:ext cx="9102737" cy="538609"/>
          </a:xfrm>
          <a:prstGeom prst="rect">
            <a:avLst/>
          </a:prstGeom>
        </p:spPr>
        <p:txBody>
          <a:bodyPr wrap="square">
            <a:spAutoFit/>
          </a:bodyPr>
          <a:lstStyle/>
          <a:p>
            <a:pPr>
              <a:spcAft>
                <a:spcPts val="600"/>
              </a:spcAft>
            </a:pPr>
            <a:r>
              <a:rPr lang="en-US" sz="80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800" dirty="0"/>
              <a:t>The Allianz Center for the Future for Retirement produces insights and research as a part of Allianz Life Insurance Company of North America.</a:t>
            </a:r>
          </a:p>
        </p:txBody>
      </p:sp>
    </p:spTree>
    <p:extLst>
      <p:ext uri="{BB962C8B-B14F-4D97-AF65-F5344CB8AC3E}">
        <p14:creationId xmlns:p14="http://schemas.microsoft.com/office/powerpoint/2010/main" val="197188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1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800" dirty="0"/>
              <a:t>Evolving roles: </a:t>
            </a:r>
            <a:br>
              <a:rPr lang="en-US" sz="2800" dirty="0">
                <a:solidFill>
                  <a:schemeClr val="accent4"/>
                </a:solidFill>
              </a:rPr>
            </a:br>
            <a:r>
              <a:rPr lang="en-US" sz="3600" dirty="0">
                <a:solidFill>
                  <a:schemeClr val="accent4"/>
                </a:solidFill>
              </a:rPr>
              <a:t>Life expectancy</a:t>
            </a:r>
          </a:p>
        </p:txBody>
      </p:sp>
      <p:sp>
        <p:nvSpPr>
          <p:cNvPr id="3" name="Slide Number Placeholder 2"/>
          <p:cNvSpPr>
            <a:spLocks noGrp="1"/>
          </p:cNvSpPr>
          <p:nvPr>
            <p:ph type="sldNum" sz="quarter" idx="4"/>
          </p:nvPr>
        </p:nvSpPr>
        <p:spPr>
          <a:prstGeom prst="rect">
            <a:avLst/>
          </a:prstGeom>
        </p:spPr>
        <p:txBody>
          <a:bodyPr/>
          <a:lstStyle/>
          <a:p>
            <a:fld id="{67FC5CDF-15F9-4054-9F50-C9080AAD3281}" type="slidenum">
              <a:rPr lang="en-US" smtClean="0"/>
              <a:pPr/>
              <a:t>11</a:t>
            </a:fld>
            <a:endParaRPr lang="en-US" dirty="0"/>
          </a:p>
        </p:txBody>
      </p:sp>
      <p:pic>
        <p:nvPicPr>
          <p:cNvPr id="4"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22310"/>
          <a:stretch/>
        </p:blipFill>
        <p:spPr>
          <a:xfrm>
            <a:off x="5864352" y="671154"/>
            <a:ext cx="6324471" cy="6186845"/>
          </a:xfrm>
          <a:prstGeom prst="rect">
            <a:avLst/>
          </a:prstGeom>
          <a:ln>
            <a:solidFill>
              <a:schemeClr val="bg2">
                <a:lumMod val="75000"/>
              </a:schemeClr>
            </a:solidFill>
          </a:ln>
        </p:spPr>
      </p:pic>
      <p:sp>
        <p:nvSpPr>
          <p:cNvPr id="9" name="TextBox 8"/>
          <p:cNvSpPr txBox="1"/>
          <p:nvPr/>
        </p:nvSpPr>
        <p:spPr>
          <a:xfrm>
            <a:off x="1120253" y="1736229"/>
            <a:ext cx="3987384" cy="3385542"/>
          </a:xfrm>
          <a:prstGeom prst="rect">
            <a:avLst/>
          </a:prstGeom>
          <a:noFill/>
        </p:spPr>
        <p:txBody>
          <a:bodyPr wrap="square" lIns="182880" tIns="91440" rIns="182880" bIns="91440">
            <a:spAutoFit/>
          </a:bodyPr>
          <a:lstStyle/>
          <a:p>
            <a:pPr marL="0" marR="0" lvl="0" indent="0" algn="ctr" defTabSz="457200" eaLnBrk="1" fontAlgn="base" latinLnBrk="0" hangingPunct="1">
              <a:spcBef>
                <a:spcPct val="0"/>
              </a:spcBef>
              <a:spcAft>
                <a:spcPts val="600"/>
              </a:spcAft>
              <a:buClrTx/>
              <a:buSzTx/>
              <a:buFontTx/>
              <a:buNone/>
              <a:tabLst/>
              <a:defRPr/>
            </a:pPr>
            <a:r>
              <a:rPr lang="en-US" sz="2400" kern="0" dirty="0">
                <a:solidFill>
                  <a:schemeClr val="bg1"/>
                </a:solidFill>
                <a:ea typeface="ＭＳ Ｐゴシック" pitchFamily="34" charset="-128"/>
              </a:rPr>
              <a:t>In general, women have </a:t>
            </a:r>
            <a:r>
              <a:rPr lang="en-US" sz="2800" b="1" i="1" kern="0" dirty="0">
                <a:solidFill>
                  <a:schemeClr val="accent4"/>
                </a:solidFill>
                <a:ea typeface="ＭＳ Ｐゴシック" pitchFamily="34" charset="-128"/>
              </a:rPr>
              <a:t>longer life expectancies</a:t>
            </a:r>
            <a:r>
              <a:rPr lang="en-US" sz="2800" kern="0" dirty="0">
                <a:solidFill>
                  <a:schemeClr val="accent4"/>
                </a:solidFill>
                <a:ea typeface="ＭＳ Ｐゴシック" pitchFamily="34" charset="-128"/>
              </a:rPr>
              <a:t>, </a:t>
            </a:r>
            <a:r>
              <a:rPr lang="en-US" sz="2400" kern="0" dirty="0">
                <a:solidFill>
                  <a:schemeClr val="bg1"/>
                </a:solidFill>
                <a:ea typeface="ＭＳ Ｐゴシック" pitchFamily="34" charset="-128"/>
              </a:rPr>
              <a:t>increasing the chances that they will be </a:t>
            </a:r>
            <a:br>
              <a:rPr lang="en-US" sz="2400" kern="0" dirty="0">
                <a:solidFill>
                  <a:schemeClr val="bg1"/>
                </a:solidFill>
                <a:ea typeface="ＭＳ Ｐゴシック" pitchFamily="34" charset="-128"/>
              </a:rPr>
            </a:br>
            <a:r>
              <a:rPr lang="en-US" sz="3200" b="1" i="1" kern="0" dirty="0">
                <a:solidFill>
                  <a:schemeClr val="accent4"/>
                </a:solidFill>
                <a:ea typeface="ＭＳ Ｐゴシック" pitchFamily="34" charset="-128"/>
              </a:rPr>
              <a:t>solely responsible </a:t>
            </a:r>
            <a:br>
              <a:rPr lang="en-US" sz="3200" b="1" i="1" kern="0" dirty="0">
                <a:solidFill>
                  <a:schemeClr val="bg1"/>
                </a:solidFill>
                <a:ea typeface="ＭＳ Ｐゴシック" pitchFamily="34" charset="-128"/>
              </a:rPr>
            </a:br>
            <a:r>
              <a:rPr lang="en-US" sz="2400" kern="0" dirty="0">
                <a:solidFill>
                  <a:schemeClr val="bg1"/>
                </a:solidFill>
                <a:ea typeface="ＭＳ Ｐゴシック" pitchFamily="34" charset="-128"/>
              </a:rPr>
              <a:t>for their finances at some point in their lives</a:t>
            </a:r>
            <a:endParaRPr kumimoji="0" lang="en-US" sz="2400" b="1" i="1" u="none" strike="noStrike" kern="0" cap="none" spc="0" normalizeH="0" baseline="0" noProof="0" dirty="0">
              <a:ln>
                <a:noFill/>
              </a:ln>
              <a:solidFill>
                <a:schemeClr val="bg1"/>
              </a:solidFill>
              <a:effectLst/>
              <a:uLnTx/>
              <a:uFillTx/>
              <a:ea typeface="ＭＳ Ｐゴシック" pitchFamily="34" charset="-128"/>
            </a:endParaRPr>
          </a:p>
        </p:txBody>
      </p:sp>
    </p:spTree>
    <p:extLst>
      <p:ext uri="{BB962C8B-B14F-4D97-AF65-F5344CB8AC3E}">
        <p14:creationId xmlns:p14="http://schemas.microsoft.com/office/powerpoint/2010/main" val="79490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6C11782-BAA4-C029-59E6-5E99548721BF}"/>
              </a:ext>
            </a:extLst>
          </p:cNvPr>
          <p:cNvGrpSpPr/>
          <p:nvPr/>
        </p:nvGrpSpPr>
        <p:grpSpPr>
          <a:xfrm>
            <a:off x="0" y="2743200"/>
            <a:ext cx="5367021" cy="2257660"/>
            <a:chOff x="0" y="2971800"/>
            <a:chExt cx="5367021" cy="2257660"/>
          </a:xfrm>
        </p:grpSpPr>
        <p:sp>
          <p:nvSpPr>
            <p:cNvPr id="12" name="Rectangle 11">
              <a:extLst>
                <a:ext uri="{FF2B5EF4-FFF2-40B4-BE49-F238E27FC236}">
                  <a16:creationId xmlns:a16="http://schemas.microsoft.com/office/drawing/2014/main" id="{4F2798F5-F546-91F3-7625-66375CA754A8}"/>
                </a:ext>
              </a:extLst>
            </p:cNvPr>
            <p:cNvSpPr/>
            <p:nvPr/>
          </p:nvSpPr>
          <p:spPr>
            <a:xfrm>
              <a:off x="0" y="2971800"/>
              <a:ext cx="5367021" cy="2257660"/>
            </a:xfrm>
            <a:prstGeom prst="rect">
              <a:avLst/>
            </a:prstGeom>
            <a:solidFill>
              <a:schemeClr val="tx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 name="Text Placeholder 4"/>
            <p:cNvSpPr txBox="1">
              <a:spLocks/>
            </p:cNvSpPr>
            <p:nvPr/>
          </p:nvSpPr>
          <p:spPr>
            <a:xfrm>
              <a:off x="755184" y="3380281"/>
              <a:ext cx="4483345" cy="1575938"/>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2400" b="1" dirty="0">
                  <a:solidFill>
                    <a:srgbClr val="D4EFFC"/>
                  </a:solidFill>
                </a:rPr>
                <a:t>EXERCISE #1</a:t>
              </a:r>
              <a:endParaRPr lang="en-US" dirty="0">
                <a:solidFill>
                  <a:srgbClr val="D4EFFC"/>
                </a:solidFill>
              </a:endParaRPr>
            </a:p>
            <a:p>
              <a:r>
                <a:rPr lang="en-US" sz="2400" i="1" dirty="0">
                  <a:solidFill>
                    <a:schemeClr val="bg2"/>
                  </a:solidFill>
                </a:rPr>
                <a:t>How do you feel about your financial future?</a:t>
              </a:r>
            </a:p>
          </p:txBody>
        </p:sp>
      </p:grpSp>
      <p:sp>
        <p:nvSpPr>
          <p:cNvPr id="9"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145280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DISCOVERY </a:t>
            </a:r>
            <a:br>
              <a:rPr lang="en-US" sz="3200" dirty="0"/>
            </a:br>
            <a:r>
              <a:rPr lang="en-US" sz="3600" b="1" dirty="0">
                <a:solidFill>
                  <a:schemeClr val="accent4"/>
                </a:solidFill>
              </a:rPr>
              <a:t>JOURNAL </a:t>
            </a:r>
          </a:p>
          <a:p>
            <a:endParaRPr lang="en-US" sz="2800" b="1" dirty="0">
              <a:solidFill>
                <a:schemeClr val="accent4"/>
              </a:solidFill>
            </a:endParaRPr>
          </a:p>
          <a:p>
            <a:endParaRPr lang="en-US" sz="2800" b="1" dirty="0">
              <a:solidFill>
                <a:schemeClr val="accent4"/>
              </a:solidFill>
            </a:endParaRPr>
          </a:p>
        </p:txBody>
      </p:sp>
      <p:sp>
        <p:nvSpPr>
          <p:cNvPr id="10" name="Rectangle 9">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grpSp>
        <p:nvGrpSpPr>
          <p:cNvPr id="4" name="Group 3">
            <a:extLst>
              <a:ext uri="{FF2B5EF4-FFF2-40B4-BE49-F238E27FC236}">
                <a16:creationId xmlns:a16="http://schemas.microsoft.com/office/drawing/2014/main" id="{B9CF699E-7FA8-4A3C-67A0-98BDB5CB872D}"/>
              </a:ext>
            </a:extLst>
          </p:cNvPr>
          <p:cNvGrpSpPr/>
          <p:nvPr/>
        </p:nvGrpSpPr>
        <p:grpSpPr>
          <a:xfrm>
            <a:off x="5786202" y="548650"/>
            <a:ext cx="4376158" cy="5663263"/>
            <a:chOff x="5786202" y="548650"/>
            <a:chExt cx="4376158" cy="5663263"/>
          </a:xfrm>
        </p:grpSpPr>
        <p:sp>
          <p:nvSpPr>
            <p:cNvPr id="6" name="Rectangle 5"/>
            <p:cNvSpPr/>
            <p:nvPr/>
          </p:nvSpPr>
          <p:spPr>
            <a:xfrm>
              <a:off x="6209626" y="985595"/>
              <a:ext cx="1958638" cy="4032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02" y="548650"/>
              <a:ext cx="4376158" cy="5663263"/>
            </a:xfrm>
            <a:prstGeom prst="rect">
              <a:avLst/>
            </a:prstGeom>
            <a:ln>
              <a:solidFill>
                <a:schemeClr val="bg2">
                  <a:lumMod val="65000"/>
                </a:schemeClr>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03539E9-8103-5FC6-7919-96199AAB02A3}"/>
                </a:ext>
              </a:extLst>
            </p:cNvPr>
            <p:cNvSpPr txBox="1">
              <a:spLocks noChangeArrowheads="1"/>
            </p:cNvSpPr>
            <p:nvPr/>
          </p:nvSpPr>
          <p:spPr bwMode="auto">
            <a:xfrm rot="10800000" flipV="1">
              <a:off x="7023885" y="5781308"/>
              <a:ext cx="2147769" cy="258532"/>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300" dirty="0">
                  <a:solidFill>
                    <a:schemeClr val="bg2">
                      <a:lumMod val="50000"/>
                    </a:schemeClr>
                  </a:solidFill>
                  <a:latin typeface="+mn-lt"/>
                </a:rPr>
                <a:t>INVESTMENT AND INSURANCE PRODUCTS ARE: </a:t>
              </a:r>
              <a:br>
                <a:rPr lang="en-US" sz="300" dirty="0">
                  <a:solidFill>
                    <a:schemeClr val="bg2">
                      <a:lumMod val="50000"/>
                    </a:schemeClr>
                  </a:solidFill>
                  <a:latin typeface="+mn-lt"/>
                </a:rPr>
              </a:b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FDIC INSURED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INSURED BY ANY FEDERAL GOVERNMENT AGENCY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A DEPOSIT OR OTHER OBLIGATION OF, OR GUARANTEED BY THE BANK OR ANY OF ITS AFFILIATES</a:t>
              </a:r>
              <a:r>
                <a:rPr lang="en-US" altLang="en-US" sz="300" b="0" dirty="0">
                  <a:solidFill>
                    <a:schemeClr val="bg2">
                      <a:lumMod val="50000"/>
                    </a:schemeClr>
                  </a:solidFill>
                  <a:latin typeface="+mn-lt"/>
                </a:rPr>
                <a:t>  • </a:t>
              </a:r>
              <a:r>
                <a:rPr lang="en-US" sz="300" b="0" dirty="0">
                  <a:solidFill>
                    <a:schemeClr val="bg2">
                      <a:lumMod val="50000"/>
                    </a:schemeClr>
                  </a:solidFill>
                  <a:latin typeface="+mn-lt"/>
                </a:rPr>
                <a:t>SUBJECT TO INVESTMENT RISKS, INCLUDING POSSIBLE LOSS OF THE PRINCIPAL AMOUNT INVESTED</a:t>
              </a:r>
            </a:p>
          </p:txBody>
        </p:sp>
        <p:sp>
          <p:nvSpPr>
            <p:cNvPr id="3" name="Rectangle 2">
              <a:extLst>
                <a:ext uri="{FF2B5EF4-FFF2-40B4-BE49-F238E27FC236}">
                  <a16:creationId xmlns:a16="http://schemas.microsoft.com/office/drawing/2014/main" id="{4B7A1524-430D-5793-11C6-2C881F9B7322}"/>
                </a:ext>
              </a:extLst>
            </p:cNvPr>
            <p:cNvSpPr/>
            <p:nvPr/>
          </p:nvSpPr>
          <p:spPr>
            <a:xfrm>
              <a:off x="5985862" y="5229460"/>
              <a:ext cx="222837" cy="391886"/>
            </a:xfrm>
            <a:prstGeom prst="rect">
              <a:avLst/>
            </a:prstGeom>
            <a:solidFill>
              <a:schemeClr val="bg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410487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3600" dirty="0"/>
              <a:t>Why a financial strategy?</a:t>
            </a:r>
          </a:p>
        </p:txBody>
      </p:sp>
      <p:grpSp>
        <p:nvGrpSpPr>
          <p:cNvPr id="8" name="Group 7">
            <a:extLst>
              <a:ext uri="{FF2B5EF4-FFF2-40B4-BE49-F238E27FC236}">
                <a16:creationId xmlns:a16="http://schemas.microsoft.com/office/drawing/2014/main" id="{8E2985BC-5EF0-029A-4230-9AC492DF8540}"/>
              </a:ext>
            </a:extLst>
          </p:cNvPr>
          <p:cNvGrpSpPr/>
          <p:nvPr/>
        </p:nvGrpSpPr>
        <p:grpSpPr>
          <a:xfrm>
            <a:off x="7382706" y="2930939"/>
            <a:ext cx="3704277" cy="3094753"/>
            <a:chOff x="7382706" y="2930939"/>
            <a:chExt cx="3704277" cy="3094753"/>
          </a:xfrm>
        </p:grpSpPr>
        <p:sp>
          <p:nvSpPr>
            <p:cNvPr id="5" name="Hexagon 4">
              <a:extLst>
                <a:ext uri="{FF2B5EF4-FFF2-40B4-BE49-F238E27FC236}">
                  <a16:creationId xmlns:a16="http://schemas.microsoft.com/office/drawing/2014/main" id="{1C5346C8-2B20-71A1-B06E-2516E569B291}"/>
                </a:ext>
              </a:extLst>
            </p:cNvPr>
            <p:cNvSpPr/>
            <p:nvPr/>
          </p:nvSpPr>
          <p:spPr>
            <a:xfrm>
              <a:off x="7382706" y="2930939"/>
              <a:ext cx="3704277" cy="3094753"/>
            </a:xfrm>
            <a:prstGeom prst="hexagon">
              <a:avLst/>
            </a:prstGeom>
            <a:solidFill>
              <a:schemeClr val="accent6">
                <a:alpha val="80000"/>
              </a:scheme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27" name="Group 26"/>
            <p:cNvGrpSpPr/>
            <p:nvPr/>
          </p:nvGrpSpPr>
          <p:grpSpPr>
            <a:xfrm>
              <a:off x="7906376" y="3307077"/>
              <a:ext cx="2656936" cy="2457493"/>
              <a:chOff x="8482641" y="2674190"/>
              <a:chExt cx="2656936" cy="2457493"/>
            </a:xfrm>
          </p:grpSpPr>
          <p:sp>
            <p:nvSpPr>
              <p:cNvPr id="28" name="TextBox 27"/>
              <p:cNvSpPr txBox="1"/>
              <p:nvPr/>
            </p:nvSpPr>
            <p:spPr>
              <a:xfrm>
                <a:off x="8482641" y="2674190"/>
                <a:ext cx="2656936" cy="741872"/>
              </a:xfrm>
              <a:prstGeom prst="rect">
                <a:avLst/>
              </a:prstGeom>
              <a:noFill/>
            </p:spPr>
            <p:txBody>
              <a:bodyPr wrap="square" rtlCol="0">
                <a:noAutofit/>
              </a:bodyPr>
              <a:lstStyle/>
              <a:p>
                <a:pPr algn="ctr">
                  <a:lnSpc>
                    <a:spcPct val="90000"/>
                  </a:lnSpc>
                </a:pPr>
                <a:r>
                  <a:rPr lang="en-US" sz="2800" dirty="0">
                    <a:solidFill>
                      <a:schemeClr val="bg1"/>
                    </a:solidFill>
                  </a:rPr>
                  <a:t>Life-changing events</a:t>
                </a:r>
              </a:p>
            </p:txBody>
          </p:sp>
          <p:grpSp>
            <p:nvGrpSpPr>
              <p:cNvPr id="29" name="Gruppieren 186">
                <a:extLst>
                  <a:ext uri="{FF2B5EF4-FFF2-40B4-BE49-F238E27FC236}">
                    <a16:creationId xmlns:a16="http://schemas.microsoft.com/office/drawing/2014/main" id="{F19D92FA-1F10-4562-B014-CDA57333C9CD}"/>
                  </a:ext>
                  <a:ext uri="{C183D7F6-B498-43B3-948B-1728B52AA6E4}">
                    <adec:decorative xmlns:adec="http://schemas.microsoft.com/office/drawing/2017/decorative" val="1"/>
                  </a:ext>
                </a:extLst>
              </p:cNvPr>
              <p:cNvGrpSpPr>
                <a:grpSpLocks noChangeAspect="1"/>
              </p:cNvGrpSpPr>
              <p:nvPr/>
            </p:nvGrpSpPr>
            <p:grpSpPr>
              <a:xfrm>
                <a:off x="9235664" y="3980793"/>
                <a:ext cx="1150890" cy="1150890"/>
                <a:chOff x="4227422" y="3415055"/>
                <a:chExt cx="328528" cy="328528"/>
              </a:xfrm>
              <a:solidFill>
                <a:schemeClr val="bg1"/>
              </a:solidFill>
            </p:grpSpPr>
            <p:sp>
              <p:nvSpPr>
                <p:cNvPr id="30" name="Freihandform 1174">
                  <a:extLst>
                    <a:ext uri="{FF2B5EF4-FFF2-40B4-BE49-F238E27FC236}">
                      <a16:creationId xmlns:a16="http://schemas.microsoft.com/office/drawing/2014/main" id="{843D2B57-C113-4FE8-989B-96E2B13D324A}"/>
                    </a:ext>
                  </a:extLst>
                </p:cNvPr>
                <p:cNvSpPr/>
                <p:nvPr/>
              </p:nvSpPr>
              <p:spPr>
                <a:xfrm>
                  <a:off x="4227422" y="3415055"/>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1" name="Freihandform 1175">
                  <a:extLst>
                    <a:ext uri="{FF2B5EF4-FFF2-40B4-BE49-F238E27FC236}">
                      <a16:creationId xmlns:a16="http://schemas.microsoft.com/office/drawing/2014/main" id="{55DE5675-B870-4DE4-AFB9-EC22A9048085}"/>
                    </a:ext>
                  </a:extLst>
                </p:cNvPr>
                <p:cNvSpPr/>
                <p:nvPr/>
              </p:nvSpPr>
              <p:spPr>
                <a:xfrm>
                  <a:off x="4317528" y="3480715"/>
                  <a:ext cx="164381" cy="188828"/>
                </a:xfrm>
                <a:custGeom>
                  <a:avLst/>
                  <a:gdLst/>
                  <a:ahLst/>
                  <a:cxnLst>
                    <a:cxn ang="3cd4">
                      <a:pos x="hc" y="t"/>
                    </a:cxn>
                    <a:cxn ang="cd2">
                      <a:pos x="l" y="vc"/>
                    </a:cxn>
                    <a:cxn ang="cd4">
                      <a:pos x="hc" y="b"/>
                    </a:cxn>
                    <a:cxn ang="0">
                      <a:pos x="r" y="vc"/>
                    </a:cxn>
                  </a:cxnLst>
                  <a:rect l="l" t="t" r="r" b="b"/>
                  <a:pathLst>
                    <a:path w="707" h="812">
                      <a:moveTo>
                        <a:pt x="318" y="565"/>
                      </a:moveTo>
                      <a:cubicBezTo>
                        <a:pt x="178" y="565"/>
                        <a:pt x="64" y="455"/>
                        <a:pt x="55" y="317"/>
                      </a:cubicBezTo>
                      <a:lnTo>
                        <a:pt x="582" y="317"/>
                      </a:lnTo>
                      <a:cubicBezTo>
                        <a:pt x="574" y="455"/>
                        <a:pt x="457" y="565"/>
                        <a:pt x="318" y="565"/>
                      </a:cubicBezTo>
                      <a:close/>
                      <a:moveTo>
                        <a:pt x="529" y="635"/>
                      </a:moveTo>
                      <a:cubicBezTo>
                        <a:pt x="570" y="635"/>
                        <a:pt x="601" y="666"/>
                        <a:pt x="601" y="707"/>
                      </a:cubicBezTo>
                      <a:cubicBezTo>
                        <a:pt x="601" y="745"/>
                        <a:pt x="570" y="776"/>
                        <a:pt x="529" y="776"/>
                      </a:cubicBezTo>
                      <a:cubicBezTo>
                        <a:pt x="491" y="776"/>
                        <a:pt x="459" y="745"/>
                        <a:pt x="459" y="707"/>
                      </a:cubicBezTo>
                      <a:cubicBezTo>
                        <a:pt x="459" y="666"/>
                        <a:pt x="491" y="635"/>
                        <a:pt x="529" y="635"/>
                      </a:cubicBezTo>
                      <a:close/>
                      <a:moveTo>
                        <a:pt x="178" y="707"/>
                      </a:moveTo>
                      <a:cubicBezTo>
                        <a:pt x="178" y="745"/>
                        <a:pt x="146" y="776"/>
                        <a:pt x="106" y="776"/>
                      </a:cubicBezTo>
                      <a:cubicBezTo>
                        <a:pt x="68" y="776"/>
                        <a:pt x="36" y="745"/>
                        <a:pt x="36" y="707"/>
                      </a:cubicBezTo>
                      <a:cubicBezTo>
                        <a:pt x="36" y="666"/>
                        <a:pt x="68" y="635"/>
                        <a:pt x="106" y="635"/>
                      </a:cubicBezTo>
                      <a:cubicBezTo>
                        <a:pt x="146" y="635"/>
                        <a:pt x="178" y="666"/>
                        <a:pt x="178" y="707"/>
                      </a:cubicBezTo>
                      <a:close/>
                      <a:moveTo>
                        <a:pt x="301" y="36"/>
                      </a:moveTo>
                      <a:lnTo>
                        <a:pt x="301" y="283"/>
                      </a:lnTo>
                      <a:lnTo>
                        <a:pt x="55" y="283"/>
                      </a:lnTo>
                      <a:cubicBezTo>
                        <a:pt x="64" y="150"/>
                        <a:pt x="170" y="46"/>
                        <a:pt x="301" y="36"/>
                      </a:cubicBezTo>
                      <a:close/>
                      <a:moveTo>
                        <a:pt x="688" y="177"/>
                      </a:moveTo>
                      <a:cubicBezTo>
                        <a:pt x="631" y="177"/>
                        <a:pt x="582" y="224"/>
                        <a:pt x="582" y="283"/>
                      </a:cubicBezTo>
                      <a:lnTo>
                        <a:pt x="337" y="283"/>
                      </a:lnTo>
                      <a:lnTo>
                        <a:pt x="337" y="19"/>
                      </a:lnTo>
                      <a:cubicBezTo>
                        <a:pt x="337" y="8"/>
                        <a:pt x="328" y="0"/>
                        <a:pt x="318" y="0"/>
                      </a:cubicBezTo>
                      <a:cubicBezTo>
                        <a:pt x="153" y="0"/>
                        <a:pt x="19" y="135"/>
                        <a:pt x="19" y="300"/>
                      </a:cubicBezTo>
                      <a:cubicBezTo>
                        <a:pt x="19" y="410"/>
                        <a:pt x="78" y="508"/>
                        <a:pt x="170" y="561"/>
                      </a:cubicBezTo>
                      <a:lnTo>
                        <a:pt x="144" y="607"/>
                      </a:lnTo>
                      <a:cubicBezTo>
                        <a:pt x="134" y="603"/>
                        <a:pt x="121" y="601"/>
                        <a:pt x="106" y="601"/>
                      </a:cubicBezTo>
                      <a:cubicBezTo>
                        <a:pt x="49" y="601"/>
                        <a:pt x="0" y="647"/>
                        <a:pt x="0" y="707"/>
                      </a:cubicBezTo>
                      <a:cubicBezTo>
                        <a:pt x="0" y="764"/>
                        <a:pt x="49" y="812"/>
                        <a:pt x="106" y="812"/>
                      </a:cubicBezTo>
                      <a:cubicBezTo>
                        <a:pt x="165" y="812"/>
                        <a:pt x="212" y="764"/>
                        <a:pt x="212" y="707"/>
                      </a:cubicBezTo>
                      <a:cubicBezTo>
                        <a:pt x="212" y="673"/>
                        <a:pt x="197" y="645"/>
                        <a:pt x="176" y="626"/>
                      </a:cubicBezTo>
                      <a:lnTo>
                        <a:pt x="201" y="575"/>
                      </a:lnTo>
                      <a:cubicBezTo>
                        <a:pt x="237" y="592"/>
                        <a:pt x="277" y="601"/>
                        <a:pt x="318" y="601"/>
                      </a:cubicBezTo>
                      <a:cubicBezTo>
                        <a:pt x="360" y="601"/>
                        <a:pt x="400" y="592"/>
                        <a:pt x="436" y="575"/>
                      </a:cubicBezTo>
                      <a:lnTo>
                        <a:pt x="462" y="626"/>
                      </a:lnTo>
                      <a:cubicBezTo>
                        <a:pt x="438" y="645"/>
                        <a:pt x="424" y="673"/>
                        <a:pt x="424" y="707"/>
                      </a:cubicBezTo>
                      <a:cubicBezTo>
                        <a:pt x="424" y="764"/>
                        <a:pt x="472" y="812"/>
                        <a:pt x="529" y="812"/>
                      </a:cubicBezTo>
                      <a:cubicBezTo>
                        <a:pt x="589" y="812"/>
                        <a:pt x="635" y="764"/>
                        <a:pt x="635" y="707"/>
                      </a:cubicBezTo>
                      <a:cubicBezTo>
                        <a:pt x="635" y="647"/>
                        <a:pt x="589" y="601"/>
                        <a:pt x="529" y="601"/>
                      </a:cubicBezTo>
                      <a:cubicBezTo>
                        <a:pt x="517" y="601"/>
                        <a:pt x="504" y="603"/>
                        <a:pt x="491" y="607"/>
                      </a:cubicBezTo>
                      <a:lnTo>
                        <a:pt x="468" y="561"/>
                      </a:lnTo>
                      <a:cubicBezTo>
                        <a:pt x="557" y="508"/>
                        <a:pt x="618" y="410"/>
                        <a:pt x="618" y="300"/>
                      </a:cubicBezTo>
                      <a:lnTo>
                        <a:pt x="618" y="283"/>
                      </a:lnTo>
                      <a:cubicBezTo>
                        <a:pt x="618" y="243"/>
                        <a:pt x="650" y="211"/>
                        <a:pt x="688" y="211"/>
                      </a:cubicBezTo>
                      <a:cubicBezTo>
                        <a:pt x="699" y="211"/>
                        <a:pt x="707" y="205"/>
                        <a:pt x="707" y="194"/>
                      </a:cubicBezTo>
                      <a:cubicBezTo>
                        <a:pt x="707" y="184"/>
                        <a:pt x="699" y="177"/>
                        <a:pt x="688" y="177"/>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53" name="Freihandform 1176">
                  <a:extLst>
                    <a:ext uri="{FF2B5EF4-FFF2-40B4-BE49-F238E27FC236}">
                      <a16:creationId xmlns:a16="http://schemas.microsoft.com/office/drawing/2014/main" id="{72FB442C-E84A-4A17-A3A3-05994FBDA61C}"/>
                    </a:ext>
                  </a:extLst>
                </p:cNvPr>
                <p:cNvSpPr/>
                <p:nvPr/>
              </p:nvSpPr>
              <p:spPr>
                <a:xfrm>
                  <a:off x="4338251" y="3640904"/>
                  <a:ext cx="8149" cy="7916"/>
                </a:xfrm>
                <a:custGeom>
                  <a:avLst/>
                  <a:gdLst/>
                  <a:ahLst/>
                  <a:cxnLst>
                    <a:cxn ang="3cd4">
                      <a:pos x="hc" y="t"/>
                    </a:cxn>
                    <a:cxn ang="cd2">
                      <a:pos x="l" y="vc"/>
                    </a:cxn>
                    <a:cxn ang="cd4">
                      <a:pos x="hc" y="b"/>
                    </a:cxn>
                    <a:cxn ang="0">
                      <a:pos x="r" y="vc"/>
                    </a:cxn>
                  </a:cxnLst>
                  <a:rect l="l" t="t" r="r" b="b"/>
                  <a:pathLst>
                    <a:path w="36" h="35">
                      <a:moveTo>
                        <a:pt x="17" y="0"/>
                      </a:moveTo>
                      <a:cubicBezTo>
                        <a:pt x="9" y="0"/>
                        <a:pt x="0" y="8"/>
                        <a:pt x="0" y="19"/>
                      </a:cubicBezTo>
                      <a:cubicBezTo>
                        <a:pt x="0" y="27"/>
                        <a:pt x="9" y="35"/>
                        <a:pt x="17" y="35"/>
                      </a:cubicBezTo>
                      <a:cubicBezTo>
                        <a:pt x="28" y="35"/>
                        <a:pt x="36" y="27"/>
                        <a:pt x="36" y="19"/>
                      </a:cubicBezTo>
                      <a:cubicBezTo>
                        <a:pt x="36" y="8"/>
                        <a:pt x="28" y="0"/>
                        <a:pt x="17" y="0"/>
                      </a:cubicBezTo>
                      <a:close/>
                    </a:path>
                  </a:pathLst>
                </a:custGeom>
                <a:solidFill>
                  <a:schemeClr val="accent2"/>
                </a:solidFill>
                <a:ln cap="flat">
                  <a:solidFill>
                    <a:schemeClr val="accent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54" name="Freihandform 1177">
                  <a:extLst>
                    <a:ext uri="{FF2B5EF4-FFF2-40B4-BE49-F238E27FC236}">
                      <a16:creationId xmlns:a16="http://schemas.microsoft.com/office/drawing/2014/main" id="{6E7BB5D7-1933-4F57-8E72-4C9B96FD034B}"/>
                    </a:ext>
                  </a:extLst>
                </p:cNvPr>
                <p:cNvSpPr/>
                <p:nvPr/>
              </p:nvSpPr>
              <p:spPr>
                <a:xfrm>
                  <a:off x="4436739" y="3640904"/>
                  <a:ext cx="8149" cy="7916"/>
                </a:xfrm>
                <a:custGeom>
                  <a:avLst/>
                  <a:gdLst/>
                  <a:ahLst/>
                  <a:cxnLst>
                    <a:cxn ang="3cd4">
                      <a:pos x="hc" y="t"/>
                    </a:cxn>
                    <a:cxn ang="cd2">
                      <a:pos x="l" y="vc"/>
                    </a:cxn>
                    <a:cxn ang="cd4">
                      <a:pos x="hc" y="b"/>
                    </a:cxn>
                    <a:cxn ang="0">
                      <a:pos x="r" y="vc"/>
                    </a:cxn>
                  </a:cxnLst>
                  <a:rect l="l" t="t" r="r" b="b"/>
                  <a:pathLst>
                    <a:path w="36" h="35">
                      <a:moveTo>
                        <a:pt x="17" y="35"/>
                      </a:moveTo>
                      <a:cubicBezTo>
                        <a:pt x="28" y="35"/>
                        <a:pt x="36" y="27"/>
                        <a:pt x="36" y="19"/>
                      </a:cubicBezTo>
                      <a:cubicBezTo>
                        <a:pt x="36" y="8"/>
                        <a:pt x="28" y="0"/>
                        <a:pt x="17" y="0"/>
                      </a:cubicBezTo>
                      <a:cubicBezTo>
                        <a:pt x="9" y="0"/>
                        <a:pt x="0" y="8"/>
                        <a:pt x="0" y="19"/>
                      </a:cubicBezTo>
                      <a:cubicBezTo>
                        <a:pt x="0" y="27"/>
                        <a:pt x="9" y="35"/>
                        <a:pt x="17" y="35"/>
                      </a:cubicBezTo>
                      <a:close/>
                    </a:path>
                  </a:pathLst>
                </a:custGeom>
                <a:solidFill>
                  <a:schemeClr val="accent2"/>
                </a:solidFill>
                <a:ln cap="flat">
                  <a:solidFill>
                    <a:schemeClr val="accent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grpSp>
        <p:nvGrpSpPr>
          <p:cNvPr id="7" name="Group 6">
            <a:extLst>
              <a:ext uri="{FF2B5EF4-FFF2-40B4-BE49-F238E27FC236}">
                <a16:creationId xmlns:a16="http://schemas.microsoft.com/office/drawing/2014/main" id="{4FCF36DA-85FE-00A2-1B75-91E2C6526DE9}"/>
              </a:ext>
            </a:extLst>
          </p:cNvPr>
          <p:cNvGrpSpPr/>
          <p:nvPr/>
        </p:nvGrpSpPr>
        <p:grpSpPr>
          <a:xfrm>
            <a:off x="4069117" y="1632367"/>
            <a:ext cx="3704277" cy="3094753"/>
            <a:chOff x="4069117" y="1632367"/>
            <a:chExt cx="3704277" cy="3094753"/>
          </a:xfrm>
        </p:grpSpPr>
        <p:sp>
          <p:nvSpPr>
            <p:cNvPr id="4" name="Hexagon 3">
              <a:extLst>
                <a:ext uri="{FF2B5EF4-FFF2-40B4-BE49-F238E27FC236}">
                  <a16:creationId xmlns:a16="http://schemas.microsoft.com/office/drawing/2014/main" id="{78EBE063-B61D-0BBB-A598-E8A5FEE72100}"/>
                </a:ext>
              </a:extLst>
            </p:cNvPr>
            <p:cNvSpPr/>
            <p:nvPr/>
          </p:nvSpPr>
          <p:spPr>
            <a:xfrm>
              <a:off x="4069117" y="1632367"/>
              <a:ext cx="3704277" cy="3094753"/>
            </a:xfrm>
            <a:prstGeom prst="hexagon">
              <a:avLst/>
            </a:prstGeom>
            <a:solidFill>
              <a:srgbClr val="D4EFFC">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57" name="Group 56"/>
            <p:cNvGrpSpPr/>
            <p:nvPr/>
          </p:nvGrpSpPr>
          <p:grpSpPr>
            <a:xfrm>
              <a:off x="4560719" y="1902675"/>
              <a:ext cx="2840967" cy="2457493"/>
              <a:chOff x="4387968" y="2674190"/>
              <a:chExt cx="2840967" cy="2457493"/>
            </a:xfrm>
          </p:grpSpPr>
          <p:sp>
            <p:nvSpPr>
              <p:cNvPr id="58" name="TextBox 57"/>
              <p:cNvSpPr txBox="1"/>
              <p:nvPr/>
            </p:nvSpPr>
            <p:spPr>
              <a:xfrm>
                <a:off x="4387968" y="2674190"/>
                <a:ext cx="2840967" cy="741872"/>
              </a:xfrm>
              <a:prstGeom prst="rect">
                <a:avLst/>
              </a:prstGeom>
              <a:noFill/>
            </p:spPr>
            <p:txBody>
              <a:bodyPr wrap="square" rtlCol="0">
                <a:noAutofit/>
              </a:bodyPr>
              <a:lstStyle/>
              <a:p>
                <a:pPr algn="ctr">
                  <a:lnSpc>
                    <a:spcPct val="90000"/>
                  </a:lnSpc>
                </a:pPr>
                <a:r>
                  <a:rPr lang="en-US" sz="2800" dirty="0">
                    <a:solidFill>
                      <a:schemeClr val="bg1"/>
                    </a:solidFill>
                  </a:rPr>
                  <a:t>Financial insecurity</a:t>
                </a:r>
              </a:p>
            </p:txBody>
          </p:sp>
          <p:grpSp>
            <p:nvGrpSpPr>
              <p:cNvPr id="59" name="Gruppieren 34">
                <a:extLst>
                  <a:ext uri="{FF2B5EF4-FFF2-40B4-BE49-F238E27FC236}">
                    <a16:creationId xmlns:a16="http://schemas.microsoft.com/office/drawing/2014/main" id="{9BE7414A-89AC-43C9-AE67-D241E209CB98}"/>
                  </a:ext>
                  <a:ext uri="{C183D7F6-B498-43B3-948B-1728B52AA6E4}">
                    <adec:decorative xmlns:adec="http://schemas.microsoft.com/office/drawing/2017/decorative" val="1"/>
                  </a:ext>
                </a:extLst>
              </p:cNvPr>
              <p:cNvGrpSpPr>
                <a:grpSpLocks noChangeAspect="1"/>
              </p:cNvGrpSpPr>
              <p:nvPr/>
            </p:nvGrpSpPr>
            <p:grpSpPr>
              <a:xfrm>
                <a:off x="5200761" y="3980793"/>
                <a:ext cx="1150890" cy="1150890"/>
                <a:chOff x="3783873" y="1197546"/>
                <a:chExt cx="328528" cy="328528"/>
              </a:xfrm>
              <a:solidFill>
                <a:schemeClr val="bg1"/>
              </a:solidFill>
            </p:grpSpPr>
            <p:sp>
              <p:nvSpPr>
                <p:cNvPr id="60" name="Freihandform 1022">
                  <a:extLst>
                    <a:ext uri="{FF2B5EF4-FFF2-40B4-BE49-F238E27FC236}">
                      <a16:creationId xmlns:a16="http://schemas.microsoft.com/office/drawing/2014/main" id="{120A3FDD-10AD-4FF4-8F06-8F095D886D42}"/>
                    </a:ext>
                  </a:extLst>
                </p:cNvPr>
                <p:cNvSpPr/>
                <p:nvPr/>
              </p:nvSpPr>
              <p:spPr>
                <a:xfrm>
                  <a:off x="3783873" y="1197546"/>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61" name="Freihandform 1023">
                  <a:extLst>
                    <a:ext uri="{FF2B5EF4-FFF2-40B4-BE49-F238E27FC236}">
                      <a16:creationId xmlns:a16="http://schemas.microsoft.com/office/drawing/2014/main" id="{CA27AD6C-2908-4EFF-83FA-C0EB800E2DD6}"/>
                    </a:ext>
                  </a:extLst>
                </p:cNvPr>
                <p:cNvSpPr/>
                <p:nvPr/>
              </p:nvSpPr>
              <p:spPr>
                <a:xfrm>
                  <a:off x="3870022" y="1271820"/>
                  <a:ext cx="155533" cy="138769"/>
                </a:xfrm>
                <a:custGeom>
                  <a:avLst/>
                  <a:gdLst/>
                  <a:ahLst/>
                  <a:cxnLst>
                    <a:cxn ang="3cd4">
                      <a:pos x="hc" y="t"/>
                    </a:cxn>
                    <a:cxn ang="cd2">
                      <a:pos x="l" y="vc"/>
                    </a:cxn>
                    <a:cxn ang="cd4">
                      <a:pos x="hc" y="b"/>
                    </a:cxn>
                    <a:cxn ang="0">
                      <a:pos x="r" y="vc"/>
                    </a:cxn>
                  </a:cxnLst>
                  <a:rect l="l" t="t" r="r" b="b"/>
                  <a:pathLst>
                    <a:path w="669" h="597">
                      <a:moveTo>
                        <a:pt x="42" y="527"/>
                      </a:moveTo>
                      <a:lnTo>
                        <a:pt x="315" y="50"/>
                      </a:lnTo>
                      <a:cubicBezTo>
                        <a:pt x="327" y="29"/>
                        <a:pt x="342" y="29"/>
                        <a:pt x="355" y="50"/>
                      </a:cubicBezTo>
                      <a:lnTo>
                        <a:pt x="628" y="527"/>
                      </a:lnTo>
                      <a:cubicBezTo>
                        <a:pt x="634" y="537"/>
                        <a:pt x="636" y="548"/>
                        <a:pt x="632" y="552"/>
                      </a:cubicBezTo>
                      <a:cubicBezTo>
                        <a:pt x="628" y="558"/>
                        <a:pt x="619" y="563"/>
                        <a:pt x="607" y="563"/>
                      </a:cubicBezTo>
                      <a:lnTo>
                        <a:pt x="61" y="563"/>
                      </a:lnTo>
                      <a:cubicBezTo>
                        <a:pt x="48" y="563"/>
                        <a:pt x="40" y="558"/>
                        <a:pt x="37" y="552"/>
                      </a:cubicBezTo>
                      <a:cubicBezTo>
                        <a:pt x="33" y="548"/>
                        <a:pt x="35" y="537"/>
                        <a:pt x="42" y="527"/>
                      </a:cubicBezTo>
                      <a:close/>
                      <a:moveTo>
                        <a:pt x="61" y="597"/>
                      </a:moveTo>
                      <a:lnTo>
                        <a:pt x="607" y="597"/>
                      </a:lnTo>
                      <a:cubicBezTo>
                        <a:pt x="632" y="597"/>
                        <a:pt x="653" y="588"/>
                        <a:pt x="662" y="571"/>
                      </a:cubicBezTo>
                      <a:cubicBezTo>
                        <a:pt x="672" y="554"/>
                        <a:pt x="670" y="531"/>
                        <a:pt x="658" y="510"/>
                      </a:cubicBezTo>
                      <a:lnTo>
                        <a:pt x="385" y="31"/>
                      </a:lnTo>
                      <a:cubicBezTo>
                        <a:pt x="359" y="-10"/>
                        <a:pt x="308" y="-10"/>
                        <a:pt x="285" y="31"/>
                      </a:cubicBezTo>
                      <a:lnTo>
                        <a:pt x="10" y="510"/>
                      </a:lnTo>
                      <a:cubicBezTo>
                        <a:pt x="-3" y="531"/>
                        <a:pt x="-3" y="554"/>
                        <a:pt x="6" y="571"/>
                      </a:cubicBezTo>
                      <a:cubicBezTo>
                        <a:pt x="16" y="588"/>
                        <a:pt x="35" y="597"/>
                        <a:pt x="61" y="597"/>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62" name="Freihandform 1024">
                  <a:extLst>
                    <a:ext uri="{FF2B5EF4-FFF2-40B4-BE49-F238E27FC236}">
                      <a16:creationId xmlns:a16="http://schemas.microsoft.com/office/drawing/2014/main" id="{2D8F3869-6D0D-46CE-839B-C4C97E5F4A6C}"/>
                    </a:ext>
                  </a:extLst>
                </p:cNvPr>
                <p:cNvSpPr/>
                <p:nvPr/>
              </p:nvSpPr>
              <p:spPr>
                <a:xfrm>
                  <a:off x="3857681" y="1419436"/>
                  <a:ext cx="180446" cy="16066"/>
                </a:xfrm>
                <a:custGeom>
                  <a:avLst/>
                  <a:gdLst/>
                  <a:ahLst/>
                  <a:cxnLst>
                    <a:cxn ang="3cd4">
                      <a:pos x="hc" y="t"/>
                    </a:cxn>
                    <a:cxn ang="cd2">
                      <a:pos x="l" y="vc"/>
                    </a:cxn>
                    <a:cxn ang="cd4">
                      <a:pos x="hc" y="b"/>
                    </a:cxn>
                    <a:cxn ang="0">
                      <a:pos x="r" y="vc"/>
                    </a:cxn>
                  </a:cxnLst>
                  <a:rect l="l" t="t" r="r" b="b"/>
                  <a:pathLst>
                    <a:path w="776" h="70">
                      <a:moveTo>
                        <a:pt x="754" y="8"/>
                      </a:moveTo>
                      <a:cubicBezTo>
                        <a:pt x="750" y="4"/>
                        <a:pt x="743" y="0"/>
                        <a:pt x="737" y="0"/>
                      </a:cubicBezTo>
                      <a:lnTo>
                        <a:pt x="38" y="0"/>
                      </a:lnTo>
                      <a:cubicBezTo>
                        <a:pt x="32" y="0"/>
                        <a:pt x="28" y="4"/>
                        <a:pt x="24" y="8"/>
                      </a:cubicBezTo>
                      <a:lnTo>
                        <a:pt x="3" y="44"/>
                      </a:lnTo>
                      <a:cubicBezTo>
                        <a:pt x="-2" y="52"/>
                        <a:pt x="0" y="63"/>
                        <a:pt x="9" y="67"/>
                      </a:cubicBezTo>
                      <a:cubicBezTo>
                        <a:pt x="17" y="74"/>
                        <a:pt x="28" y="69"/>
                        <a:pt x="32" y="61"/>
                      </a:cubicBezTo>
                      <a:lnTo>
                        <a:pt x="49" y="35"/>
                      </a:lnTo>
                      <a:lnTo>
                        <a:pt x="729" y="35"/>
                      </a:lnTo>
                      <a:lnTo>
                        <a:pt x="743" y="61"/>
                      </a:lnTo>
                      <a:cubicBezTo>
                        <a:pt x="748" y="67"/>
                        <a:pt x="752" y="69"/>
                        <a:pt x="758" y="69"/>
                      </a:cubicBezTo>
                      <a:cubicBezTo>
                        <a:pt x="762" y="69"/>
                        <a:pt x="764" y="69"/>
                        <a:pt x="769" y="67"/>
                      </a:cubicBezTo>
                      <a:cubicBezTo>
                        <a:pt x="777" y="63"/>
                        <a:pt x="779" y="52"/>
                        <a:pt x="773" y="44"/>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63" name="Freihandform 1025">
                  <a:extLst>
                    <a:ext uri="{FF2B5EF4-FFF2-40B4-BE49-F238E27FC236}">
                      <a16:creationId xmlns:a16="http://schemas.microsoft.com/office/drawing/2014/main" id="{F28F9EF0-AF8A-4E86-BA54-F941625EEDD1}"/>
                    </a:ext>
                  </a:extLst>
                </p:cNvPr>
                <p:cNvSpPr/>
                <p:nvPr/>
              </p:nvSpPr>
              <p:spPr>
                <a:xfrm>
                  <a:off x="3944063" y="1320249"/>
                  <a:ext cx="8149" cy="46101"/>
                </a:xfrm>
                <a:custGeom>
                  <a:avLst/>
                  <a:gdLst/>
                  <a:ahLst/>
                  <a:cxnLst>
                    <a:cxn ang="3cd4">
                      <a:pos x="hc" y="t"/>
                    </a:cxn>
                    <a:cxn ang="cd2">
                      <a:pos x="l" y="vc"/>
                    </a:cxn>
                    <a:cxn ang="cd4">
                      <a:pos x="hc" y="b"/>
                    </a:cxn>
                    <a:cxn ang="0">
                      <a:pos x="r" y="vc"/>
                    </a:cxn>
                  </a:cxnLst>
                  <a:rect l="l" t="t" r="r" b="b"/>
                  <a:pathLst>
                    <a:path w="36" h="199">
                      <a:moveTo>
                        <a:pt x="17" y="199"/>
                      </a:moveTo>
                      <a:cubicBezTo>
                        <a:pt x="27" y="199"/>
                        <a:pt x="36" y="191"/>
                        <a:pt x="36" y="182"/>
                      </a:cubicBezTo>
                      <a:lnTo>
                        <a:pt x="36" y="19"/>
                      </a:lnTo>
                      <a:cubicBezTo>
                        <a:pt x="36" y="9"/>
                        <a:pt x="27" y="0"/>
                        <a:pt x="17" y="0"/>
                      </a:cubicBezTo>
                      <a:cubicBezTo>
                        <a:pt x="8" y="0"/>
                        <a:pt x="0" y="9"/>
                        <a:pt x="0" y="19"/>
                      </a:cubicBezTo>
                      <a:lnTo>
                        <a:pt x="0" y="182"/>
                      </a:lnTo>
                      <a:cubicBezTo>
                        <a:pt x="0" y="191"/>
                        <a:pt x="8" y="199"/>
                        <a:pt x="17" y="199"/>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64" name="Freihandform 1026">
                  <a:extLst>
                    <a:ext uri="{FF2B5EF4-FFF2-40B4-BE49-F238E27FC236}">
                      <a16:creationId xmlns:a16="http://schemas.microsoft.com/office/drawing/2014/main" id="{CCFA9FB2-2778-4E90-92A1-93F1FFAAEF84}"/>
                    </a:ext>
                  </a:extLst>
                </p:cNvPr>
                <p:cNvSpPr/>
                <p:nvPr/>
              </p:nvSpPr>
              <p:spPr>
                <a:xfrm>
                  <a:off x="3944063" y="1382881"/>
                  <a:ext cx="8149" cy="7916"/>
                </a:xfrm>
                <a:custGeom>
                  <a:avLst/>
                  <a:gdLst/>
                  <a:ahLst/>
                  <a:cxnLst>
                    <a:cxn ang="3cd4">
                      <a:pos x="hc" y="t"/>
                    </a:cxn>
                    <a:cxn ang="cd2">
                      <a:pos x="l" y="vc"/>
                    </a:cxn>
                    <a:cxn ang="cd4">
                      <a:pos x="hc" y="b"/>
                    </a:cxn>
                    <a:cxn ang="0">
                      <a:pos x="r" y="vc"/>
                    </a:cxn>
                  </a:cxnLst>
                  <a:rect l="l" t="t" r="r" b="b"/>
                  <a:pathLst>
                    <a:path w="36" h="35">
                      <a:moveTo>
                        <a:pt x="4" y="29"/>
                      </a:moveTo>
                      <a:cubicBezTo>
                        <a:pt x="6" y="31"/>
                        <a:pt x="8" y="33"/>
                        <a:pt x="10" y="33"/>
                      </a:cubicBezTo>
                      <a:cubicBezTo>
                        <a:pt x="12" y="35"/>
                        <a:pt x="15" y="35"/>
                        <a:pt x="17" y="35"/>
                      </a:cubicBezTo>
                      <a:cubicBezTo>
                        <a:pt x="19" y="35"/>
                        <a:pt x="21" y="35"/>
                        <a:pt x="23" y="33"/>
                      </a:cubicBezTo>
                      <a:cubicBezTo>
                        <a:pt x="25" y="33"/>
                        <a:pt x="27" y="31"/>
                        <a:pt x="29" y="29"/>
                      </a:cubicBezTo>
                      <a:cubicBezTo>
                        <a:pt x="32" y="29"/>
                        <a:pt x="34" y="26"/>
                        <a:pt x="34" y="24"/>
                      </a:cubicBezTo>
                      <a:cubicBezTo>
                        <a:pt x="34" y="22"/>
                        <a:pt x="36" y="20"/>
                        <a:pt x="36" y="16"/>
                      </a:cubicBezTo>
                      <a:cubicBezTo>
                        <a:pt x="36" y="12"/>
                        <a:pt x="34" y="7"/>
                        <a:pt x="29" y="5"/>
                      </a:cubicBezTo>
                      <a:cubicBezTo>
                        <a:pt x="27" y="3"/>
                        <a:pt x="25" y="1"/>
                        <a:pt x="23" y="1"/>
                      </a:cubicBezTo>
                      <a:cubicBezTo>
                        <a:pt x="19" y="0"/>
                        <a:pt x="15" y="0"/>
                        <a:pt x="10" y="1"/>
                      </a:cubicBezTo>
                      <a:cubicBezTo>
                        <a:pt x="8" y="1"/>
                        <a:pt x="6" y="3"/>
                        <a:pt x="4" y="5"/>
                      </a:cubicBezTo>
                      <a:cubicBezTo>
                        <a:pt x="2" y="7"/>
                        <a:pt x="0" y="12"/>
                        <a:pt x="0" y="16"/>
                      </a:cubicBezTo>
                      <a:cubicBezTo>
                        <a:pt x="0" y="20"/>
                        <a:pt x="0" y="22"/>
                        <a:pt x="2" y="24"/>
                      </a:cubicBezTo>
                      <a:cubicBezTo>
                        <a:pt x="2" y="26"/>
                        <a:pt x="4" y="29"/>
                        <a:pt x="4" y="29"/>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grpSp>
        <p:nvGrpSpPr>
          <p:cNvPr id="6" name="Group 5">
            <a:extLst>
              <a:ext uri="{FF2B5EF4-FFF2-40B4-BE49-F238E27FC236}">
                <a16:creationId xmlns:a16="http://schemas.microsoft.com/office/drawing/2014/main" id="{ADFEA280-63DA-E1B0-D006-502D1984A076}"/>
              </a:ext>
            </a:extLst>
          </p:cNvPr>
          <p:cNvGrpSpPr/>
          <p:nvPr/>
        </p:nvGrpSpPr>
        <p:grpSpPr>
          <a:xfrm>
            <a:off x="468002" y="2253251"/>
            <a:ext cx="3704277" cy="3094753"/>
            <a:chOff x="468002" y="2253251"/>
            <a:chExt cx="3704277" cy="3094753"/>
          </a:xfrm>
        </p:grpSpPr>
        <p:sp>
          <p:nvSpPr>
            <p:cNvPr id="2" name="Hexagon 1">
              <a:extLst>
                <a:ext uri="{FF2B5EF4-FFF2-40B4-BE49-F238E27FC236}">
                  <a16:creationId xmlns:a16="http://schemas.microsoft.com/office/drawing/2014/main" id="{5BDBBBE5-147E-91BB-8D65-F778A1A6C48B}"/>
                </a:ext>
              </a:extLst>
            </p:cNvPr>
            <p:cNvSpPr/>
            <p:nvPr/>
          </p:nvSpPr>
          <p:spPr>
            <a:xfrm>
              <a:off x="468002" y="2253251"/>
              <a:ext cx="3704277" cy="3094753"/>
            </a:xfrm>
            <a:prstGeom prst="hexagon">
              <a:avLst/>
            </a:prstGeom>
            <a:solidFill>
              <a:srgbClr val="DFEFF2">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67" name="Group 66"/>
            <p:cNvGrpSpPr/>
            <p:nvPr/>
          </p:nvGrpSpPr>
          <p:grpSpPr>
            <a:xfrm>
              <a:off x="1086850" y="2653776"/>
              <a:ext cx="2329132" cy="2457493"/>
              <a:chOff x="741873" y="2674190"/>
              <a:chExt cx="2329132" cy="2457493"/>
            </a:xfrm>
          </p:grpSpPr>
          <p:sp>
            <p:nvSpPr>
              <p:cNvPr id="68" name="TextBox 67"/>
              <p:cNvSpPr txBox="1"/>
              <p:nvPr/>
            </p:nvSpPr>
            <p:spPr>
              <a:xfrm>
                <a:off x="741873" y="2674190"/>
                <a:ext cx="2329132" cy="741872"/>
              </a:xfrm>
              <a:prstGeom prst="rect">
                <a:avLst/>
              </a:prstGeom>
              <a:noFill/>
            </p:spPr>
            <p:txBody>
              <a:bodyPr wrap="square" rtlCol="0">
                <a:noAutofit/>
              </a:bodyPr>
              <a:lstStyle/>
              <a:p>
                <a:pPr algn="ctr">
                  <a:lnSpc>
                    <a:spcPct val="90000"/>
                  </a:lnSpc>
                </a:pPr>
                <a:r>
                  <a:rPr lang="en-US" sz="2800" dirty="0">
                    <a:solidFill>
                      <a:schemeClr val="bg1"/>
                    </a:solidFill>
                  </a:rPr>
                  <a:t>Evolving roles</a:t>
                </a:r>
              </a:p>
            </p:txBody>
          </p:sp>
          <p:grpSp>
            <p:nvGrpSpPr>
              <p:cNvPr id="69" name="Gruppieren 511">
                <a:extLst>
                  <a:ext uri="{FF2B5EF4-FFF2-40B4-BE49-F238E27FC236}">
                    <a16:creationId xmlns:a16="http://schemas.microsoft.com/office/drawing/2014/main" id="{B183FC00-3978-4DCF-B072-A6BA5DB0988A}"/>
                  </a:ext>
                  <a:ext uri="{C183D7F6-B498-43B3-948B-1728B52AA6E4}">
                    <adec:decorative xmlns:adec="http://schemas.microsoft.com/office/drawing/2017/decorative" val="1"/>
                  </a:ext>
                </a:extLst>
              </p:cNvPr>
              <p:cNvGrpSpPr>
                <a:grpSpLocks noChangeAspect="1"/>
              </p:cNvGrpSpPr>
              <p:nvPr/>
            </p:nvGrpSpPr>
            <p:grpSpPr>
              <a:xfrm>
                <a:off x="1330994" y="3980793"/>
                <a:ext cx="1150890" cy="1150890"/>
                <a:chOff x="7350562" y="1641095"/>
                <a:chExt cx="328528" cy="328528"/>
              </a:xfrm>
              <a:solidFill>
                <a:schemeClr val="bg1"/>
              </a:solidFill>
            </p:grpSpPr>
            <p:sp>
              <p:nvSpPr>
                <p:cNvPr id="70" name="Freihandform 1499">
                  <a:extLst>
                    <a:ext uri="{FF2B5EF4-FFF2-40B4-BE49-F238E27FC236}">
                      <a16:creationId xmlns:a16="http://schemas.microsoft.com/office/drawing/2014/main" id="{12D5F1F2-EF7C-464C-AA4F-3C8C3E9EA219}"/>
                    </a:ext>
                  </a:extLst>
                </p:cNvPr>
                <p:cNvSpPr/>
                <p:nvPr/>
              </p:nvSpPr>
              <p:spPr>
                <a:xfrm>
                  <a:off x="7350562" y="1641095"/>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7" y="1376"/>
                        <a:pt x="36" y="1075"/>
                        <a:pt x="36" y="705"/>
                      </a:cubicBezTo>
                      <a:cubicBezTo>
                        <a:pt x="36" y="337"/>
                        <a:pt x="337"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71" name="Freihandform 1500">
                  <a:extLst>
                    <a:ext uri="{FF2B5EF4-FFF2-40B4-BE49-F238E27FC236}">
                      <a16:creationId xmlns:a16="http://schemas.microsoft.com/office/drawing/2014/main" id="{9EE1476E-DC1C-4E21-B33E-5FBF65493D67}"/>
                    </a:ext>
                  </a:extLst>
                </p:cNvPr>
                <p:cNvSpPr/>
                <p:nvPr/>
              </p:nvSpPr>
              <p:spPr>
                <a:xfrm>
                  <a:off x="7424370" y="1706754"/>
                  <a:ext cx="180446" cy="188828"/>
                </a:xfrm>
                <a:custGeom>
                  <a:avLst/>
                  <a:gdLst/>
                  <a:ahLst/>
                  <a:cxnLst>
                    <a:cxn ang="3cd4">
                      <a:pos x="hc" y="t"/>
                    </a:cxn>
                    <a:cxn ang="cd2">
                      <a:pos x="l" y="vc"/>
                    </a:cxn>
                    <a:cxn ang="cd4">
                      <a:pos x="hc" y="b"/>
                    </a:cxn>
                    <a:cxn ang="0">
                      <a:pos x="r" y="vc"/>
                    </a:cxn>
                  </a:cxnLst>
                  <a:rect l="l" t="t" r="r" b="b"/>
                  <a:pathLst>
                    <a:path w="776" h="812">
                      <a:moveTo>
                        <a:pt x="688" y="423"/>
                      </a:moveTo>
                      <a:cubicBezTo>
                        <a:pt x="678" y="423"/>
                        <a:pt x="671" y="431"/>
                        <a:pt x="671" y="442"/>
                      </a:cubicBezTo>
                      <a:lnTo>
                        <a:pt x="671" y="776"/>
                      </a:lnTo>
                      <a:lnTo>
                        <a:pt x="106" y="776"/>
                      </a:lnTo>
                      <a:lnTo>
                        <a:pt x="106" y="442"/>
                      </a:lnTo>
                      <a:cubicBezTo>
                        <a:pt x="106" y="431"/>
                        <a:pt x="98" y="423"/>
                        <a:pt x="89" y="423"/>
                      </a:cubicBezTo>
                      <a:lnTo>
                        <a:pt x="53" y="423"/>
                      </a:lnTo>
                      <a:lnTo>
                        <a:pt x="138" y="311"/>
                      </a:lnTo>
                      <a:cubicBezTo>
                        <a:pt x="140" y="309"/>
                        <a:pt x="142" y="304"/>
                        <a:pt x="142" y="300"/>
                      </a:cubicBezTo>
                      <a:lnTo>
                        <a:pt x="142" y="141"/>
                      </a:lnTo>
                      <a:lnTo>
                        <a:pt x="212" y="141"/>
                      </a:lnTo>
                      <a:lnTo>
                        <a:pt x="212" y="194"/>
                      </a:lnTo>
                      <a:cubicBezTo>
                        <a:pt x="212" y="201"/>
                        <a:pt x="216" y="209"/>
                        <a:pt x="223" y="211"/>
                      </a:cubicBezTo>
                      <a:cubicBezTo>
                        <a:pt x="231" y="213"/>
                        <a:pt x="238" y="211"/>
                        <a:pt x="244" y="207"/>
                      </a:cubicBezTo>
                      <a:lnTo>
                        <a:pt x="388" y="44"/>
                      </a:lnTo>
                      <a:lnTo>
                        <a:pt x="720" y="423"/>
                      </a:lnTo>
                      <a:close/>
                      <a:moveTo>
                        <a:pt x="403" y="6"/>
                      </a:moveTo>
                      <a:cubicBezTo>
                        <a:pt x="398" y="2"/>
                        <a:pt x="394" y="0"/>
                        <a:pt x="388" y="0"/>
                      </a:cubicBezTo>
                      <a:cubicBezTo>
                        <a:pt x="384" y="0"/>
                        <a:pt x="379" y="2"/>
                        <a:pt x="375" y="6"/>
                      </a:cubicBezTo>
                      <a:lnTo>
                        <a:pt x="248" y="148"/>
                      </a:lnTo>
                      <a:lnTo>
                        <a:pt x="248" y="124"/>
                      </a:lnTo>
                      <a:cubicBezTo>
                        <a:pt x="248" y="114"/>
                        <a:pt x="240" y="105"/>
                        <a:pt x="229" y="105"/>
                      </a:cubicBezTo>
                      <a:lnTo>
                        <a:pt x="123" y="105"/>
                      </a:lnTo>
                      <a:cubicBezTo>
                        <a:pt x="115" y="105"/>
                        <a:pt x="106" y="114"/>
                        <a:pt x="106" y="124"/>
                      </a:cubicBezTo>
                      <a:lnTo>
                        <a:pt x="106" y="294"/>
                      </a:lnTo>
                      <a:lnTo>
                        <a:pt x="5" y="431"/>
                      </a:lnTo>
                      <a:cubicBezTo>
                        <a:pt x="0" y="436"/>
                        <a:pt x="-2" y="444"/>
                        <a:pt x="3" y="448"/>
                      </a:cubicBezTo>
                      <a:cubicBezTo>
                        <a:pt x="5" y="455"/>
                        <a:pt x="11" y="459"/>
                        <a:pt x="17" y="459"/>
                      </a:cubicBezTo>
                      <a:lnTo>
                        <a:pt x="70" y="459"/>
                      </a:lnTo>
                      <a:lnTo>
                        <a:pt x="70" y="793"/>
                      </a:lnTo>
                      <a:cubicBezTo>
                        <a:pt x="70" y="804"/>
                        <a:pt x="79" y="812"/>
                        <a:pt x="89" y="812"/>
                      </a:cubicBezTo>
                      <a:lnTo>
                        <a:pt x="688" y="812"/>
                      </a:lnTo>
                      <a:cubicBezTo>
                        <a:pt x="699" y="812"/>
                        <a:pt x="705" y="804"/>
                        <a:pt x="705" y="793"/>
                      </a:cubicBezTo>
                      <a:lnTo>
                        <a:pt x="705" y="459"/>
                      </a:lnTo>
                      <a:lnTo>
                        <a:pt x="758" y="459"/>
                      </a:lnTo>
                      <a:cubicBezTo>
                        <a:pt x="767" y="459"/>
                        <a:pt x="773" y="455"/>
                        <a:pt x="775" y="448"/>
                      </a:cubicBezTo>
                      <a:cubicBezTo>
                        <a:pt x="777" y="442"/>
                        <a:pt x="777" y="436"/>
                        <a:pt x="773" y="429"/>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72" name="Freihandform 1501">
                  <a:extLst>
                    <a:ext uri="{FF2B5EF4-FFF2-40B4-BE49-F238E27FC236}">
                      <a16:creationId xmlns:a16="http://schemas.microsoft.com/office/drawing/2014/main" id="{55AA41DF-FA1C-4CD9-A6A9-E9D4559D61A4}"/>
                    </a:ext>
                  </a:extLst>
                </p:cNvPr>
                <p:cNvSpPr/>
                <p:nvPr/>
              </p:nvSpPr>
              <p:spPr>
                <a:xfrm>
                  <a:off x="7465349" y="1788943"/>
                  <a:ext cx="98256" cy="82190"/>
                </a:xfrm>
                <a:custGeom>
                  <a:avLst/>
                  <a:gdLst/>
                  <a:ahLst/>
                  <a:cxnLst>
                    <a:cxn ang="3cd4">
                      <a:pos x="hc" y="t"/>
                    </a:cxn>
                    <a:cxn ang="cd2">
                      <a:pos x="l" y="vc"/>
                    </a:cxn>
                    <a:cxn ang="cd4">
                      <a:pos x="hc" y="b"/>
                    </a:cxn>
                    <a:cxn ang="0">
                      <a:pos x="r" y="vc"/>
                    </a:cxn>
                  </a:cxnLst>
                  <a:rect l="l" t="t" r="r" b="b"/>
                  <a:pathLst>
                    <a:path w="423" h="354">
                      <a:moveTo>
                        <a:pt x="284" y="53"/>
                      </a:moveTo>
                      <a:lnTo>
                        <a:pt x="284" y="70"/>
                      </a:lnTo>
                      <a:lnTo>
                        <a:pt x="142" y="70"/>
                      </a:lnTo>
                      <a:lnTo>
                        <a:pt x="142" y="53"/>
                      </a:lnTo>
                      <a:cubicBezTo>
                        <a:pt x="142" y="42"/>
                        <a:pt x="150" y="36"/>
                        <a:pt x="159" y="36"/>
                      </a:cubicBezTo>
                      <a:lnTo>
                        <a:pt x="265" y="36"/>
                      </a:lnTo>
                      <a:cubicBezTo>
                        <a:pt x="275" y="36"/>
                        <a:pt x="284" y="42"/>
                        <a:pt x="284" y="53"/>
                      </a:cubicBezTo>
                      <a:close/>
                      <a:moveTo>
                        <a:pt x="390" y="106"/>
                      </a:moveTo>
                      <a:lnTo>
                        <a:pt x="390" y="159"/>
                      </a:lnTo>
                      <a:cubicBezTo>
                        <a:pt x="388" y="165"/>
                        <a:pt x="375" y="176"/>
                        <a:pt x="337" y="176"/>
                      </a:cubicBezTo>
                      <a:lnTo>
                        <a:pt x="265" y="176"/>
                      </a:lnTo>
                      <a:lnTo>
                        <a:pt x="265" y="159"/>
                      </a:lnTo>
                      <a:cubicBezTo>
                        <a:pt x="265" y="148"/>
                        <a:pt x="258" y="142"/>
                        <a:pt x="248" y="142"/>
                      </a:cubicBezTo>
                      <a:lnTo>
                        <a:pt x="178" y="142"/>
                      </a:lnTo>
                      <a:cubicBezTo>
                        <a:pt x="167" y="142"/>
                        <a:pt x="159" y="148"/>
                        <a:pt x="159" y="159"/>
                      </a:cubicBezTo>
                      <a:lnTo>
                        <a:pt x="159" y="176"/>
                      </a:lnTo>
                      <a:lnTo>
                        <a:pt x="89" y="176"/>
                      </a:lnTo>
                      <a:cubicBezTo>
                        <a:pt x="49" y="176"/>
                        <a:pt x="38" y="165"/>
                        <a:pt x="36" y="159"/>
                      </a:cubicBezTo>
                      <a:lnTo>
                        <a:pt x="36" y="106"/>
                      </a:lnTo>
                      <a:close/>
                      <a:moveTo>
                        <a:pt x="195" y="212"/>
                      </a:moveTo>
                      <a:lnTo>
                        <a:pt x="195" y="176"/>
                      </a:lnTo>
                      <a:lnTo>
                        <a:pt x="231" y="176"/>
                      </a:lnTo>
                      <a:lnTo>
                        <a:pt x="231" y="212"/>
                      </a:lnTo>
                      <a:close/>
                      <a:moveTo>
                        <a:pt x="390" y="318"/>
                      </a:moveTo>
                      <a:lnTo>
                        <a:pt x="36" y="318"/>
                      </a:lnTo>
                      <a:lnTo>
                        <a:pt x="36" y="203"/>
                      </a:lnTo>
                      <a:cubicBezTo>
                        <a:pt x="49" y="207"/>
                        <a:pt x="66" y="212"/>
                        <a:pt x="89" y="212"/>
                      </a:cubicBezTo>
                      <a:lnTo>
                        <a:pt x="159" y="212"/>
                      </a:lnTo>
                      <a:lnTo>
                        <a:pt x="159" y="229"/>
                      </a:lnTo>
                      <a:cubicBezTo>
                        <a:pt x="159" y="239"/>
                        <a:pt x="167" y="248"/>
                        <a:pt x="178" y="248"/>
                      </a:cubicBezTo>
                      <a:lnTo>
                        <a:pt x="248" y="248"/>
                      </a:lnTo>
                      <a:cubicBezTo>
                        <a:pt x="258" y="248"/>
                        <a:pt x="265" y="239"/>
                        <a:pt x="265" y="229"/>
                      </a:cubicBezTo>
                      <a:lnTo>
                        <a:pt x="265" y="212"/>
                      </a:lnTo>
                      <a:lnTo>
                        <a:pt x="337" y="212"/>
                      </a:lnTo>
                      <a:cubicBezTo>
                        <a:pt x="360" y="212"/>
                        <a:pt x="377" y="207"/>
                        <a:pt x="390" y="203"/>
                      </a:cubicBezTo>
                      <a:close/>
                      <a:moveTo>
                        <a:pt x="106" y="53"/>
                      </a:moveTo>
                      <a:lnTo>
                        <a:pt x="106" y="70"/>
                      </a:lnTo>
                      <a:lnTo>
                        <a:pt x="19" y="70"/>
                      </a:lnTo>
                      <a:cubicBezTo>
                        <a:pt x="9" y="70"/>
                        <a:pt x="0" y="78"/>
                        <a:pt x="0" y="89"/>
                      </a:cubicBezTo>
                      <a:lnTo>
                        <a:pt x="0" y="334"/>
                      </a:lnTo>
                      <a:cubicBezTo>
                        <a:pt x="0" y="345"/>
                        <a:pt x="9" y="354"/>
                        <a:pt x="19" y="354"/>
                      </a:cubicBezTo>
                      <a:lnTo>
                        <a:pt x="407" y="354"/>
                      </a:lnTo>
                      <a:cubicBezTo>
                        <a:pt x="417" y="354"/>
                        <a:pt x="423" y="345"/>
                        <a:pt x="423" y="334"/>
                      </a:cubicBezTo>
                      <a:lnTo>
                        <a:pt x="423" y="89"/>
                      </a:lnTo>
                      <a:cubicBezTo>
                        <a:pt x="423" y="78"/>
                        <a:pt x="417" y="70"/>
                        <a:pt x="407" y="70"/>
                      </a:cubicBezTo>
                      <a:lnTo>
                        <a:pt x="318" y="70"/>
                      </a:lnTo>
                      <a:lnTo>
                        <a:pt x="318" y="53"/>
                      </a:lnTo>
                      <a:cubicBezTo>
                        <a:pt x="318" y="23"/>
                        <a:pt x="294" y="0"/>
                        <a:pt x="265" y="0"/>
                      </a:cubicBezTo>
                      <a:lnTo>
                        <a:pt x="159" y="0"/>
                      </a:lnTo>
                      <a:cubicBezTo>
                        <a:pt x="131" y="0"/>
                        <a:pt x="106" y="23"/>
                        <a:pt x="106" y="53"/>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spTree>
    <p:extLst>
      <p:ext uri="{BB962C8B-B14F-4D97-AF65-F5344CB8AC3E}">
        <p14:creationId xmlns:p14="http://schemas.microsoft.com/office/powerpoint/2010/main" val="274649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1000"/>
                                        <p:tgtEl>
                                          <p:spTgt spid="6"/>
                                        </p:tgtEl>
                                      </p:cBhvr>
                                    </p:animEffect>
                                    <p:set>
                                      <p:cBhvr>
                                        <p:cTn id="7" dur="1" fill="hold">
                                          <p:stCondLst>
                                            <p:cond delay="999"/>
                                          </p:stCondLst>
                                        </p:cTn>
                                        <p:tgtEl>
                                          <p:spTgt spid="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356C13-671A-D96C-525C-40059B05E43B}"/>
              </a:ext>
            </a:extLst>
          </p:cNvPr>
          <p:cNvSpPr/>
          <p:nvPr/>
        </p:nvSpPr>
        <p:spPr>
          <a:xfrm>
            <a:off x="5807824" y="1406214"/>
            <a:ext cx="4873175" cy="3910369"/>
          </a:xfrm>
          <a:prstGeom prst="rect">
            <a:avLst/>
          </a:prstGeom>
          <a:solidFill>
            <a:srgbClr val="FFDBB4">
              <a:alpha val="80000"/>
            </a:srgb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aphicFrame>
        <p:nvGraphicFramePr>
          <p:cNvPr id="15" name="Table 14"/>
          <p:cNvGraphicFramePr>
            <a:graphicFrameLocks noGrp="1"/>
          </p:cNvGraphicFramePr>
          <p:nvPr>
            <p:extLst>
              <p:ext uri="{D42A27DB-BD31-4B8C-83A1-F6EECF244321}">
                <p14:modId xmlns:p14="http://schemas.microsoft.com/office/powerpoint/2010/main" val="3437187608"/>
              </p:ext>
            </p:extLst>
          </p:nvPr>
        </p:nvGraphicFramePr>
        <p:xfrm>
          <a:off x="5815065" y="1414234"/>
          <a:ext cx="4873175" cy="3910369"/>
        </p:xfrm>
        <a:graphic>
          <a:graphicData uri="http://schemas.openxmlformats.org/drawingml/2006/table">
            <a:tbl>
              <a:tblPr firstRow="1">
                <a:tableStyleId>{0E3FDE45-AF77-4B5C-9715-49D594BDF05E}</a:tableStyleId>
              </a:tblPr>
              <a:tblGrid>
                <a:gridCol w="4873175">
                  <a:extLst>
                    <a:ext uri="{9D8B030D-6E8A-4147-A177-3AD203B41FA5}">
                      <a16:colId xmlns:a16="http://schemas.microsoft.com/office/drawing/2014/main" val="2234974732"/>
                    </a:ext>
                  </a:extLst>
                </a:gridCol>
              </a:tblGrid>
              <a:tr h="647582">
                <a:tc>
                  <a:txBody>
                    <a:bodyPr/>
                    <a:lstStyle/>
                    <a:p>
                      <a:pPr algn="ctr"/>
                      <a:r>
                        <a:rPr lang="en-US" sz="3200" dirty="0">
                          <a:solidFill>
                            <a:schemeClr val="accent5">
                              <a:lumMod val="50000"/>
                            </a:schemeClr>
                          </a:solidFill>
                        </a:rPr>
                        <a:t>NOW</a:t>
                      </a:r>
                    </a:p>
                  </a:txBody>
                  <a:tcPr anchor="ctr"/>
                </a:tc>
                <a:extLst>
                  <a:ext uri="{0D108BD9-81ED-4DB2-BD59-A6C34878D82A}">
                    <a16:rowId xmlns:a16="http://schemas.microsoft.com/office/drawing/2014/main" val="61780815"/>
                  </a:ext>
                </a:extLst>
              </a:tr>
              <a:tr h="1068845">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r>
                        <a:rPr lang="en-US" sz="2000" b="1" i="1" dirty="0">
                          <a:solidFill>
                            <a:schemeClr val="accent4">
                              <a:lumMod val="75000"/>
                            </a:schemeClr>
                          </a:solidFill>
                        </a:rPr>
                        <a:t>Most valuable advice </a:t>
                      </a:r>
                      <a:r>
                        <a:rPr lang="en-US" sz="2000" i="1" dirty="0">
                          <a:solidFill>
                            <a:schemeClr val="accent4">
                              <a:lumMod val="75000"/>
                            </a:schemeClr>
                          </a:solidFill>
                        </a:rPr>
                        <a:t>for </a:t>
                      </a:r>
                      <a:br>
                        <a:rPr lang="en-US" sz="2000" i="1" dirty="0">
                          <a:solidFill>
                            <a:schemeClr val="accent4">
                              <a:lumMod val="75000"/>
                            </a:schemeClr>
                          </a:solidFill>
                        </a:rPr>
                      </a:br>
                      <a:r>
                        <a:rPr lang="en-US" sz="2000" i="1" dirty="0">
                          <a:solidFill>
                            <a:schemeClr val="accent4">
                              <a:lumMod val="75000"/>
                            </a:schemeClr>
                          </a:solidFill>
                        </a:rPr>
                        <a:t>daughters and granddaughters</a:t>
                      </a:r>
                    </a:p>
                  </a:txBody>
                  <a:tcPr anchor="ctr"/>
                </a:tc>
                <a:extLst>
                  <a:ext uri="{0D108BD9-81ED-4DB2-BD59-A6C34878D82A}">
                    <a16:rowId xmlns:a16="http://schemas.microsoft.com/office/drawing/2014/main" val="655057940"/>
                  </a:ext>
                </a:extLst>
              </a:tr>
              <a:tr h="731314">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endParaRPr lang="en-US" sz="1800" dirty="0">
                        <a:solidFill>
                          <a:srgbClr val="5F5F5F"/>
                        </a:solidFill>
                      </a:endParaRPr>
                    </a:p>
                  </a:txBody>
                  <a:tcPr anchor="ctr"/>
                </a:tc>
                <a:extLst>
                  <a:ext uri="{0D108BD9-81ED-4DB2-BD59-A6C34878D82A}">
                    <a16:rowId xmlns:a16="http://schemas.microsoft.com/office/drawing/2014/main" val="2813425224"/>
                  </a:ext>
                </a:extLst>
              </a:tr>
              <a:tr h="731314">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endParaRPr lang="en-US" sz="1800" dirty="0">
                        <a:solidFill>
                          <a:srgbClr val="5F5F5F"/>
                        </a:solidFill>
                      </a:endParaRPr>
                    </a:p>
                  </a:txBody>
                  <a:tcPr anchor="ctr"/>
                </a:tc>
                <a:extLst>
                  <a:ext uri="{0D108BD9-81ED-4DB2-BD59-A6C34878D82A}">
                    <a16:rowId xmlns:a16="http://schemas.microsoft.com/office/drawing/2014/main" val="1299120984"/>
                  </a:ext>
                </a:extLst>
              </a:tr>
              <a:tr h="731314">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endParaRPr lang="en-US" sz="1800" dirty="0">
                        <a:solidFill>
                          <a:srgbClr val="5F5F5F"/>
                        </a:solidFill>
                      </a:endParaRPr>
                    </a:p>
                  </a:txBody>
                  <a:tcPr anchor="ctr"/>
                </a:tc>
                <a:extLst>
                  <a:ext uri="{0D108BD9-81ED-4DB2-BD59-A6C34878D82A}">
                    <a16:rowId xmlns:a16="http://schemas.microsoft.com/office/drawing/2014/main" val="21339447"/>
                  </a:ext>
                </a:extLst>
              </a:tr>
            </a:tbl>
          </a:graphicData>
        </a:graphic>
      </p:graphicFrame>
      <p:sp>
        <p:nvSpPr>
          <p:cNvPr id="5" name="Rectangle 4">
            <a:extLst>
              <a:ext uri="{FF2B5EF4-FFF2-40B4-BE49-F238E27FC236}">
                <a16:creationId xmlns:a16="http://schemas.microsoft.com/office/drawing/2014/main" id="{C0280BEF-3C71-BA91-F9D9-536EF2B71CCB}"/>
              </a:ext>
            </a:extLst>
          </p:cNvPr>
          <p:cNvSpPr/>
          <p:nvPr/>
        </p:nvSpPr>
        <p:spPr>
          <a:xfrm>
            <a:off x="670400" y="2062885"/>
            <a:ext cx="3776339" cy="2968668"/>
          </a:xfrm>
          <a:prstGeom prst="rect">
            <a:avLst/>
          </a:prstGeom>
          <a:solidFill>
            <a:schemeClr val="bg2">
              <a:lumMod val="95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 name="Text Placeholder 1"/>
          <p:cNvSpPr>
            <a:spLocks noGrp="1"/>
          </p:cNvSpPr>
          <p:nvPr>
            <p:ph type="body" sz="quarter" idx="10"/>
          </p:nvPr>
        </p:nvSpPr>
        <p:spPr/>
        <p:txBody>
          <a:bodyPr/>
          <a:lstStyle/>
          <a:p>
            <a:r>
              <a:rPr lang="en-US" sz="2800" dirty="0"/>
              <a:t>Financial insecurity:</a:t>
            </a:r>
            <a:br>
              <a:rPr lang="en-US" sz="2800" dirty="0">
                <a:solidFill>
                  <a:schemeClr val="accent4"/>
                </a:solidFill>
              </a:rPr>
            </a:br>
            <a:r>
              <a:rPr lang="en-US" sz="3600" dirty="0">
                <a:solidFill>
                  <a:schemeClr val="accent4"/>
                </a:solidFill>
              </a:rPr>
              <a:t>Lingering values</a:t>
            </a:r>
          </a:p>
        </p:txBody>
      </p:sp>
      <p:sp>
        <p:nvSpPr>
          <p:cNvPr id="3" name="Slide Number Placeholder 2"/>
          <p:cNvSpPr>
            <a:spLocks noGrp="1"/>
          </p:cNvSpPr>
          <p:nvPr>
            <p:ph type="sldNum" sz="quarter" idx="4"/>
          </p:nvPr>
        </p:nvSpPr>
        <p:spPr/>
        <p:txBody>
          <a:bodyPr/>
          <a:lstStyle/>
          <a:p>
            <a:fld id="{67FC5CDF-15F9-4054-9F50-C9080AAD3281}" type="slidenum">
              <a:rPr lang="en-US" smtClean="0"/>
              <a:pPr/>
              <a:t>14</a:t>
            </a:fld>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1865243406"/>
              </p:ext>
            </p:extLst>
          </p:nvPr>
        </p:nvGraphicFramePr>
        <p:xfrm>
          <a:off x="670400" y="2062885"/>
          <a:ext cx="3776339" cy="2968668"/>
        </p:xfrm>
        <a:graphic>
          <a:graphicData uri="http://schemas.openxmlformats.org/drawingml/2006/table">
            <a:tbl>
              <a:tblPr firstRow="1">
                <a:tableStyleId>{3B4B98B0-60AC-42C2-AFA5-B58CD77FA1E5}</a:tableStyleId>
              </a:tblPr>
              <a:tblGrid>
                <a:gridCol w="3776339">
                  <a:extLst>
                    <a:ext uri="{9D8B030D-6E8A-4147-A177-3AD203B41FA5}">
                      <a16:colId xmlns:a16="http://schemas.microsoft.com/office/drawing/2014/main" val="2234974732"/>
                    </a:ext>
                  </a:extLst>
                </a:gridCol>
              </a:tblGrid>
              <a:tr h="471366">
                <a:tc>
                  <a:txBody>
                    <a:bodyPr/>
                    <a:lstStyle/>
                    <a:p>
                      <a:pPr algn="ctr"/>
                      <a:r>
                        <a:rPr lang="en-US" dirty="0">
                          <a:solidFill>
                            <a:schemeClr val="tx1"/>
                          </a:solidFill>
                        </a:rPr>
                        <a:t>THEN</a:t>
                      </a:r>
                    </a:p>
                  </a:txBody>
                  <a:tcPr anchor="ctr"/>
                </a:tc>
                <a:extLst>
                  <a:ext uri="{0D108BD9-81ED-4DB2-BD59-A6C34878D82A}">
                    <a16:rowId xmlns:a16="http://schemas.microsoft.com/office/drawing/2014/main" val="61780815"/>
                  </a:ext>
                </a:extLst>
              </a:tr>
              <a:tr h="526214">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endParaRPr lang="en-US" sz="1800" dirty="0"/>
                    </a:p>
                  </a:txBody>
                  <a:tcPr anchor="ctr"/>
                </a:tc>
                <a:extLst>
                  <a:ext uri="{0D108BD9-81ED-4DB2-BD59-A6C34878D82A}">
                    <a16:rowId xmlns:a16="http://schemas.microsoft.com/office/drawing/2014/main" val="655057940"/>
                  </a:ext>
                </a:extLst>
              </a:tr>
              <a:tr h="1131777">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endParaRPr lang="en-US" sz="1800" dirty="0"/>
                    </a:p>
                  </a:txBody>
                  <a:tcPr anchor="ctr"/>
                </a:tc>
                <a:extLst>
                  <a:ext uri="{0D108BD9-81ED-4DB2-BD59-A6C34878D82A}">
                    <a16:rowId xmlns:a16="http://schemas.microsoft.com/office/drawing/2014/main" val="2813425224"/>
                  </a:ext>
                </a:extLst>
              </a:tr>
              <a:tr h="839311">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endParaRPr lang="en-US" sz="1800" dirty="0"/>
                    </a:p>
                  </a:txBody>
                  <a:tcPr anchor="ctr"/>
                </a:tc>
                <a:extLst>
                  <a:ext uri="{0D108BD9-81ED-4DB2-BD59-A6C34878D82A}">
                    <a16:rowId xmlns:a16="http://schemas.microsoft.com/office/drawing/2014/main" val="194242429"/>
                  </a:ext>
                </a:extLst>
              </a:tr>
            </a:tbl>
          </a:graphicData>
        </a:graphic>
      </p:graphicFrame>
      <p:sp>
        <p:nvSpPr>
          <p:cNvPr id="9" name="TextBox 8">
            <a:extLst>
              <a:ext uri="{FF2B5EF4-FFF2-40B4-BE49-F238E27FC236}">
                <a16:creationId xmlns:a16="http://schemas.microsoft.com/office/drawing/2014/main" id="{0F6071C4-BE23-4126-8459-0550780494B2}"/>
              </a:ext>
            </a:extLst>
          </p:cNvPr>
          <p:cNvSpPr txBox="1"/>
          <p:nvPr/>
        </p:nvSpPr>
        <p:spPr>
          <a:xfrm>
            <a:off x="676265" y="2761155"/>
            <a:ext cx="3940555" cy="369332"/>
          </a:xfrm>
          <a:prstGeom prst="rect">
            <a:avLst/>
          </a:prstGeom>
          <a:noFill/>
          <a:ln>
            <a:noFill/>
          </a:ln>
        </p:spPr>
        <p:txBody>
          <a:bodyPr wrap="square" lIns="274320" rIns="274320">
            <a:spAutoFit/>
          </a:bodyPr>
          <a:lstStyle/>
          <a:p>
            <a:pPr marL="0" marR="0" lvl="0" indent="0" defTabSz="1088167" rtl="0" eaLnBrk="1" fontAlgn="auto" latinLnBrk="0" hangingPunct="1">
              <a:lnSpc>
                <a:spcPct val="100000"/>
              </a:lnSpc>
              <a:spcBef>
                <a:spcPts val="0"/>
              </a:spcBef>
              <a:spcAft>
                <a:spcPts val="0"/>
              </a:spcAft>
              <a:buClrTx/>
              <a:buSzTx/>
              <a:buFontTx/>
              <a:buNone/>
              <a:tabLst/>
              <a:defRPr/>
            </a:pPr>
            <a:r>
              <a:rPr lang="en-US" sz="1800" dirty="0"/>
              <a:t>Well prepared vs “married well”</a:t>
            </a:r>
          </a:p>
        </p:txBody>
      </p:sp>
      <p:sp>
        <p:nvSpPr>
          <p:cNvPr id="11" name="TextBox 10">
            <a:extLst>
              <a:ext uri="{FF2B5EF4-FFF2-40B4-BE49-F238E27FC236}">
                <a16:creationId xmlns:a16="http://schemas.microsoft.com/office/drawing/2014/main" id="{C865B6C8-05EA-4DB7-AD58-598C0BC8BA2C}"/>
              </a:ext>
            </a:extLst>
          </p:cNvPr>
          <p:cNvSpPr txBox="1"/>
          <p:nvPr/>
        </p:nvSpPr>
        <p:spPr>
          <a:xfrm>
            <a:off x="663159" y="3246867"/>
            <a:ext cx="3946420" cy="646331"/>
          </a:xfrm>
          <a:prstGeom prst="rect">
            <a:avLst/>
          </a:prstGeom>
          <a:noFill/>
          <a:ln>
            <a:noFill/>
          </a:ln>
        </p:spPr>
        <p:txBody>
          <a:bodyPr wrap="square" lIns="274320" rIns="274320">
            <a:spAutoFit/>
          </a:bodyPr>
          <a:lstStyle/>
          <a:p>
            <a:pPr marL="0" marR="0" lvl="0" indent="0" defTabSz="1088167" rtl="0" eaLnBrk="1" fontAlgn="auto" latinLnBrk="0" hangingPunct="1">
              <a:lnSpc>
                <a:spcPct val="100000"/>
              </a:lnSpc>
              <a:spcBef>
                <a:spcPts val="0"/>
              </a:spcBef>
              <a:spcAft>
                <a:spcPts val="0"/>
              </a:spcAft>
              <a:buClrTx/>
              <a:buSzTx/>
              <a:buFontTx/>
              <a:buNone/>
              <a:tabLst/>
              <a:defRPr/>
            </a:pPr>
            <a:r>
              <a:rPr lang="en-US" sz="1800" dirty="0"/>
              <a:t>Weren’t typically educated on investing and finances</a:t>
            </a:r>
          </a:p>
        </p:txBody>
      </p:sp>
      <p:sp>
        <p:nvSpPr>
          <p:cNvPr id="13" name="TextBox 12">
            <a:extLst>
              <a:ext uri="{FF2B5EF4-FFF2-40B4-BE49-F238E27FC236}">
                <a16:creationId xmlns:a16="http://schemas.microsoft.com/office/drawing/2014/main" id="{DFCAD056-399B-45C2-8A1E-0B6254D17B1A}"/>
              </a:ext>
            </a:extLst>
          </p:cNvPr>
          <p:cNvSpPr txBox="1"/>
          <p:nvPr/>
        </p:nvSpPr>
        <p:spPr>
          <a:xfrm>
            <a:off x="670400" y="4125958"/>
            <a:ext cx="3946420" cy="646331"/>
          </a:xfrm>
          <a:prstGeom prst="rect">
            <a:avLst/>
          </a:prstGeom>
          <a:noFill/>
          <a:ln>
            <a:noFill/>
          </a:ln>
        </p:spPr>
        <p:txBody>
          <a:bodyPr wrap="square" lIns="274320" rIns="274320">
            <a:spAutoFit/>
          </a:bodyPr>
          <a:lstStyle/>
          <a:p>
            <a:pPr marL="0" marR="0" lvl="0" indent="0" defTabSz="1088167" rtl="0" eaLnBrk="1" fontAlgn="auto" latinLnBrk="0" hangingPunct="1">
              <a:lnSpc>
                <a:spcPct val="100000"/>
              </a:lnSpc>
              <a:spcBef>
                <a:spcPts val="0"/>
              </a:spcBef>
              <a:spcAft>
                <a:spcPts val="0"/>
              </a:spcAft>
              <a:buClrTx/>
              <a:buSzTx/>
              <a:buFontTx/>
              <a:buNone/>
              <a:tabLst/>
              <a:defRPr/>
            </a:pPr>
            <a:r>
              <a:rPr lang="en-US" sz="1800" dirty="0"/>
              <a:t>Not encouraged to seek careers in insurance or finance</a:t>
            </a:r>
          </a:p>
        </p:txBody>
      </p:sp>
      <p:sp>
        <p:nvSpPr>
          <p:cNvPr id="17" name="TextBox 16">
            <a:extLst>
              <a:ext uri="{FF2B5EF4-FFF2-40B4-BE49-F238E27FC236}">
                <a16:creationId xmlns:a16="http://schemas.microsoft.com/office/drawing/2014/main" id="{D4A59D53-625E-4163-8A6B-406B773172C9}"/>
              </a:ext>
            </a:extLst>
          </p:cNvPr>
          <p:cNvSpPr txBox="1"/>
          <p:nvPr/>
        </p:nvSpPr>
        <p:spPr>
          <a:xfrm>
            <a:off x="5807824" y="3245517"/>
            <a:ext cx="4701513" cy="523220"/>
          </a:xfrm>
          <a:prstGeom prst="rect">
            <a:avLst/>
          </a:prstGeom>
          <a:noFill/>
          <a:ln>
            <a:noFill/>
          </a:ln>
        </p:spPr>
        <p:txBody>
          <a:bodyPr wrap="square" lIns="274320" rIns="274320">
            <a:spAutoFit/>
          </a:bodyPr>
          <a:lstStyle/>
          <a:p>
            <a:pPr marL="0" marR="0" lvl="0" indent="0" defTabSz="1088167" rtl="0" eaLnBrk="1" fontAlgn="auto" latinLnBrk="0" hangingPunct="1">
              <a:lnSpc>
                <a:spcPct val="100000"/>
              </a:lnSpc>
              <a:spcBef>
                <a:spcPts val="0"/>
              </a:spcBef>
              <a:spcAft>
                <a:spcPts val="0"/>
              </a:spcAft>
              <a:buClrTx/>
              <a:buSzTx/>
              <a:buFontTx/>
              <a:buNone/>
              <a:tabLst/>
              <a:defRPr/>
            </a:pPr>
            <a:r>
              <a:rPr lang="en-US" sz="2800" b="1" dirty="0">
                <a:solidFill>
                  <a:schemeClr val="accent5">
                    <a:lumMod val="50000"/>
                  </a:schemeClr>
                </a:solidFill>
              </a:rPr>
              <a:t>78%</a:t>
            </a:r>
            <a:r>
              <a:rPr lang="en-US" sz="2800" b="1" dirty="0">
                <a:solidFill>
                  <a:schemeClr val="accent1"/>
                </a:solidFill>
              </a:rPr>
              <a:t> </a:t>
            </a:r>
            <a:r>
              <a:rPr lang="en-US" sz="2400" b="0" dirty="0">
                <a:solidFill>
                  <a:srgbClr val="5F5F5F"/>
                </a:solidFill>
              </a:rPr>
              <a:t>s</a:t>
            </a:r>
            <a:r>
              <a:rPr lang="en-US" sz="2400" dirty="0">
                <a:solidFill>
                  <a:srgbClr val="5F5F5F"/>
                </a:solidFill>
              </a:rPr>
              <a:t>tart planning early</a:t>
            </a:r>
          </a:p>
        </p:txBody>
      </p:sp>
      <p:sp>
        <p:nvSpPr>
          <p:cNvPr id="18" name="TextBox 17">
            <a:extLst>
              <a:ext uri="{FF2B5EF4-FFF2-40B4-BE49-F238E27FC236}">
                <a16:creationId xmlns:a16="http://schemas.microsoft.com/office/drawing/2014/main" id="{F7C9779D-576F-4A93-B34F-88657832F47C}"/>
              </a:ext>
            </a:extLst>
          </p:cNvPr>
          <p:cNvSpPr txBox="1"/>
          <p:nvPr/>
        </p:nvSpPr>
        <p:spPr>
          <a:xfrm>
            <a:off x="5807824" y="3812417"/>
            <a:ext cx="4863713" cy="523220"/>
          </a:xfrm>
          <a:prstGeom prst="rect">
            <a:avLst/>
          </a:prstGeom>
          <a:noFill/>
          <a:ln>
            <a:noFill/>
          </a:ln>
        </p:spPr>
        <p:txBody>
          <a:bodyPr wrap="square" lIns="274320" rIns="274320">
            <a:spAutoFit/>
          </a:bodyPr>
          <a:lstStyle/>
          <a:p>
            <a:pPr lvl="0">
              <a:defRPr/>
            </a:pPr>
            <a:r>
              <a:rPr lang="en-US" sz="2800" b="1" dirty="0">
                <a:solidFill>
                  <a:schemeClr val="accent5">
                    <a:lumMod val="50000"/>
                  </a:schemeClr>
                </a:solidFill>
              </a:rPr>
              <a:t>64% </a:t>
            </a:r>
            <a:r>
              <a:rPr lang="en-US" sz="2400" dirty="0">
                <a:solidFill>
                  <a:srgbClr val="5F5F5F"/>
                </a:solidFill>
              </a:rPr>
              <a:t>have a financial strategy</a:t>
            </a:r>
          </a:p>
        </p:txBody>
      </p:sp>
      <p:sp>
        <p:nvSpPr>
          <p:cNvPr id="19" name="TextBox 18">
            <a:extLst>
              <a:ext uri="{FF2B5EF4-FFF2-40B4-BE49-F238E27FC236}">
                <a16:creationId xmlns:a16="http://schemas.microsoft.com/office/drawing/2014/main" id="{46D458A3-8E27-4D18-BCD8-4B17F54E5E22}"/>
              </a:ext>
            </a:extLst>
          </p:cNvPr>
          <p:cNvSpPr txBox="1"/>
          <p:nvPr/>
        </p:nvSpPr>
        <p:spPr>
          <a:xfrm>
            <a:off x="5807824" y="4424004"/>
            <a:ext cx="4863713" cy="523220"/>
          </a:xfrm>
          <a:prstGeom prst="rect">
            <a:avLst/>
          </a:prstGeom>
          <a:noFill/>
          <a:ln>
            <a:noFill/>
          </a:ln>
        </p:spPr>
        <p:txBody>
          <a:bodyPr wrap="square" lIns="274320" rIns="274320">
            <a:spAutoFit/>
          </a:bodyPr>
          <a:lstStyle/>
          <a:p>
            <a:pPr>
              <a:defRPr/>
            </a:pPr>
            <a:r>
              <a:rPr lang="en-US" sz="2800" b="1" dirty="0">
                <a:solidFill>
                  <a:schemeClr val="accent5">
                    <a:lumMod val="50000"/>
                  </a:schemeClr>
                </a:solidFill>
              </a:rPr>
              <a:t>64% </a:t>
            </a:r>
            <a:r>
              <a:rPr lang="en-US" sz="2400" dirty="0">
                <a:solidFill>
                  <a:srgbClr val="5F5F5F"/>
                </a:solidFill>
              </a:rPr>
              <a:t>be self-reliant</a:t>
            </a:r>
          </a:p>
        </p:txBody>
      </p:sp>
      <p:sp>
        <p:nvSpPr>
          <p:cNvPr id="6" name="Rectangle 5">
            <a:extLst>
              <a:ext uri="{FF2B5EF4-FFF2-40B4-BE49-F238E27FC236}">
                <a16:creationId xmlns:a16="http://schemas.microsoft.com/office/drawing/2014/main" id="{3BCEDF3E-2965-F989-AEC0-DD3A003321F1}"/>
              </a:ext>
            </a:extLst>
          </p:cNvPr>
          <p:cNvSpPr/>
          <p:nvPr/>
        </p:nvSpPr>
        <p:spPr>
          <a:xfrm>
            <a:off x="5815065" y="5404950"/>
            <a:ext cx="5113534" cy="784830"/>
          </a:xfrm>
          <a:prstGeom prst="rect">
            <a:avLst/>
          </a:prstGeom>
        </p:spPr>
        <p:txBody>
          <a:bodyPr wrap="square">
            <a:spAutoFit/>
          </a:bodyPr>
          <a:lstStyle/>
          <a:p>
            <a:pPr>
              <a:spcAft>
                <a:spcPts val="600"/>
              </a:spcAft>
            </a:pPr>
            <a:r>
              <a:rPr lang="en-US" sz="80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800" dirty="0"/>
              <a:t>The Allianz Center for the Future for Retirement produces insights and research as a part of Allianz Life Insurance Company of North America.</a:t>
            </a:r>
          </a:p>
        </p:txBody>
      </p:sp>
    </p:spTree>
    <p:extLst>
      <p:ext uri="{BB962C8B-B14F-4D97-AF65-F5344CB8AC3E}">
        <p14:creationId xmlns:p14="http://schemas.microsoft.com/office/powerpoint/2010/main" val="248021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1A2BB21-D51E-632A-F804-CD03F1B4B52F}"/>
              </a:ext>
            </a:extLst>
          </p:cNvPr>
          <p:cNvGrpSpPr/>
          <p:nvPr/>
        </p:nvGrpSpPr>
        <p:grpSpPr>
          <a:xfrm>
            <a:off x="0" y="2743200"/>
            <a:ext cx="5367021" cy="2257660"/>
            <a:chOff x="0" y="2971800"/>
            <a:chExt cx="5367021" cy="2257660"/>
          </a:xfrm>
        </p:grpSpPr>
        <p:sp>
          <p:nvSpPr>
            <p:cNvPr id="5" name="Rectangle 4">
              <a:extLst>
                <a:ext uri="{FF2B5EF4-FFF2-40B4-BE49-F238E27FC236}">
                  <a16:creationId xmlns:a16="http://schemas.microsoft.com/office/drawing/2014/main" id="{AD0E4C52-EA02-D8FD-1792-8849D3376D50}"/>
                </a:ext>
              </a:extLst>
            </p:cNvPr>
            <p:cNvSpPr/>
            <p:nvPr/>
          </p:nvSpPr>
          <p:spPr>
            <a:xfrm>
              <a:off x="0" y="2971800"/>
              <a:ext cx="5367021" cy="2257660"/>
            </a:xfrm>
            <a:prstGeom prst="rect">
              <a:avLst/>
            </a:prstGeom>
            <a:solidFill>
              <a:schemeClr val="tx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9" name="Text Placeholder 4">
              <a:extLst>
                <a:ext uri="{FF2B5EF4-FFF2-40B4-BE49-F238E27FC236}">
                  <a16:creationId xmlns:a16="http://schemas.microsoft.com/office/drawing/2014/main" id="{9C7C097E-D7D1-383D-91E2-14E314AF09B0}"/>
                </a:ext>
              </a:extLst>
            </p:cNvPr>
            <p:cNvSpPr txBox="1">
              <a:spLocks/>
            </p:cNvSpPr>
            <p:nvPr/>
          </p:nvSpPr>
          <p:spPr>
            <a:xfrm>
              <a:off x="755184" y="3380281"/>
              <a:ext cx="4483345" cy="1575938"/>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2400" b="1" dirty="0">
                  <a:solidFill>
                    <a:srgbClr val="D4EFFC"/>
                  </a:solidFill>
                </a:rPr>
                <a:t>EXERCISE #2</a:t>
              </a:r>
              <a:endParaRPr lang="en-US" dirty="0">
                <a:solidFill>
                  <a:srgbClr val="D4EFFC"/>
                </a:solidFill>
              </a:endParaRPr>
            </a:p>
            <a:p>
              <a:r>
                <a:rPr lang="en-US" sz="2400" i="1" dirty="0">
                  <a:solidFill>
                    <a:schemeClr val="bg2"/>
                  </a:solidFill>
                </a:rPr>
                <a:t>What money messages have you learned from childhood?</a:t>
              </a:r>
            </a:p>
          </p:txBody>
        </p:sp>
      </p:grpSp>
      <p:sp>
        <p:nvSpPr>
          <p:cNvPr id="8" name="Text Placeholder 4">
            <a:extLst>
              <a:ext uri="{FF2B5EF4-FFF2-40B4-BE49-F238E27FC236}">
                <a16:creationId xmlns:a16="http://schemas.microsoft.com/office/drawing/2014/main" id="{B3045E9D-92A5-4807-B183-58186580A6DD}"/>
              </a:ext>
            </a:extLst>
          </p:cNvPr>
          <p:cNvSpPr txBox="1">
            <a:spLocks/>
          </p:cNvSpPr>
          <p:nvPr/>
        </p:nvSpPr>
        <p:spPr>
          <a:xfrm>
            <a:off x="353863" y="5978175"/>
            <a:ext cx="4884666" cy="293764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endParaRPr lang="en-US" sz="2400" dirty="0"/>
          </a:p>
          <a:p>
            <a:endParaRPr lang="en-US" sz="2400" dirty="0"/>
          </a:p>
        </p:txBody>
      </p:sp>
      <p:sp>
        <p:nvSpPr>
          <p:cNvPr id="11"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293764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DISCOVERY </a:t>
            </a:r>
            <a:br>
              <a:rPr lang="en-US" sz="3200" dirty="0"/>
            </a:br>
            <a:r>
              <a:rPr lang="en-US" sz="3600" b="1" dirty="0">
                <a:solidFill>
                  <a:schemeClr val="accent4"/>
                </a:solidFill>
              </a:rPr>
              <a:t>JOURNAL </a:t>
            </a:r>
          </a:p>
          <a:p>
            <a:endParaRPr lang="en-US" sz="2800" b="1" dirty="0">
              <a:solidFill>
                <a:schemeClr val="accent4"/>
              </a:solidFill>
            </a:endParaRPr>
          </a:p>
          <a:p>
            <a:endParaRPr lang="en-US" sz="2800" b="1" dirty="0">
              <a:solidFill>
                <a:schemeClr val="accent4"/>
              </a:solidFill>
            </a:endParaRPr>
          </a:p>
        </p:txBody>
      </p:sp>
      <p:sp>
        <p:nvSpPr>
          <p:cNvPr id="12" name="Rectangle 11">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grpSp>
        <p:nvGrpSpPr>
          <p:cNvPr id="3" name="Group 2">
            <a:extLst>
              <a:ext uri="{FF2B5EF4-FFF2-40B4-BE49-F238E27FC236}">
                <a16:creationId xmlns:a16="http://schemas.microsoft.com/office/drawing/2014/main" id="{6740D978-2E50-CB5E-643A-AB3CA2C12C9A}"/>
              </a:ext>
            </a:extLst>
          </p:cNvPr>
          <p:cNvGrpSpPr/>
          <p:nvPr/>
        </p:nvGrpSpPr>
        <p:grpSpPr>
          <a:xfrm>
            <a:off x="5786202" y="548650"/>
            <a:ext cx="4376158" cy="5663263"/>
            <a:chOff x="5786202" y="548650"/>
            <a:chExt cx="4376158" cy="5663263"/>
          </a:xfrm>
        </p:grpSpPr>
        <p:sp>
          <p:nvSpPr>
            <p:cNvPr id="6" name="Rectangle 5"/>
            <p:cNvSpPr/>
            <p:nvPr/>
          </p:nvSpPr>
          <p:spPr>
            <a:xfrm>
              <a:off x="6209626" y="985595"/>
              <a:ext cx="1958638" cy="4032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02" y="548650"/>
              <a:ext cx="4376158" cy="5663263"/>
            </a:xfrm>
            <a:prstGeom prst="rect">
              <a:avLst/>
            </a:prstGeom>
            <a:ln>
              <a:solidFill>
                <a:schemeClr val="bg2">
                  <a:lumMod val="65000"/>
                </a:schemeClr>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03539E9-8103-5FC6-7919-96199AAB02A3}"/>
                </a:ext>
              </a:extLst>
            </p:cNvPr>
            <p:cNvSpPr txBox="1">
              <a:spLocks noChangeArrowheads="1"/>
            </p:cNvSpPr>
            <p:nvPr/>
          </p:nvSpPr>
          <p:spPr bwMode="auto">
            <a:xfrm rot="10800000" flipV="1">
              <a:off x="7023885" y="5781308"/>
              <a:ext cx="2147769" cy="258532"/>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300" dirty="0">
                  <a:solidFill>
                    <a:schemeClr val="bg2">
                      <a:lumMod val="50000"/>
                    </a:schemeClr>
                  </a:solidFill>
                  <a:latin typeface="+mn-lt"/>
                </a:rPr>
                <a:t>INVESTMENT AND INSURANCE PRODUCTS ARE: </a:t>
              </a:r>
              <a:br>
                <a:rPr lang="en-US" sz="300" dirty="0">
                  <a:solidFill>
                    <a:schemeClr val="bg2">
                      <a:lumMod val="50000"/>
                    </a:schemeClr>
                  </a:solidFill>
                  <a:latin typeface="+mn-lt"/>
                </a:rPr>
              </a:b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FDIC INSURED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INSURED BY ANY FEDERAL GOVERNMENT AGENCY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A DEPOSIT OR OTHER OBLIGATION OF, OR GUARANTEED BY THE BANK OR ANY OF ITS AFFILIATES</a:t>
              </a:r>
              <a:r>
                <a:rPr lang="en-US" altLang="en-US" sz="300" b="0" dirty="0">
                  <a:solidFill>
                    <a:schemeClr val="bg2">
                      <a:lumMod val="50000"/>
                    </a:schemeClr>
                  </a:solidFill>
                  <a:latin typeface="+mn-lt"/>
                </a:rPr>
                <a:t>  • </a:t>
              </a:r>
              <a:r>
                <a:rPr lang="en-US" sz="300" b="0" dirty="0">
                  <a:solidFill>
                    <a:schemeClr val="bg2">
                      <a:lumMod val="50000"/>
                    </a:schemeClr>
                  </a:solidFill>
                  <a:latin typeface="+mn-lt"/>
                </a:rPr>
                <a:t>SUBJECT TO INVESTMENT RISKS, INCLUDING POSSIBLE LOSS OF THE PRINCIPAL AMOUNT INVESTED</a:t>
              </a:r>
            </a:p>
          </p:txBody>
        </p:sp>
        <p:sp>
          <p:nvSpPr>
            <p:cNvPr id="2" name="Rectangle 1">
              <a:extLst>
                <a:ext uri="{FF2B5EF4-FFF2-40B4-BE49-F238E27FC236}">
                  <a16:creationId xmlns:a16="http://schemas.microsoft.com/office/drawing/2014/main" id="{BEDAD262-7EBC-436E-79BA-EC2001E87DF5}"/>
                </a:ext>
              </a:extLst>
            </p:cNvPr>
            <p:cNvSpPr/>
            <p:nvPr/>
          </p:nvSpPr>
          <p:spPr>
            <a:xfrm>
              <a:off x="5985862" y="5240511"/>
              <a:ext cx="222837" cy="391886"/>
            </a:xfrm>
            <a:prstGeom prst="rect">
              <a:avLst/>
            </a:prstGeom>
            <a:solidFill>
              <a:schemeClr val="bg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203447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3600" dirty="0"/>
              <a:t>Why a financial strategy</a:t>
            </a:r>
          </a:p>
        </p:txBody>
      </p:sp>
      <p:grpSp>
        <p:nvGrpSpPr>
          <p:cNvPr id="2" name="Group 1">
            <a:extLst>
              <a:ext uri="{FF2B5EF4-FFF2-40B4-BE49-F238E27FC236}">
                <a16:creationId xmlns:a16="http://schemas.microsoft.com/office/drawing/2014/main" id="{D8BCD192-43AE-33E5-8D46-B98B289013AE}"/>
              </a:ext>
            </a:extLst>
          </p:cNvPr>
          <p:cNvGrpSpPr/>
          <p:nvPr/>
        </p:nvGrpSpPr>
        <p:grpSpPr>
          <a:xfrm>
            <a:off x="7382706" y="2930939"/>
            <a:ext cx="3704277" cy="3094753"/>
            <a:chOff x="7382706" y="2930939"/>
            <a:chExt cx="3704277" cy="3094753"/>
          </a:xfrm>
        </p:grpSpPr>
        <p:sp>
          <p:nvSpPr>
            <p:cNvPr id="4" name="Hexagon 3">
              <a:extLst>
                <a:ext uri="{FF2B5EF4-FFF2-40B4-BE49-F238E27FC236}">
                  <a16:creationId xmlns:a16="http://schemas.microsoft.com/office/drawing/2014/main" id="{2735DCCA-7690-AAC4-FE40-633ABC73E1EF}"/>
                </a:ext>
              </a:extLst>
            </p:cNvPr>
            <p:cNvSpPr/>
            <p:nvPr/>
          </p:nvSpPr>
          <p:spPr>
            <a:xfrm>
              <a:off x="7382706" y="2930939"/>
              <a:ext cx="3704277" cy="3094753"/>
            </a:xfrm>
            <a:prstGeom prst="hexagon">
              <a:avLst/>
            </a:prstGeom>
            <a:solidFill>
              <a:schemeClr val="accent6">
                <a:alpha val="80000"/>
              </a:scheme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5" name="Group 4">
              <a:extLst>
                <a:ext uri="{FF2B5EF4-FFF2-40B4-BE49-F238E27FC236}">
                  <a16:creationId xmlns:a16="http://schemas.microsoft.com/office/drawing/2014/main" id="{A87B5A06-3B76-964E-1FA4-9FB13768CAB3}"/>
                </a:ext>
              </a:extLst>
            </p:cNvPr>
            <p:cNvGrpSpPr/>
            <p:nvPr/>
          </p:nvGrpSpPr>
          <p:grpSpPr>
            <a:xfrm>
              <a:off x="7906376" y="3307077"/>
              <a:ext cx="2656936" cy="2457493"/>
              <a:chOff x="8482641" y="2674190"/>
              <a:chExt cx="2656936" cy="2457493"/>
            </a:xfrm>
          </p:grpSpPr>
          <p:sp>
            <p:nvSpPr>
              <p:cNvPr id="6" name="TextBox 5">
                <a:extLst>
                  <a:ext uri="{FF2B5EF4-FFF2-40B4-BE49-F238E27FC236}">
                    <a16:creationId xmlns:a16="http://schemas.microsoft.com/office/drawing/2014/main" id="{08B70CA5-97DA-1895-F51B-F2AB5E818B2B}"/>
                  </a:ext>
                </a:extLst>
              </p:cNvPr>
              <p:cNvSpPr txBox="1"/>
              <p:nvPr/>
            </p:nvSpPr>
            <p:spPr>
              <a:xfrm>
                <a:off x="8482641" y="2674190"/>
                <a:ext cx="2656936" cy="741872"/>
              </a:xfrm>
              <a:prstGeom prst="rect">
                <a:avLst/>
              </a:prstGeom>
              <a:noFill/>
            </p:spPr>
            <p:txBody>
              <a:bodyPr wrap="square" rtlCol="0">
                <a:noAutofit/>
              </a:bodyPr>
              <a:lstStyle/>
              <a:p>
                <a:pPr algn="ctr">
                  <a:lnSpc>
                    <a:spcPct val="90000"/>
                  </a:lnSpc>
                </a:pPr>
                <a:r>
                  <a:rPr lang="en-US" sz="2800" dirty="0">
                    <a:solidFill>
                      <a:schemeClr val="bg1"/>
                    </a:solidFill>
                  </a:rPr>
                  <a:t>Life-changing events</a:t>
                </a:r>
              </a:p>
            </p:txBody>
          </p:sp>
          <p:grpSp>
            <p:nvGrpSpPr>
              <p:cNvPr id="7" name="Gruppieren 186">
                <a:extLst>
                  <a:ext uri="{FF2B5EF4-FFF2-40B4-BE49-F238E27FC236}">
                    <a16:creationId xmlns:a16="http://schemas.microsoft.com/office/drawing/2014/main" id="{99FB85AD-EA87-E143-C33A-956625C71248}"/>
                  </a:ext>
                  <a:ext uri="{C183D7F6-B498-43B3-948B-1728B52AA6E4}">
                    <adec:decorative xmlns:adec="http://schemas.microsoft.com/office/drawing/2017/decorative" val="1"/>
                  </a:ext>
                </a:extLst>
              </p:cNvPr>
              <p:cNvGrpSpPr>
                <a:grpSpLocks noChangeAspect="1"/>
              </p:cNvGrpSpPr>
              <p:nvPr/>
            </p:nvGrpSpPr>
            <p:grpSpPr>
              <a:xfrm>
                <a:off x="9235664" y="3980793"/>
                <a:ext cx="1150890" cy="1150890"/>
                <a:chOff x="4227422" y="3415055"/>
                <a:chExt cx="328528" cy="328528"/>
              </a:xfrm>
              <a:solidFill>
                <a:schemeClr val="bg1"/>
              </a:solidFill>
            </p:grpSpPr>
            <p:sp>
              <p:nvSpPr>
                <p:cNvPr id="8" name="Freihandform 1174">
                  <a:extLst>
                    <a:ext uri="{FF2B5EF4-FFF2-40B4-BE49-F238E27FC236}">
                      <a16:creationId xmlns:a16="http://schemas.microsoft.com/office/drawing/2014/main" id="{3E5E7742-EF94-7318-E1BF-7E4AD4CB747A}"/>
                    </a:ext>
                  </a:extLst>
                </p:cNvPr>
                <p:cNvSpPr/>
                <p:nvPr/>
              </p:nvSpPr>
              <p:spPr>
                <a:xfrm>
                  <a:off x="4227422" y="3415055"/>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9" name="Freihandform 1175">
                  <a:extLst>
                    <a:ext uri="{FF2B5EF4-FFF2-40B4-BE49-F238E27FC236}">
                      <a16:creationId xmlns:a16="http://schemas.microsoft.com/office/drawing/2014/main" id="{742B530B-0073-0DF8-AE43-603379327BC4}"/>
                    </a:ext>
                  </a:extLst>
                </p:cNvPr>
                <p:cNvSpPr/>
                <p:nvPr/>
              </p:nvSpPr>
              <p:spPr>
                <a:xfrm>
                  <a:off x="4317528" y="3480715"/>
                  <a:ext cx="164381" cy="188828"/>
                </a:xfrm>
                <a:custGeom>
                  <a:avLst/>
                  <a:gdLst/>
                  <a:ahLst/>
                  <a:cxnLst>
                    <a:cxn ang="3cd4">
                      <a:pos x="hc" y="t"/>
                    </a:cxn>
                    <a:cxn ang="cd2">
                      <a:pos x="l" y="vc"/>
                    </a:cxn>
                    <a:cxn ang="cd4">
                      <a:pos x="hc" y="b"/>
                    </a:cxn>
                    <a:cxn ang="0">
                      <a:pos x="r" y="vc"/>
                    </a:cxn>
                  </a:cxnLst>
                  <a:rect l="l" t="t" r="r" b="b"/>
                  <a:pathLst>
                    <a:path w="707" h="812">
                      <a:moveTo>
                        <a:pt x="318" y="565"/>
                      </a:moveTo>
                      <a:cubicBezTo>
                        <a:pt x="178" y="565"/>
                        <a:pt x="64" y="455"/>
                        <a:pt x="55" y="317"/>
                      </a:cubicBezTo>
                      <a:lnTo>
                        <a:pt x="582" y="317"/>
                      </a:lnTo>
                      <a:cubicBezTo>
                        <a:pt x="574" y="455"/>
                        <a:pt x="457" y="565"/>
                        <a:pt x="318" y="565"/>
                      </a:cubicBezTo>
                      <a:close/>
                      <a:moveTo>
                        <a:pt x="529" y="635"/>
                      </a:moveTo>
                      <a:cubicBezTo>
                        <a:pt x="570" y="635"/>
                        <a:pt x="601" y="666"/>
                        <a:pt x="601" y="707"/>
                      </a:cubicBezTo>
                      <a:cubicBezTo>
                        <a:pt x="601" y="745"/>
                        <a:pt x="570" y="776"/>
                        <a:pt x="529" y="776"/>
                      </a:cubicBezTo>
                      <a:cubicBezTo>
                        <a:pt x="491" y="776"/>
                        <a:pt x="459" y="745"/>
                        <a:pt x="459" y="707"/>
                      </a:cubicBezTo>
                      <a:cubicBezTo>
                        <a:pt x="459" y="666"/>
                        <a:pt x="491" y="635"/>
                        <a:pt x="529" y="635"/>
                      </a:cubicBezTo>
                      <a:close/>
                      <a:moveTo>
                        <a:pt x="178" y="707"/>
                      </a:moveTo>
                      <a:cubicBezTo>
                        <a:pt x="178" y="745"/>
                        <a:pt x="146" y="776"/>
                        <a:pt x="106" y="776"/>
                      </a:cubicBezTo>
                      <a:cubicBezTo>
                        <a:pt x="68" y="776"/>
                        <a:pt x="36" y="745"/>
                        <a:pt x="36" y="707"/>
                      </a:cubicBezTo>
                      <a:cubicBezTo>
                        <a:pt x="36" y="666"/>
                        <a:pt x="68" y="635"/>
                        <a:pt x="106" y="635"/>
                      </a:cubicBezTo>
                      <a:cubicBezTo>
                        <a:pt x="146" y="635"/>
                        <a:pt x="178" y="666"/>
                        <a:pt x="178" y="707"/>
                      </a:cubicBezTo>
                      <a:close/>
                      <a:moveTo>
                        <a:pt x="301" y="36"/>
                      </a:moveTo>
                      <a:lnTo>
                        <a:pt x="301" y="283"/>
                      </a:lnTo>
                      <a:lnTo>
                        <a:pt x="55" y="283"/>
                      </a:lnTo>
                      <a:cubicBezTo>
                        <a:pt x="64" y="150"/>
                        <a:pt x="170" y="46"/>
                        <a:pt x="301" y="36"/>
                      </a:cubicBezTo>
                      <a:close/>
                      <a:moveTo>
                        <a:pt x="688" y="177"/>
                      </a:moveTo>
                      <a:cubicBezTo>
                        <a:pt x="631" y="177"/>
                        <a:pt x="582" y="224"/>
                        <a:pt x="582" y="283"/>
                      </a:cubicBezTo>
                      <a:lnTo>
                        <a:pt x="337" y="283"/>
                      </a:lnTo>
                      <a:lnTo>
                        <a:pt x="337" y="19"/>
                      </a:lnTo>
                      <a:cubicBezTo>
                        <a:pt x="337" y="8"/>
                        <a:pt x="328" y="0"/>
                        <a:pt x="318" y="0"/>
                      </a:cubicBezTo>
                      <a:cubicBezTo>
                        <a:pt x="153" y="0"/>
                        <a:pt x="19" y="135"/>
                        <a:pt x="19" y="300"/>
                      </a:cubicBezTo>
                      <a:cubicBezTo>
                        <a:pt x="19" y="410"/>
                        <a:pt x="78" y="508"/>
                        <a:pt x="170" y="561"/>
                      </a:cubicBezTo>
                      <a:lnTo>
                        <a:pt x="144" y="607"/>
                      </a:lnTo>
                      <a:cubicBezTo>
                        <a:pt x="134" y="603"/>
                        <a:pt x="121" y="601"/>
                        <a:pt x="106" y="601"/>
                      </a:cubicBezTo>
                      <a:cubicBezTo>
                        <a:pt x="49" y="601"/>
                        <a:pt x="0" y="647"/>
                        <a:pt x="0" y="707"/>
                      </a:cubicBezTo>
                      <a:cubicBezTo>
                        <a:pt x="0" y="764"/>
                        <a:pt x="49" y="812"/>
                        <a:pt x="106" y="812"/>
                      </a:cubicBezTo>
                      <a:cubicBezTo>
                        <a:pt x="165" y="812"/>
                        <a:pt x="212" y="764"/>
                        <a:pt x="212" y="707"/>
                      </a:cubicBezTo>
                      <a:cubicBezTo>
                        <a:pt x="212" y="673"/>
                        <a:pt x="197" y="645"/>
                        <a:pt x="176" y="626"/>
                      </a:cubicBezTo>
                      <a:lnTo>
                        <a:pt x="201" y="575"/>
                      </a:lnTo>
                      <a:cubicBezTo>
                        <a:pt x="237" y="592"/>
                        <a:pt x="277" y="601"/>
                        <a:pt x="318" y="601"/>
                      </a:cubicBezTo>
                      <a:cubicBezTo>
                        <a:pt x="360" y="601"/>
                        <a:pt x="400" y="592"/>
                        <a:pt x="436" y="575"/>
                      </a:cubicBezTo>
                      <a:lnTo>
                        <a:pt x="462" y="626"/>
                      </a:lnTo>
                      <a:cubicBezTo>
                        <a:pt x="438" y="645"/>
                        <a:pt x="424" y="673"/>
                        <a:pt x="424" y="707"/>
                      </a:cubicBezTo>
                      <a:cubicBezTo>
                        <a:pt x="424" y="764"/>
                        <a:pt x="472" y="812"/>
                        <a:pt x="529" y="812"/>
                      </a:cubicBezTo>
                      <a:cubicBezTo>
                        <a:pt x="589" y="812"/>
                        <a:pt x="635" y="764"/>
                        <a:pt x="635" y="707"/>
                      </a:cubicBezTo>
                      <a:cubicBezTo>
                        <a:pt x="635" y="647"/>
                        <a:pt x="589" y="601"/>
                        <a:pt x="529" y="601"/>
                      </a:cubicBezTo>
                      <a:cubicBezTo>
                        <a:pt x="517" y="601"/>
                        <a:pt x="504" y="603"/>
                        <a:pt x="491" y="607"/>
                      </a:cubicBezTo>
                      <a:lnTo>
                        <a:pt x="468" y="561"/>
                      </a:lnTo>
                      <a:cubicBezTo>
                        <a:pt x="557" y="508"/>
                        <a:pt x="618" y="410"/>
                        <a:pt x="618" y="300"/>
                      </a:cubicBezTo>
                      <a:lnTo>
                        <a:pt x="618" y="283"/>
                      </a:lnTo>
                      <a:cubicBezTo>
                        <a:pt x="618" y="243"/>
                        <a:pt x="650" y="211"/>
                        <a:pt x="688" y="211"/>
                      </a:cubicBezTo>
                      <a:cubicBezTo>
                        <a:pt x="699" y="211"/>
                        <a:pt x="707" y="205"/>
                        <a:pt x="707" y="194"/>
                      </a:cubicBezTo>
                      <a:cubicBezTo>
                        <a:pt x="707" y="184"/>
                        <a:pt x="699" y="177"/>
                        <a:pt x="688" y="177"/>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0" name="Freihandform 1176">
                  <a:extLst>
                    <a:ext uri="{FF2B5EF4-FFF2-40B4-BE49-F238E27FC236}">
                      <a16:creationId xmlns:a16="http://schemas.microsoft.com/office/drawing/2014/main" id="{D29D00C9-2D47-3220-07F5-C905184F429B}"/>
                    </a:ext>
                  </a:extLst>
                </p:cNvPr>
                <p:cNvSpPr/>
                <p:nvPr/>
              </p:nvSpPr>
              <p:spPr>
                <a:xfrm>
                  <a:off x="4338251" y="3640904"/>
                  <a:ext cx="8149" cy="7916"/>
                </a:xfrm>
                <a:custGeom>
                  <a:avLst/>
                  <a:gdLst/>
                  <a:ahLst/>
                  <a:cxnLst>
                    <a:cxn ang="3cd4">
                      <a:pos x="hc" y="t"/>
                    </a:cxn>
                    <a:cxn ang="cd2">
                      <a:pos x="l" y="vc"/>
                    </a:cxn>
                    <a:cxn ang="cd4">
                      <a:pos x="hc" y="b"/>
                    </a:cxn>
                    <a:cxn ang="0">
                      <a:pos x="r" y="vc"/>
                    </a:cxn>
                  </a:cxnLst>
                  <a:rect l="l" t="t" r="r" b="b"/>
                  <a:pathLst>
                    <a:path w="36" h="35">
                      <a:moveTo>
                        <a:pt x="17" y="0"/>
                      </a:moveTo>
                      <a:cubicBezTo>
                        <a:pt x="9" y="0"/>
                        <a:pt x="0" y="8"/>
                        <a:pt x="0" y="19"/>
                      </a:cubicBezTo>
                      <a:cubicBezTo>
                        <a:pt x="0" y="27"/>
                        <a:pt x="9" y="35"/>
                        <a:pt x="17" y="35"/>
                      </a:cubicBezTo>
                      <a:cubicBezTo>
                        <a:pt x="28" y="35"/>
                        <a:pt x="36" y="27"/>
                        <a:pt x="36" y="19"/>
                      </a:cubicBezTo>
                      <a:cubicBezTo>
                        <a:pt x="36" y="8"/>
                        <a:pt x="28" y="0"/>
                        <a:pt x="17" y="0"/>
                      </a:cubicBezTo>
                      <a:close/>
                    </a:path>
                  </a:pathLst>
                </a:custGeom>
                <a:solidFill>
                  <a:schemeClr val="accent2"/>
                </a:solidFill>
                <a:ln cap="flat">
                  <a:solidFill>
                    <a:schemeClr val="accent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1" name="Freihandform 1177">
                  <a:extLst>
                    <a:ext uri="{FF2B5EF4-FFF2-40B4-BE49-F238E27FC236}">
                      <a16:creationId xmlns:a16="http://schemas.microsoft.com/office/drawing/2014/main" id="{9CF2FA67-AE44-F9E6-B2D1-348E974067B0}"/>
                    </a:ext>
                  </a:extLst>
                </p:cNvPr>
                <p:cNvSpPr/>
                <p:nvPr/>
              </p:nvSpPr>
              <p:spPr>
                <a:xfrm>
                  <a:off x="4436739" y="3640904"/>
                  <a:ext cx="8149" cy="7916"/>
                </a:xfrm>
                <a:custGeom>
                  <a:avLst/>
                  <a:gdLst/>
                  <a:ahLst/>
                  <a:cxnLst>
                    <a:cxn ang="3cd4">
                      <a:pos x="hc" y="t"/>
                    </a:cxn>
                    <a:cxn ang="cd2">
                      <a:pos x="l" y="vc"/>
                    </a:cxn>
                    <a:cxn ang="cd4">
                      <a:pos x="hc" y="b"/>
                    </a:cxn>
                    <a:cxn ang="0">
                      <a:pos x="r" y="vc"/>
                    </a:cxn>
                  </a:cxnLst>
                  <a:rect l="l" t="t" r="r" b="b"/>
                  <a:pathLst>
                    <a:path w="36" h="35">
                      <a:moveTo>
                        <a:pt x="17" y="35"/>
                      </a:moveTo>
                      <a:cubicBezTo>
                        <a:pt x="28" y="35"/>
                        <a:pt x="36" y="27"/>
                        <a:pt x="36" y="19"/>
                      </a:cubicBezTo>
                      <a:cubicBezTo>
                        <a:pt x="36" y="8"/>
                        <a:pt x="28" y="0"/>
                        <a:pt x="17" y="0"/>
                      </a:cubicBezTo>
                      <a:cubicBezTo>
                        <a:pt x="9" y="0"/>
                        <a:pt x="0" y="8"/>
                        <a:pt x="0" y="19"/>
                      </a:cubicBezTo>
                      <a:cubicBezTo>
                        <a:pt x="0" y="27"/>
                        <a:pt x="9" y="35"/>
                        <a:pt x="17" y="35"/>
                      </a:cubicBezTo>
                      <a:close/>
                    </a:path>
                  </a:pathLst>
                </a:custGeom>
                <a:solidFill>
                  <a:schemeClr val="accent2"/>
                </a:solidFill>
                <a:ln cap="flat">
                  <a:solidFill>
                    <a:schemeClr val="accent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grpSp>
        <p:nvGrpSpPr>
          <p:cNvPr id="12" name="Group 11">
            <a:extLst>
              <a:ext uri="{FF2B5EF4-FFF2-40B4-BE49-F238E27FC236}">
                <a16:creationId xmlns:a16="http://schemas.microsoft.com/office/drawing/2014/main" id="{43A6187F-BCC3-EC47-02A9-BC1D7A13773A}"/>
              </a:ext>
            </a:extLst>
          </p:cNvPr>
          <p:cNvGrpSpPr/>
          <p:nvPr/>
        </p:nvGrpSpPr>
        <p:grpSpPr>
          <a:xfrm>
            <a:off x="4069117" y="1632367"/>
            <a:ext cx="3704277" cy="3094753"/>
            <a:chOff x="4069117" y="1632367"/>
            <a:chExt cx="3704277" cy="3094753"/>
          </a:xfrm>
        </p:grpSpPr>
        <p:sp>
          <p:nvSpPr>
            <p:cNvPr id="13" name="Hexagon 12">
              <a:extLst>
                <a:ext uri="{FF2B5EF4-FFF2-40B4-BE49-F238E27FC236}">
                  <a16:creationId xmlns:a16="http://schemas.microsoft.com/office/drawing/2014/main" id="{B3260C32-07A7-B1B3-A65C-A3E68D0B4E91}"/>
                </a:ext>
              </a:extLst>
            </p:cNvPr>
            <p:cNvSpPr/>
            <p:nvPr/>
          </p:nvSpPr>
          <p:spPr>
            <a:xfrm>
              <a:off x="4069117" y="1632367"/>
              <a:ext cx="3704277" cy="3094753"/>
            </a:xfrm>
            <a:prstGeom prst="hexagon">
              <a:avLst/>
            </a:prstGeom>
            <a:solidFill>
              <a:srgbClr val="D4EFFC">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14" name="Group 13">
              <a:extLst>
                <a:ext uri="{FF2B5EF4-FFF2-40B4-BE49-F238E27FC236}">
                  <a16:creationId xmlns:a16="http://schemas.microsoft.com/office/drawing/2014/main" id="{9F77D756-9D77-9240-A808-3C5C7E715F00}"/>
                </a:ext>
              </a:extLst>
            </p:cNvPr>
            <p:cNvGrpSpPr/>
            <p:nvPr/>
          </p:nvGrpSpPr>
          <p:grpSpPr>
            <a:xfrm>
              <a:off x="4560719" y="1902675"/>
              <a:ext cx="2840967" cy="2457493"/>
              <a:chOff x="4387968" y="2674190"/>
              <a:chExt cx="2840967" cy="2457493"/>
            </a:xfrm>
          </p:grpSpPr>
          <p:sp>
            <p:nvSpPr>
              <p:cNvPr id="15" name="TextBox 14">
                <a:extLst>
                  <a:ext uri="{FF2B5EF4-FFF2-40B4-BE49-F238E27FC236}">
                    <a16:creationId xmlns:a16="http://schemas.microsoft.com/office/drawing/2014/main" id="{730D8E62-8E78-DF8A-EF66-B505890B0EE0}"/>
                  </a:ext>
                </a:extLst>
              </p:cNvPr>
              <p:cNvSpPr txBox="1"/>
              <p:nvPr/>
            </p:nvSpPr>
            <p:spPr>
              <a:xfrm>
                <a:off x="4387968" y="2674190"/>
                <a:ext cx="2840967" cy="741872"/>
              </a:xfrm>
              <a:prstGeom prst="rect">
                <a:avLst/>
              </a:prstGeom>
              <a:noFill/>
            </p:spPr>
            <p:txBody>
              <a:bodyPr wrap="square" rtlCol="0">
                <a:noAutofit/>
              </a:bodyPr>
              <a:lstStyle/>
              <a:p>
                <a:pPr algn="ctr">
                  <a:lnSpc>
                    <a:spcPct val="90000"/>
                  </a:lnSpc>
                </a:pPr>
                <a:r>
                  <a:rPr lang="en-US" sz="2800" dirty="0">
                    <a:solidFill>
                      <a:schemeClr val="bg1"/>
                    </a:solidFill>
                  </a:rPr>
                  <a:t>Financial insecurity</a:t>
                </a:r>
              </a:p>
            </p:txBody>
          </p:sp>
          <p:grpSp>
            <p:nvGrpSpPr>
              <p:cNvPr id="16" name="Gruppieren 34">
                <a:extLst>
                  <a:ext uri="{FF2B5EF4-FFF2-40B4-BE49-F238E27FC236}">
                    <a16:creationId xmlns:a16="http://schemas.microsoft.com/office/drawing/2014/main" id="{4EDC5028-7B71-517F-2EE8-D2A8A17C7A93}"/>
                  </a:ext>
                  <a:ext uri="{C183D7F6-B498-43B3-948B-1728B52AA6E4}">
                    <adec:decorative xmlns:adec="http://schemas.microsoft.com/office/drawing/2017/decorative" val="1"/>
                  </a:ext>
                </a:extLst>
              </p:cNvPr>
              <p:cNvGrpSpPr>
                <a:grpSpLocks noChangeAspect="1"/>
              </p:cNvGrpSpPr>
              <p:nvPr/>
            </p:nvGrpSpPr>
            <p:grpSpPr>
              <a:xfrm>
                <a:off x="5200761" y="3980793"/>
                <a:ext cx="1150890" cy="1150890"/>
                <a:chOff x="3783873" y="1197546"/>
                <a:chExt cx="328528" cy="328528"/>
              </a:xfrm>
              <a:solidFill>
                <a:schemeClr val="bg1"/>
              </a:solidFill>
            </p:grpSpPr>
            <p:sp>
              <p:nvSpPr>
                <p:cNvPr id="17" name="Freihandform 1022">
                  <a:extLst>
                    <a:ext uri="{FF2B5EF4-FFF2-40B4-BE49-F238E27FC236}">
                      <a16:creationId xmlns:a16="http://schemas.microsoft.com/office/drawing/2014/main" id="{79FE1CF5-7FE1-5D63-EE0E-6125112E4C4F}"/>
                    </a:ext>
                  </a:extLst>
                </p:cNvPr>
                <p:cNvSpPr/>
                <p:nvPr/>
              </p:nvSpPr>
              <p:spPr>
                <a:xfrm>
                  <a:off x="3783873" y="1197546"/>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8" name="Freihandform 1023">
                  <a:extLst>
                    <a:ext uri="{FF2B5EF4-FFF2-40B4-BE49-F238E27FC236}">
                      <a16:creationId xmlns:a16="http://schemas.microsoft.com/office/drawing/2014/main" id="{D92CD547-62EF-4A14-EAE4-BC2BD24AE4EB}"/>
                    </a:ext>
                  </a:extLst>
                </p:cNvPr>
                <p:cNvSpPr/>
                <p:nvPr/>
              </p:nvSpPr>
              <p:spPr>
                <a:xfrm>
                  <a:off x="3870022" y="1271820"/>
                  <a:ext cx="155533" cy="138769"/>
                </a:xfrm>
                <a:custGeom>
                  <a:avLst/>
                  <a:gdLst/>
                  <a:ahLst/>
                  <a:cxnLst>
                    <a:cxn ang="3cd4">
                      <a:pos x="hc" y="t"/>
                    </a:cxn>
                    <a:cxn ang="cd2">
                      <a:pos x="l" y="vc"/>
                    </a:cxn>
                    <a:cxn ang="cd4">
                      <a:pos x="hc" y="b"/>
                    </a:cxn>
                    <a:cxn ang="0">
                      <a:pos x="r" y="vc"/>
                    </a:cxn>
                  </a:cxnLst>
                  <a:rect l="l" t="t" r="r" b="b"/>
                  <a:pathLst>
                    <a:path w="669" h="597">
                      <a:moveTo>
                        <a:pt x="42" y="527"/>
                      </a:moveTo>
                      <a:lnTo>
                        <a:pt x="315" y="50"/>
                      </a:lnTo>
                      <a:cubicBezTo>
                        <a:pt x="327" y="29"/>
                        <a:pt x="342" y="29"/>
                        <a:pt x="355" y="50"/>
                      </a:cubicBezTo>
                      <a:lnTo>
                        <a:pt x="628" y="527"/>
                      </a:lnTo>
                      <a:cubicBezTo>
                        <a:pt x="634" y="537"/>
                        <a:pt x="636" y="548"/>
                        <a:pt x="632" y="552"/>
                      </a:cubicBezTo>
                      <a:cubicBezTo>
                        <a:pt x="628" y="558"/>
                        <a:pt x="619" y="563"/>
                        <a:pt x="607" y="563"/>
                      </a:cubicBezTo>
                      <a:lnTo>
                        <a:pt x="61" y="563"/>
                      </a:lnTo>
                      <a:cubicBezTo>
                        <a:pt x="48" y="563"/>
                        <a:pt x="40" y="558"/>
                        <a:pt x="37" y="552"/>
                      </a:cubicBezTo>
                      <a:cubicBezTo>
                        <a:pt x="33" y="548"/>
                        <a:pt x="35" y="537"/>
                        <a:pt x="42" y="527"/>
                      </a:cubicBezTo>
                      <a:close/>
                      <a:moveTo>
                        <a:pt x="61" y="597"/>
                      </a:moveTo>
                      <a:lnTo>
                        <a:pt x="607" y="597"/>
                      </a:lnTo>
                      <a:cubicBezTo>
                        <a:pt x="632" y="597"/>
                        <a:pt x="653" y="588"/>
                        <a:pt x="662" y="571"/>
                      </a:cubicBezTo>
                      <a:cubicBezTo>
                        <a:pt x="672" y="554"/>
                        <a:pt x="670" y="531"/>
                        <a:pt x="658" y="510"/>
                      </a:cubicBezTo>
                      <a:lnTo>
                        <a:pt x="385" y="31"/>
                      </a:lnTo>
                      <a:cubicBezTo>
                        <a:pt x="359" y="-10"/>
                        <a:pt x="308" y="-10"/>
                        <a:pt x="285" y="31"/>
                      </a:cubicBezTo>
                      <a:lnTo>
                        <a:pt x="10" y="510"/>
                      </a:lnTo>
                      <a:cubicBezTo>
                        <a:pt x="-3" y="531"/>
                        <a:pt x="-3" y="554"/>
                        <a:pt x="6" y="571"/>
                      </a:cubicBezTo>
                      <a:cubicBezTo>
                        <a:pt x="16" y="588"/>
                        <a:pt x="35" y="597"/>
                        <a:pt x="61" y="597"/>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9" name="Freihandform 1024">
                  <a:extLst>
                    <a:ext uri="{FF2B5EF4-FFF2-40B4-BE49-F238E27FC236}">
                      <a16:creationId xmlns:a16="http://schemas.microsoft.com/office/drawing/2014/main" id="{6E0E4792-404B-58C5-DB25-D35D09CDF256}"/>
                    </a:ext>
                  </a:extLst>
                </p:cNvPr>
                <p:cNvSpPr/>
                <p:nvPr/>
              </p:nvSpPr>
              <p:spPr>
                <a:xfrm>
                  <a:off x="3857681" y="1419436"/>
                  <a:ext cx="180446" cy="16066"/>
                </a:xfrm>
                <a:custGeom>
                  <a:avLst/>
                  <a:gdLst/>
                  <a:ahLst/>
                  <a:cxnLst>
                    <a:cxn ang="3cd4">
                      <a:pos x="hc" y="t"/>
                    </a:cxn>
                    <a:cxn ang="cd2">
                      <a:pos x="l" y="vc"/>
                    </a:cxn>
                    <a:cxn ang="cd4">
                      <a:pos x="hc" y="b"/>
                    </a:cxn>
                    <a:cxn ang="0">
                      <a:pos x="r" y="vc"/>
                    </a:cxn>
                  </a:cxnLst>
                  <a:rect l="l" t="t" r="r" b="b"/>
                  <a:pathLst>
                    <a:path w="776" h="70">
                      <a:moveTo>
                        <a:pt x="754" y="8"/>
                      </a:moveTo>
                      <a:cubicBezTo>
                        <a:pt x="750" y="4"/>
                        <a:pt x="743" y="0"/>
                        <a:pt x="737" y="0"/>
                      </a:cubicBezTo>
                      <a:lnTo>
                        <a:pt x="38" y="0"/>
                      </a:lnTo>
                      <a:cubicBezTo>
                        <a:pt x="32" y="0"/>
                        <a:pt x="28" y="4"/>
                        <a:pt x="24" y="8"/>
                      </a:cubicBezTo>
                      <a:lnTo>
                        <a:pt x="3" y="44"/>
                      </a:lnTo>
                      <a:cubicBezTo>
                        <a:pt x="-2" y="52"/>
                        <a:pt x="0" y="63"/>
                        <a:pt x="9" y="67"/>
                      </a:cubicBezTo>
                      <a:cubicBezTo>
                        <a:pt x="17" y="74"/>
                        <a:pt x="28" y="69"/>
                        <a:pt x="32" y="61"/>
                      </a:cubicBezTo>
                      <a:lnTo>
                        <a:pt x="49" y="35"/>
                      </a:lnTo>
                      <a:lnTo>
                        <a:pt x="729" y="35"/>
                      </a:lnTo>
                      <a:lnTo>
                        <a:pt x="743" y="61"/>
                      </a:lnTo>
                      <a:cubicBezTo>
                        <a:pt x="748" y="67"/>
                        <a:pt x="752" y="69"/>
                        <a:pt x="758" y="69"/>
                      </a:cubicBezTo>
                      <a:cubicBezTo>
                        <a:pt x="762" y="69"/>
                        <a:pt x="764" y="69"/>
                        <a:pt x="769" y="67"/>
                      </a:cubicBezTo>
                      <a:cubicBezTo>
                        <a:pt x="777" y="63"/>
                        <a:pt x="779" y="52"/>
                        <a:pt x="773" y="44"/>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0" name="Freihandform 1025">
                  <a:extLst>
                    <a:ext uri="{FF2B5EF4-FFF2-40B4-BE49-F238E27FC236}">
                      <a16:creationId xmlns:a16="http://schemas.microsoft.com/office/drawing/2014/main" id="{3D97E294-24C7-3E7C-FA5D-91646D3648BA}"/>
                    </a:ext>
                  </a:extLst>
                </p:cNvPr>
                <p:cNvSpPr/>
                <p:nvPr/>
              </p:nvSpPr>
              <p:spPr>
                <a:xfrm>
                  <a:off x="3944063" y="1320249"/>
                  <a:ext cx="8149" cy="46101"/>
                </a:xfrm>
                <a:custGeom>
                  <a:avLst/>
                  <a:gdLst/>
                  <a:ahLst/>
                  <a:cxnLst>
                    <a:cxn ang="3cd4">
                      <a:pos x="hc" y="t"/>
                    </a:cxn>
                    <a:cxn ang="cd2">
                      <a:pos x="l" y="vc"/>
                    </a:cxn>
                    <a:cxn ang="cd4">
                      <a:pos x="hc" y="b"/>
                    </a:cxn>
                    <a:cxn ang="0">
                      <a:pos x="r" y="vc"/>
                    </a:cxn>
                  </a:cxnLst>
                  <a:rect l="l" t="t" r="r" b="b"/>
                  <a:pathLst>
                    <a:path w="36" h="199">
                      <a:moveTo>
                        <a:pt x="17" y="199"/>
                      </a:moveTo>
                      <a:cubicBezTo>
                        <a:pt x="27" y="199"/>
                        <a:pt x="36" y="191"/>
                        <a:pt x="36" y="182"/>
                      </a:cubicBezTo>
                      <a:lnTo>
                        <a:pt x="36" y="19"/>
                      </a:lnTo>
                      <a:cubicBezTo>
                        <a:pt x="36" y="9"/>
                        <a:pt x="27" y="0"/>
                        <a:pt x="17" y="0"/>
                      </a:cubicBezTo>
                      <a:cubicBezTo>
                        <a:pt x="8" y="0"/>
                        <a:pt x="0" y="9"/>
                        <a:pt x="0" y="19"/>
                      </a:cubicBezTo>
                      <a:lnTo>
                        <a:pt x="0" y="182"/>
                      </a:lnTo>
                      <a:cubicBezTo>
                        <a:pt x="0" y="191"/>
                        <a:pt x="8" y="199"/>
                        <a:pt x="17" y="199"/>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1" name="Freihandform 1026">
                  <a:extLst>
                    <a:ext uri="{FF2B5EF4-FFF2-40B4-BE49-F238E27FC236}">
                      <a16:creationId xmlns:a16="http://schemas.microsoft.com/office/drawing/2014/main" id="{34B310D9-CF21-4BA2-DD8A-EBABA975945D}"/>
                    </a:ext>
                  </a:extLst>
                </p:cNvPr>
                <p:cNvSpPr/>
                <p:nvPr/>
              </p:nvSpPr>
              <p:spPr>
                <a:xfrm>
                  <a:off x="3944063" y="1382881"/>
                  <a:ext cx="8149" cy="7916"/>
                </a:xfrm>
                <a:custGeom>
                  <a:avLst/>
                  <a:gdLst/>
                  <a:ahLst/>
                  <a:cxnLst>
                    <a:cxn ang="3cd4">
                      <a:pos x="hc" y="t"/>
                    </a:cxn>
                    <a:cxn ang="cd2">
                      <a:pos x="l" y="vc"/>
                    </a:cxn>
                    <a:cxn ang="cd4">
                      <a:pos x="hc" y="b"/>
                    </a:cxn>
                    <a:cxn ang="0">
                      <a:pos x="r" y="vc"/>
                    </a:cxn>
                  </a:cxnLst>
                  <a:rect l="l" t="t" r="r" b="b"/>
                  <a:pathLst>
                    <a:path w="36" h="35">
                      <a:moveTo>
                        <a:pt x="4" y="29"/>
                      </a:moveTo>
                      <a:cubicBezTo>
                        <a:pt x="6" y="31"/>
                        <a:pt x="8" y="33"/>
                        <a:pt x="10" y="33"/>
                      </a:cubicBezTo>
                      <a:cubicBezTo>
                        <a:pt x="12" y="35"/>
                        <a:pt x="15" y="35"/>
                        <a:pt x="17" y="35"/>
                      </a:cubicBezTo>
                      <a:cubicBezTo>
                        <a:pt x="19" y="35"/>
                        <a:pt x="21" y="35"/>
                        <a:pt x="23" y="33"/>
                      </a:cubicBezTo>
                      <a:cubicBezTo>
                        <a:pt x="25" y="33"/>
                        <a:pt x="27" y="31"/>
                        <a:pt x="29" y="29"/>
                      </a:cubicBezTo>
                      <a:cubicBezTo>
                        <a:pt x="32" y="29"/>
                        <a:pt x="34" y="26"/>
                        <a:pt x="34" y="24"/>
                      </a:cubicBezTo>
                      <a:cubicBezTo>
                        <a:pt x="34" y="22"/>
                        <a:pt x="36" y="20"/>
                        <a:pt x="36" y="16"/>
                      </a:cubicBezTo>
                      <a:cubicBezTo>
                        <a:pt x="36" y="12"/>
                        <a:pt x="34" y="7"/>
                        <a:pt x="29" y="5"/>
                      </a:cubicBezTo>
                      <a:cubicBezTo>
                        <a:pt x="27" y="3"/>
                        <a:pt x="25" y="1"/>
                        <a:pt x="23" y="1"/>
                      </a:cubicBezTo>
                      <a:cubicBezTo>
                        <a:pt x="19" y="0"/>
                        <a:pt x="15" y="0"/>
                        <a:pt x="10" y="1"/>
                      </a:cubicBezTo>
                      <a:cubicBezTo>
                        <a:pt x="8" y="1"/>
                        <a:pt x="6" y="3"/>
                        <a:pt x="4" y="5"/>
                      </a:cubicBezTo>
                      <a:cubicBezTo>
                        <a:pt x="2" y="7"/>
                        <a:pt x="0" y="12"/>
                        <a:pt x="0" y="16"/>
                      </a:cubicBezTo>
                      <a:cubicBezTo>
                        <a:pt x="0" y="20"/>
                        <a:pt x="0" y="22"/>
                        <a:pt x="2" y="24"/>
                      </a:cubicBezTo>
                      <a:cubicBezTo>
                        <a:pt x="2" y="26"/>
                        <a:pt x="4" y="29"/>
                        <a:pt x="4" y="29"/>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grpSp>
        <p:nvGrpSpPr>
          <p:cNvPr id="22" name="Group 21">
            <a:extLst>
              <a:ext uri="{FF2B5EF4-FFF2-40B4-BE49-F238E27FC236}">
                <a16:creationId xmlns:a16="http://schemas.microsoft.com/office/drawing/2014/main" id="{E63FA885-B751-9510-1052-856B1840A7CB}"/>
              </a:ext>
            </a:extLst>
          </p:cNvPr>
          <p:cNvGrpSpPr/>
          <p:nvPr/>
        </p:nvGrpSpPr>
        <p:grpSpPr>
          <a:xfrm>
            <a:off x="468002" y="2253251"/>
            <a:ext cx="3704277" cy="3094753"/>
            <a:chOff x="468002" y="2253251"/>
            <a:chExt cx="3704277" cy="3094753"/>
          </a:xfrm>
        </p:grpSpPr>
        <p:sp>
          <p:nvSpPr>
            <p:cNvPr id="23" name="Hexagon 22">
              <a:extLst>
                <a:ext uri="{FF2B5EF4-FFF2-40B4-BE49-F238E27FC236}">
                  <a16:creationId xmlns:a16="http://schemas.microsoft.com/office/drawing/2014/main" id="{FE5ABE36-EE81-DBD5-3057-579208696DB1}"/>
                </a:ext>
              </a:extLst>
            </p:cNvPr>
            <p:cNvSpPr/>
            <p:nvPr/>
          </p:nvSpPr>
          <p:spPr>
            <a:xfrm>
              <a:off x="468002" y="2253251"/>
              <a:ext cx="3704277" cy="3094753"/>
            </a:xfrm>
            <a:prstGeom prst="hexagon">
              <a:avLst/>
            </a:prstGeom>
            <a:solidFill>
              <a:srgbClr val="DFEFF2">
                <a:alpha val="80000"/>
              </a:srgbClr>
            </a:solidFill>
            <a:ln w="38100">
              <a:solidFill>
                <a:srgbClr val="47B0B5"/>
              </a:solidFill>
            </a:ln>
            <a:effectLst>
              <a:outerShdw blurRad="50800" dist="38100" dir="5400000" algn="t" rotWithShape="0">
                <a:schemeClr val="accent4">
                  <a:lumMod val="20000"/>
                  <a:lumOff val="80000"/>
                  <a:alpha val="40000"/>
                </a:scheme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24" name="Group 23">
              <a:extLst>
                <a:ext uri="{FF2B5EF4-FFF2-40B4-BE49-F238E27FC236}">
                  <a16:creationId xmlns:a16="http://schemas.microsoft.com/office/drawing/2014/main" id="{1B389CD5-9A40-D0BD-166D-05ECDD32A1D1}"/>
                </a:ext>
              </a:extLst>
            </p:cNvPr>
            <p:cNvGrpSpPr/>
            <p:nvPr/>
          </p:nvGrpSpPr>
          <p:grpSpPr>
            <a:xfrm>
              <a:off x="1086850" y="2653776"/>
              <a:ext cx="2329132" cy="2457493"/>
              <a:chOff x="741873" y="2674190"/>
              <a:chExt cx="2329132" cy="2457493"/>
            </a:xfrm>
          </p:grpSpPr>
          <p:sp>
            <p:nvSpPr>
              <p:cNvPr id="32" name="TextBox 31">
                <a:extLst>
                  <a:ext uri="{FF2B5EF4-FFF2-40B4-BE49-F238E27FC236}">
                    <a16:creationId xmlns:a16="http://schemas.microsoft.com/office/drawing/2014/main" id="{D661EDF4-7450-E0CF-BDF6-AB306B743FEF}"/>
                  </a:ext>
                </a:extLst>
              </p:cNvPr>
              <p:cNvSpPr txBox="1"/>
              <p:nvPr/>
            </p:nvSpPr>
            <p:spPr>
              <a:xfrm>
                <a:off x="741873" y="2674190"/>
                <a:ext cx="2329132" cy="741872"/>
              </a:xfrm>
              <a:prstGeom prst="rect">
                <a:avLst/>
              </a:prstGeom>
              <a:noFill/>
            </p:spPr>
            <p:txBody>
              <a:bodyPr wrap="square" rtlCol="0">
                <a:noAutofit/>
              </a:bodyPr>
              <a:lstStyle/>
              <a:p>
                <a:pPr algn="ctr">
                  <a:lnSpc>
                    <a:spcPct val="90000"/>
                  </a:lnSpc>
                </a:pPr>
                <a:r>
                  <a:rPr lang="en-US" sz="2800" dirty="0">
                    <a:solidFill>
                      <a:schemeClr val="bg1"/>
                    </a:solidFill>
                  </a:rPr>
                  <a:t>Evolving roles</a:t>
                </a:r>
              </a:p>
            </p:txBody>
          </p:sp>
          <p:grpSp>
            <p:nvGrpSpPr>
              <p:cNvPr id="33" name="Gruppieren 511">
                <a:extLst>
                  <a:ext uri="{FF2B5EF4-FFF2-40B4-BE49-F238E27FC236}">
                    <a16:creationId xmlns:a16="http://schemas.microsoft.com/office/drawing/2014/main" id="{9688A9BB-513D-90E2-673D-B905AB3689BA}"/>
                  </a:ext>
                  <a:ext uri="{C183D7F6-B498-43B3-948B-1728B52AA6E4}">
                    <adec:decorative xmlns:adec="http://schemas.microsoft.com/office/drawing/2017/decorative" val="1"/>
                  </a:ext>
                </a:extLst>
              </p:cNvPr>
              <p:cNvGrpSpPr>
                <a:grpSpLocks noChangeAspect="1"/>
              </p:cNvGrpSpPr>
              <p:nvPr/>
            </p:nvGrpSpPr>
            <p:grpSpPr>
              <a:xfrm>
                <a:off x="1330994" y="3980793"/>
                <a:ext cx="1150890" cy="1150890"/>
                <a:chOff x="7350562" y="1641095"/>
                <a:chExt cx="328528" cy="328528"/>
              </a:xfrm>
              <a:solidFill>
                <a:schemeClr val="bg1"/>
              </a:solidFill>
            </p:grpSpPr>
            <p:sp>
              <p:nvSpPr>
                <p:cNvPr id="34" name="Freihandform 1499">
                  <a:extLst>
                    <a:ext uri="{FF2B5EF4-FFF2-40B4-BE49-F238E27FC236}">
                      <a16:creationId xmlns:a16="http://schemas.microsoft.com/office/drawing/2014/main" id="{C736B9A5-29D4-8BC2-1830-05A4879C44B8}"/>
                    </a:ext>
                  </a:extLst>
                </p:cNvPr>
                <p:cNvSpPr/>
                <p:nvPr/>
              </p:nvSpPr>
              <p:spPr>
                <a:xfrm>
                  <a:off x="7350562" y="1641095"/>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7" y="1376"/>
                        <a:pt x="36" y="1075"/>
                        <a:pt x="36" y="705"/>
                      </a:cubicBezTo>
                      <a:cubicBezTo>
                        <a:pt x="36" y="337"/>
                        <a:pt x="337"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5" name="Freihandform 1500">
                  <a:extLst>
                    <a:ext uri="{FF2B5EF4-FFF2-40B4-BE49-F238E27FC236}">
                      <a16:creationId xmlns:a16="http://schemas.microsoft.com/office/drawing/2014/main" id="{510A9690-35C2-63A2-9D31-64BEBA98678E}"/>
                    </a:ext>
                  </a:extLst>
                </p:cNvPr>
                <p:cNvSpPr/>
                <p:nvPr/>
              </p:nvSpPr>
              <p:spPr>
                <a:xfrm>
                  <a:off x="7424370" y="1706754"/>
                  <a:ext cx="180446" cy="188828"/>
                </a:xfrm>
                <a:custGeom>
                  <a:avLst/>
                  <a:gdLst/>
                  <a:ahLst/>
                  <a:cxnLst>
                    <a:cxn ang="3cd4">
                      <a:pos x="hc" y="t"/>
                    </a:cxn>
                    <a:cxn ang="cd2">
                      <a:pos x="l" y="vc"/>
                    </a:cxn>
                    <a:cxn ang="cd4">
                      <a:pos x="hc" y="b"/>
                    </a:cxn>
                    <a:cxn ang="0">
                      <a:pos x="r" y="vc"/>
                    </a:cxn>
                  </a:cxnLst>
                  <a:rect l="l" t="t" r="r" b="b"/>
                  <a:pathLst>
                    <a:path w="776" h="812">
                      <a:moveTo>
                        <a:pt x="688" y="423"/>
                      </a:moveTo>
                      <a:cubicBezTo>
                        <a:pt x="678" y="423"/>
                        <a:pt x="671" y="431"/>
                        <a:pt x="671" y="442"/>
                      </a:cubicBezTo>
                      <a:lnTo>
                        <a:pt x="671" y="776"/>
                      </a:lnTo>
                      <a:lnTo>
                        <a:pt x="106" y="776"/>
                      </a:lnTo>
                      <a:lnTo>
                        <a:pt x="106" y="442"/>
                      </a:lnTo>
                      <a:cubicBezTo>
                        <a:pt x="106" y="431"/>
                        <a:pt x="98" y="423"/>
                        <a:pt x="89" y="423"/>
                      </a:cubicBezTo>
                      <a:lnTo>
                        <a:pt x="53" y="423"/>
                      </a:lnTo>
                      <a:lnTo>
                        <a:pt x="138" y="311"/>
                      </a:lnTo>
                      <a:cubicBezTo>
                        <a:pt x="140" y="309"/>
                        <a:pt x="142" y="304"/>
                        <a:pt x="142" y="300"/>
                      </a:cubicBezTo>
                      <a:lnTo>
                        <a:pt x="142" y="141"/>
                      </a:lnTo>
                      <a:lnTo>
                        <a:pt x="212" y="141"/>
                      </a:lnTo>
                      <a:lnTo>
                        <a:pt x="212" y="194"/>
                      </a:lnTo>
                      <a:cubicBezTo>
                        <a:pt x="212" y="201"/>
                        <a:pt x="216" y="209"/>
                        <a:pt x="223" y="211"/>
                      </a:cubicBezTo>
                      <a:cubicBezTo>
                        <a:pt x="231" y="213"/>
                        <a:pt x="238" y="211"/>
                        <a:pt x="244" y="207"/>
                      </a:cubicBezTo>
                      <a:lnTo>
                        <a:pt x="388" y="44"/>
                      </a:lnTo>
                      <a:lnTo>
                        <a:pt x="720" y="423"/>
                      </a:lnTo>
                      <a:close/>
                      <a:moveTo>
                        <a:pt x="403" y="6"/>
                      </a:moveTo>
                      <a:cubicBezTo>
                        <a:pt x="398" y="2"/>
                        <a:pt x="394" y="0"/>
                        <a:pt x="388" y="0"/>
                      </a:cubicBezTo>
                      <a:cubicBezTo>
                        <a:pt x="384" y="0"/>
                        <a:pt x="379" y="2"/>
                        <a:pt x="375" y="6"/>
                      </a:cubicBezTo>
                      <a:lnTo>
                        <a:pt x="248" y="148"/>
                      </a:lnTo>
                      <a:lnTo>
                        <a:pt x="248" y="124"/>
                      </a:lnTo>
                      <a:cubicBezTo>
                        <a:pt x="248" y="114"/>
                        <a:pt x="240" y="105"/>
                        <a:pt x="229" y="105"/>
                      </a:cubicBezTo>
                      <a:lnTo>
                        <a:pt x="123" y="105"/>
                      </a:lnTo>
                      <a:cubicBezTo>
                        <a:pt x="115" y="105"/>
                        <a:pt x="106" y="114"/>
                        <a:pt x="106" y="124"/>
                      </a:cubicBezTo>
                      <a:lnTo>
                        <a:pt x="106" y="294"/>
                      </a:lnTo>
                      <a:lnTo>
                        <a:pt x="5" y="431"/>
                      </a:lnTo>
                      <a:cubicBezTo>
                        <a:pt x="0" y="436"/>
                        <a:pt x="-2" y="444"/>
                        <a:pt x="3" y="448"/>
                      </a:cubicBezTo>
                      <a:cubicBezTo>
                        <a:pt x="5" y="455"/>
                        <a:pt x="11" y="459"/>
                        <a:pt x="17" y="459"/>
                      </a:cubicBezTo>
                      <a:lnTo>
                        <a:pt x="70" y="459"/>
                      </a:lnTo>
                      <a:lnTo>
                        <a:pt x="70" y="793"/>
                      </a:lnTo>
                      <a:cubicBezTo>
                        <a:pt x="70" y="804"/>
                        <a:pt x="79" y="812"/>
                        <a:pt x="89" y="812"/>
                      </a:cubicBezTo>
                      <a:lnTo>
                        <a:pt x="688" y="812"/>
                      </a:lnTo>
                      <a:cubicBezTo>
                        <a:pt x="699" y="812"/>
                        <a:pt x="705" y="804"/>
                        <a:pt x="705" y="793"/>
                      </a:cubicBezTo>
                      <a:lnTo>
                        <a:pt x="705" y="459"/>
                      </a:lnTo>
                      <a:lnTo>
                        <a:pt x="758" y="459"/>
                      </a:lnTo>
                      <a:cubicBezTo>
                        <a:pt x="767" y="459"/>
                        <a:pt x="773" y="455"/>
                        <a:pt x="775" y="448"/>
                      </a:cubicBezTo>
                      <a:cubicBezTo>
                        <a:pt x="777" y="442"/>
                        <a:pt x="777" y="436"/>
                        <a:pt x="773" y="429"/>
                      </a:cubicBezTo>
                      <a:close/>
                    </a:path>
                  </a:pathLst>
                </a:custGeom>
                <a:grp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6" name="Freihandform 1501">
                  <a:extLst>
                    <a:ext uri="{FF2B5EF4-FFF2-40B4-BE49-F238E27FC236}">
                      <a16:creationId xmlns:a16="http://schemas.microsoft.com/office/drawing/2014/main" id="{2DDDC6D1-C4E2-3863-468F-AA5022EE68AA}"/>
                    </a:ext>
                  </a:extLst>
                </p:cNvPr>
                <p:cNvSpPr/>
                <p:nvPr/>
              </p:nvSpPr>
              <p:spPr>
                <a:xfrm>
                  <a:off x="7465349" y="1788943"/>
                  <a:ext cx="98256" cy="82190"/>
                </a:xfrm>
                <a:custGeom>
                  <a:avLst/>
                  <a:gdLst/>
                  <a:ahLst/>
                  <a:cxnLst>
                    <a:cxn ang="3cd4">
                      <a:pos x="hc" y="t"/>
                    </a:cxn>
                    <a:cxn ang="cd2">
                      <a:pos x="l" y="vc"/>
                    </a:cxn>
                    <a:cxn ang="cd4">
                      <a:pos x="hc" y="b"/>
                    </a:cxn>
                    <a:cxn ang="0">
                      <a:pos x="r" y="vc"/>
                    </a:cxn>
                  </a:cxnLst>
                  <a:rect l="l" t="t" r="r" b="b"/>
                  <a:pathLst>
                    <a:path w="423" h="354">
                      <a:moveTo>
                        <a:pt x="284" y="53"/>
                      </a:moveTo>
                      <a:lnTo>
                        <a:pt x="284" y="70"/>
                      </a:lnTo>
                      <a:lnTo>
                        <a:pt x="142" y="70"/>
                      </a:lnTo>
                      <a:lnTo>
                        <a:pt x="142" y="53"/>
                      </a:lnTo>
                      <a:cubicBezTo>
                        <a:pt x="142" y="42"/>
                        <a:pt x="150" y="36"/>
                        <a:pt x="159" y="36"/>
                      </a:cubicBezTo>
                      <a:lnTo>
                        <a:pt x="265" y="36"/>
                      </a:lnTo>
                      <a:cubicBezTo>
                        <a:pt x="275" y="36"/>
                        <a:pt x="284" y="42"/>
                        <a:pt x="284" y="53"/>
                      </a:cubicBezTo>
                      <a:close/>
                      <a:moveTo>
                        <a:pt x="390" y="106"/>
                      </a:moveTo>
                      <a:lnTo>
                        <a:pt x="390" y="159"/>
                      </a:lnTo>
                      <a:cubicBezTo>
                        <a:pt x="388" y="165"/>
                        <a:pt x="375" y="176"/>
                        <a:pt x="337" y="176"/>
                      </a:cubicBezTo>
                      <a:lnTo>
                        <a:pt x="265" y="176"/>
                      </a:lnTo>
                      <a:lnTo>
                        <a:pt x="265" y="159"/>
                      </a:lnTo>
                      <a:cubicBezTo>
                        <a:pt x="265" y="148"/>
                        <a:pt x="258" y="142"/>
                        <a:pt x="248" y="142"/>
                      </a:cubicBezTo>
                      <a:lnTo>
                        <a:pt x="178" y="142"/>
                      </a:lnTo>
                      <a:cubicBezTo>
                        <a:pt x="167" y="142"/>
                        <a:pt x="159" y="148"/>
                        <a:pt x="159" y="159"/>
                      </a:cubicBezTo>
                      <a:lnTo>
                        <a:pt x="159" y="176"/>
                      </a:lnTo>
                      <a:lnTo>
                        <a:pt x="89" y="176"/>
                      </a:lnTo>
                      <a:cubicBezTo>
                        <a:pt x="49" y="176"/>
                        <a:pt x="38" y="165"/>
                        <a:pt x="36" y="159"/>
                      </a:cubicBezTo>
                      <a:lnTo>
                        <a:pt x="36" y="106"/>
                      </a:lnTo>
                      <a:close/>
                      <a:moveTo>
                        <a:pt x="195" y="212"/>
                      </a:moveTo>
                      <a:lnTo>
                        <a:pt x="195" y="176"/>
                      </a:lnTo>
                      <a:lnTo>
                        <a:pt x="231" y="176"/>
                      </a:lnTo>
                      <a:lnTo>
                        <a:pt x="231" y="212"/>
                      </a:lnTo>
                      <a:close/>
                      <a:moveTo>
                        <a:pt x="390" y="318"/>
                      </a:moveTo>
                      <a:lnTo>
                        <a:pt x="36" y="318"/>
                      </a:lnTo>
                      <a:lnTo>
                        <a:pt x="36" y="203"/>
                      </a:lnTo>
                      <a:cubicBezTo>
                        <a:pt x="49" y="207"/>
                        <a:pt x="66" y="212"/>
                        <a:pt x="89" y="212"/>
                      </a:cubicBezTo>
                      <a:lnTo>
                        <a:pt x="159" y="212"/>
                      </a:lnTo>
                      <a:lnTo>
                        <a:pt x="159" y="229"/>
                      </a:lnTo>
                      <a:cubicBezTo>
                        <a:pt x="159" y="239"/>
                        <a:pt x="167" y="248"/>
                        <a:pt x="178" y="248"/>
                      </a:cubicBezTo>
                      <a:lnTo>
                        <a:pt x="248" y="248"/>
                      </a:lnTo>
                      <a:cubicBezTo>
                        <a:pt x="258" y="248"/>
                        <a:pt x="265" y="239"/>
                        <a:pt x="265" y="229"/>
                      </a:cubicBezTo>
                      <a:lnTo>
                        <a:pt x="265" y="212"/>
                      </a:lnTo>
                      <a:lnTo>
                        <a:pt x="337" y="212"/>
                      </a:lnTo>
                      <a:cubicBezTo>
                        <a:pt x="360" y="212"/>
                        <a:pt x="377" y="207"/>
                        <a:pt x="390" y="203"/>
                      </a:cubicBezTo>
                      <a:close/>
                      <a:moveTo>
                        <a:pt x="106" y="53"/>
                      </a:moveTo>
                      <a:lnTo>
                        <a:pt x="106" y="70"/>
                      </a:lnTo>
                      <a:lnTo>
                        <a:pt x="19" y="70"/>
                      </a:lnTo>
                      <a:cubicBezTo>
                        <a:pt x="9" y="70"/>
                        <a:pt x="0" y="78"/>
                        <a:pt x="0" y="89"/>
                      </a:cubicBezTo>
                      <a:lnTo>
                        <a:pt x="0" y="334"/>
                      </a:lnTo>
                      <a:cubicBezTo>
                        <a:pt x="0" y="345"/>
                        <a:pt x="9" y="354"/>
                        <a:pt x="19" y="354"/>
                      </a:cubicBezTo>
                      <a:lnTo>
                        <a:pt x="407" y="354"/>
                      </a:lnTo>
                      <a:cubicBezTo>
                        <a:pt x="417" y="354"/>
                        <a:pt x="423" y="345"/>
                        <a:pt x="423" y="334"/>
                      </a:cubicBezTo>
                      <a:lnTo>
                        <a:pt x="423" y="89"/>
                      </a:lnTo>
                      <a:cubicBezTo>
                        <a:pt x="423" y="78"/>
                        <a:pt x="417" y="70"/>
                        <a:pt x="407" y="70"/>
                      </a:cubicBezTo>
                      <a:lnTo>
                        <a:pt x="318" y="70"/>
                      </a:lnTo>
                      <a:lnTo>
                        <a:pt x="318" y="53"/>
                      </a:lnTo>
                      <a:cubicBezTo>
                        <a:pt x="318" y="23"/>
                        <a:pt x="294" y="0"/>
                        <a:pt x="265" y="0"/>
                      </a:cubicBezTo>
                      <a:lnTo>
                        <a:pt x="159" y="0"/>
                      </a:lnTo>
                      <a:cubicBezTo>
                        <a:pt x="131" y="0"/>
                        <a:pt x="106" y="23"/>
                        <a:pt x="106" y="53"/>
                      </a:cubicBezTo>
                      <a:close/>
                    </a:path>
                  </a:pathLst>
                </a:custGeom>
                <a:solidFill>
                  <a:schemeClr val="bg1"/>
                </a:solidFill>
                <a:ln cap="flat">
                  <a:no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grpSp>
    </p:spTree>
    <p:extLst>
      <p:ext uri="{BB962C8B-B14F-4D97-AF65-F5344CB8AC3E}">
        <p14:creationId xmlns:p14="http://schemas.microsoft.com/office/powerpoint/2010/main" val="122782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1000"/>
                                        <p:tgtEl>
                                          <p:spTgt spid="22"/>
                                        </p:tgtEl>
                                      </p:cBhvr>
                                    </p:animEffect>
                                    <p:set>
                                      <p:cBhvr>
                                        <p:cTn id="7" dur="1" fill="hold">
                                          <p:stCondLst>
                                            <p:cond delay="999"/>
                                          </p:stCondLst>
                                        </p:cTn>
                                        <p:tgtEl>
                                          <p:spTgt spid="2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12"/>
                                        </p:tgtEl>
                                      </p:cBhvr>
                                    </p:animEffect>
                                    <p:set>
                                      <p:cBhvr>
                                        <p:cTn id="10" dur="1" fill="hold">
                                          <p:stCondLst>
                                            <p:cond delay="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Life-changing </a:t>
            </a:r>
            <a:r>
              <a:rPr lang="en-US" dirty="0">
                <a:solidFill>
                  <a:schemeClr val="accent4"/>
                </a:solidFill>
              </a:rPr>
              <a:t>events</a:t>
            </a:r>
          </a:p>
        </p:txBody>
      </p:sp>
      <p:sp>
        <p:nvSpPr>
          <p:cNvPr id="3" name="Slide Number Placeholder 2"/>
          <p:cNvSpPr>
            <a:spLocks noGrp="1"/>
          </p:cNvSpPr>
          <p:nvPr>
            <p:ph type="sldNum" sz="quarter" idx="4"/>
          </p:nvPr>
        </p:nvSpPr>
        <p:spPr/>
        <p:txBody>
          <a:bodyPr/>
          <a:lstStyle/>
          <a:p>
            <a:fld id="{67FC5CDF-15F9-4054-9F50-C9080AAD3281}" type="slidenum">
              <a:rPr lang="en-US" smtClean="0"/>
              <a:pPr/>
              <a:t>17</a:t>
            </a:fld>
            <a:endParaRPr lang="en-US" dirty="0"/>
          </a:p>
        </p:txBody>
      </p:sp>
      <p:grpSp>
        <p:nvGrpSpPr>
          <p:cNvPr id="4" name="Group 3">
            <a:extLst>
              <a:ext uri="{FF2B5EF4-FFF2-40B4-BE49-F238E27FC236}">
                <a16:creationId xmlns:a16="http://schemas.microsoft.com/office/drawing/2014/main" id="{DEB55C18-86AB-2740-02D8-DC981FA6C6C6}"/>
              </a:ext>
            </a:extLst>
          </p:cNvPr>
          <p:cNvGrpSpPr/>
          <p:nvPr/>
        </p:nvGrpSpPr>
        <p:grpSpPr>
          <a:xfrm>
            <a:off x="1496117" y="1784918"/>
            <a:ext cx="3518568" cy="3112799"/>
            <a:chOff x="1621378" y="1962319"/>
            <a:chExt cx="3518568" cy="3112799"/>
          </a:xfrm>
        </p:grpSpPr>
        <p:sp>
          <p:nvSpPr>
            <p:cNvPr id="7" name="TextBox 6"/>
            <p:cNvSpPr txBox="1"/>
            <p:nvPr/>
          </p:nvSpPr>
          <p:spPr>
            <a:xfrm>
              <a:off x="1873369" y="1962319"/>
              <a:ext cx="2821320" cy="457200"/>
            </a:xfrm>
            <a:prstGeom prst="rect">
              <a:avLst/>
            </a:prstGeom>
            <a:solidFill>
              <a:schemeClr val="bg2"/>
            </a:solidFill>
          </p:spPr>
          <p:txBody>
            <a:bodyPr wrap="square" rtlCol="0">
              <a:noAutofit/>
            </a:bodyPr>
            <a:lstStyle/>
            <a:p>
              <a:pPr algn="ctr">
                <a:lnSpc>
                  <a:spcPct val="90000"/>
                </a:lnSpc>
              </a:pPr>
              <a:r>
                <a:rPr lang="en-US" sz="3200" i="1" dirty="0">
                  <a:solidFill>
                    <a:schemeClr val="bg1"/>
                  </a:solidFill>
                </a:rPr>
                <a:t>Life events</a:t>
              </a:r>
            </a:p>
          </p:txBody>
        </p:sp>
        <p:grpSp>
          <p:nvGrpSpPr>
            <p:cNvPr id="8" name="Group 7"/>
            <p:cNvGrpSpPr/>
            <p:nvPr/>
          </p:nvGrpSpPr>
          <p:grpSpPr>
            <a:xfrm>
              <a:off x="1621378" y="2667586"/>
              <a:ext cx="1705596" cy="723836"/>
              <a:chOff x="683652" y="4297955"/>
              <a:chExt cx="1705596" cy="723836"/>
            </a:xfrm>
            <a:solidFill>
              <a:schemeClr val="accent1">
                <a:lumMod val="20000"/>
                <a:lumOff val="80000"/>
              </a:schemeClr>
            </a:solidFill>
          </p:grpSpPr>
          <p:sp>
            <p:nvSpPr>
              <p:cNvPr id="9" name="Rounded Rectangle 8"/>
              <p:cNvSpPr/>
              <p:nvPr/>
            </p:nvSpPr>
            <p:spPr>
              <a:xfrm>
                <a:off x="683652"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10" name="TextBox 9"/>
              <p:cNvSpPr txBox="1"/>
              <p:nvPr/>
            </p:nvSpPr>
            <p:spPr>
              <a:xfrm>
                <a:off x="706513" y="4320264"/>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Career</a:t>
                </a:r>
              </a:p>
            </p:txBody>
          </p:sp>
        </p:grpSp>
        <p:grpSp>
          <p:nvGrpSpPr>
            <p:cNvPr id="11" name="Group 10"/>
            <p:cNvGrpSpPr/>
            <p:nvPr/>
          </p:nvGrpSpPr>
          <p:grpSpPr>
            <a:xfrm>
              <a:off x="3414100" y="2667586"/>
              <a:ext cx="1705596" cy="723836"/>
              <a:chOff x="2476374" y="4297955"/>
              <a:chExt cx="1705596" cy="723836"/>
            </a:xfrm>
            <a:solidFill>
              <a:schemeClr val="accent1">
                <a:lumMod val="20000"/>
                <a:lumOff val="80000"/>
              </a:schemeClr>
            </a:solidFill>
          </p:grpSpPr>
          <p:sp>
            <p:nvSpPr>
              <p:cNvPr id="12" name="Rounded Rectangle 11"/>
              <p:cNvSpPr/>
              <p:nvPr/>
            </p:nvSpPr>
            <p:spPr>
              <a:xfrm>
                <a:off x="2476374"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13" name="TextBox 12"/>
              <p:cNvSpPr txBox="1"/>
              <p:nvPr/>
            </p:nvSpPr>
            <p:spPr>
              <a:xfrm>
                <a:off x="2499465" y="4320264"/>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Family</a:t>
                </a:r>
              </a:p>
            </p:txBody>
          </p:sp>
        </p:grpSp>
        <p:grpSp>
          <p:nvGrpSpPr>
            <p:cNvPr id="14" name="Group 13"/>
            <p:cNvGrpSpPr/>
            <p:nvPr/>
          </p:nvGrpSpPr>
          <p:grpSpPr>
            <a:xfrm>
              <a:off x="1621378" y="3509434"/>
              <a:ext cx="1705596" cy="723836"/>
              <a:chOff x="4269096" y="4297955"/>
              <a:chExt cx="1705596" cy="723836"/>
            </a:xfrm>
            <a:solidFill>
              <a:schemeClr val="accent1">
                <a:lumMod val="20000"/>
                <a:lumOff val="80000"/>
              </a:schemeClr>
            </a:solidFill>
          </p:grpSpPr>
          <p:sp>
            <p:nvSpPr>
              <p:cNvPr id="15" name="Rounded Rectangle 14"/>
              <p:cNvSpPr/>
              <p:nvPr/>
            </p:nvSpPr>
            <p:spPr>
              <a:xfrm>
                <a:off x="4269096"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16" name="TextBox 15"/>
              <p:cNvSpPr txBox="1"/>
              <p:nvPr/>
            </p:nvSpPr>
            <p:spPr>
              <a:xfrm>
                <a:off x="4288301" y="4320264"/>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Home</a:t>
                </a:r>
              </a:p>
            </p:txBody>
          </p:sp>
        </p:grpSp>
        <p:grpSp>
          <p:nvGrpSpPr>
            <p:cNvPr id="17" name="Group 16"/>
            <p:cNvGrpSpPr/>
            <p:nvPr/>
          </p:nvGrpSpPr>
          <p:grpSpPr>
            <a:xfrm>
              <a:off x="3414100" y="3509434"/>
              <a:ext cx="1705596" cy="723836"/>
              <a:chOff x="6061818" y="4297955"/>
              <a:chExt cx="1705596" cy="723836"/>
            </a:xfrm>
            <a:solidFill>
              <a:schemeClr val="accent1">
                <a:lumMod val="20000"/>
                <a:lumOff val="80000"/>
              </a:schemeClr>
            </a:solidFill>
          </p:grpSpPr>
          <p:sp>
            <p:nvSpPr>
              <p:cNvPr id="18" name="Rounded Rectangle 17"/>
              <p:cNvSpPr/>
              <p:nvPr/>
            </p:nvSpPr>
            <p:spPr>
              <a:xfrm>
                <a:off x="6061818"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19" name="TextBox 18"/>
              <p:cNvSpPr txBox="1"/>
              <p:nvPr/>
            </p:nvSpPr>
            <p:spPr>
              <a:xfrm>
                <a:off x="6082068" y="4336889"/>
                <a:ext cx="1643446" cy="661063"/>
              </a:xfrm>
              <a:prstGeom prst="rect">
                <a:avLst/>
              </a:prstGeom>
              <a:noFill/>
            </p:spPr>
            <p:txBody>
              <a:bodyPr wrap="square" rtlCol="0" anchor="ctr">
                <a:noAutofit/>
              </a:bodyPr>
              <a:lstStyle/>
              <a:p>
                <a:pPr algn="ctr">
                  <a:lnSpc>
                    <a:spcPct val="90000"/>
                  </a:lnSpc>
                </a:pPr>
                <a:r>
                  <a:rPr lang="en-US" sz="2000" dirty="0">
                    <a:solidFill>
                      <a:schemeClr val="bg1"/>
                    </a:solidFill>
                  </a:rPr>
                  <a:t>Business</a:t>
                </a:r>
              </a:p>
            </p:txBody>
          </p:sp>
        </p:grpSp>
        <p:grpSp>
          <p:nvGrpSpPr>
            <p:cNvPr id="20" name="Group 19"/>
            <p:cNvGrpSpPr/>
            <p:nvPr/>
          </p:nvGrpSpPr>
          <p:grpSpPr>
            <a:xfrm>
              <a:off x="1641626" y="4351282"/>
              <a:ext cx="1705596" cy="723836"/>
              <a:chOff x="7854540" y="4297955"/>
              <a:chExt cx="1705596" cy="723836"/>
            </a:xfrm>
            <a:solidFill>
              <a:schemeClr val="accent1">
                <a:lumMod val="20000"/>
                <a:lumOff val="80000"/>
              </a:schemeClr>
            </a:solidFill>
          </p:grpSpPr>
          <p:sp>
            <p:nvSpPr>
              <p:cNvPr id="21" name="Rounded Rectangle 20"/>
              <p:cNvSpPr/>
              <p:nvPr/>
            </p:nvSpPr>
            <p:spPr>
              <a:xfrm>
                <a:off x="7854540"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22" name="TextBox 21"/>
              <p:cNvSpPr txBox="1"/>
              <p:nvPr/>
            </p:nvSpPr>
            <p:spPr>
              <a:xfrm>
                <a:off x="7874819" y="4335049"/>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Starting over</a:t>
                </a:r>
              </a:p>
            </p:txBody>
          </p:sp>
        </p:grpSp>
        <p:grpSp>
          <p:nvGrpSpPr>
            <p:cNvPr id="23" name="Group 22"/>
            <p:cNvGrpSpPr/>
            <p:nvPr/>
          </p:nvGrpSpPr>
          <p:grpSpPr>
            <a:xfrm>
              <a:off x="3434350" y="4351282"/>
              <a:ext cx="1705596" cy="723836"/>
              <a:chOff x="9647264" y="4297955"/>
              <a:chExt cx="1705596" cy="723836"/>
            </a:xfrm>
            <a:solidFill>
              <a:schemeClr val="accent1">
                <a:lumMod val="20000"/>
                <a:lumOff val="80000"/>
              </a:schemeClr>
            </a:solidFill>
          </p:grpSpPr>
          <p:sp>
            <p:nvSpPr>
              <p:cNvPr id="24" name="Rounded Rectangle 23"/>
              <p:cNvSpPr/>
              <p:nvPr/>
            </p:nvSpPr>
            <p:spPr>
              <a:xfrm>
                <a:off x="9647264"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25" name="TextBox 24"/>
              <p:cNvSpPr txBox="1"/>
              <p:nvPr/>
            </p:nvSpPr>
            <p:spPr>
              <a:xfrm>
                <a:off x="9669608" y="4329317"/>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Retirement</a:t>
                </a:r>
              </a:p>
            </p:txBody>
          </p:sp>
        </p:grpSp>
      </p:grpSp>
      <p:sp>
        <p:nvSpPr>
          <p:cNvPr id="26" name="Content Placeholder 1">
            <a:extLst>
              <a:ext uri="{FF2B5EF4-FFF2-40B4-BE49-F238E27FC236}">
                <a16:creationId xmlns:a16="http://schemas.microsoft.com/office/drawing/2014/main" id="{D9D069D0-187C-47FB-ACB7-AC38C5DC4FDD}"/>
              </a:ext>
            </a:extLst>
          </p:cNvPr>
          <p:cNvSpPr txBox="1">
            <a:spLocks/>
          </p:cNvSpPr>
          <p:nvPr/>
        </p:nvSpPr>
        <p:spPr>
          <a:xfrm>
            <a:off x="5624065" y="2648183"/>
            <a:ext cx="4679559" cy="1566084"/>
          </a:xfrm>
          <a:prstGeom prst="rect">
            <a:avLst/>
          </a:prstGeom>
        </p:spPr>
        <p:txBody>
          <a:bodyPr/>
          <a:lstStyle>
            <a:lvl1pPr marL="0" indent="0" algn="l" defTabSz="1088167" rtl="0" eaLnBrk="1" latinLnBrk="0" hangingPunct="1">
              <a:lnSpc>
                <a:spcPct val="100000"/>
              </a:lnSpc>
              <a:spcBef>
                <a:spcPts val="600"/>
              </a:spcBef>
              <a:spcAft>
                <a:spcPts val="0"/>
              </a:spcAft>
              <a:buClr>
                <a:schemeClr val="tx1"/>
              </a:buClr>
              <a:buSzPct val="100000"/>
              <a:buFont typeface="Calibri" panose="020B0604020202020204" pitchFamily="34" charset="0"/>
              <a:buNone/>
              <a:defRPr sz="2400" b="0" kern="1200">
                <a:solidFill>
                  <a:schemeClr val="tx1"/>
                </a:solidFill>
                <a:latin typeface="Calibri" panose="020F0502020204030204" pitchFamily="34" charset="0"/>
                <a:ea typeface="+mn-ea"/>
                <a:cs typeface="+mn-cs"/>
              </a:defRPr>
            </a:lvl1pPr>
            <a:lvl2pPr marL="225425" indent="-225425" algn="l" defTabSz="1088167" rtl="0" eaLnBrk="1" latinLnBrk="0" hangingPunct="1">
              <a:lnSpc>
                <a:spcPct val="100000"/>
              </a:lnSpc>
              <a:spcBef>
                <a:spcPts val="600"/>
              </a:spcBef>
              <a:spcAft>
                <a:spcPts val="0"/>
              </a:spcAft>
              <a:buFont typeface="Calibri" panose="020B0604020202020204" pitchFamily="34" charset="0"/>
              <a:buChar char="•"/>
              <a:tabLst>
                <a:tab pos="225425" algn="l"/>
                <a:tab pos="463550" algn="l"/>
                <a:tab pos="688975" algn="l"/>
                <a:tab pos="914400" algn="l"/>
              </a:tabLst>
              <a:defRPr sz="2400" kern="1200">
                <a:solidFill>
                  <a:schemeClr val="tx1"/>
                </a:solidFill>
                <a:latin typeface="Calibri" panose="020F0502020204030204" pitchFamily="34" charset="0"/>
                <a:ea typeface="+mn-ea"/>
                <a:cs typeface="+mn-cs"/>
              </a:defRPr>
            </a:lvl2pPr>
            <a:lvl3pPr marL="457200" indent="-228600" algn="l" defTabSz="1088167" rtl="0" eaLnBrk="1" latinLnBrk="0" hangingPunct="1">
              <a:lnSpc>
                <a:spcPct val="100000"/>
              </a:lnSpc>
              <a:spcBef>
                <a:spcPts val="600"/>
              </a:spcBef>
              <a:spcAft>
                <a:spcPts val="0"/>
              </a:spcAft>
              <a:buFont typeface="Calibri" panose="020F0502020204030204" pitchFamily="34" charset="0"/>
              <a:buChar char="‐"/>
              <a:tabLst>
                <a:tab pos="225425" algn="l"/>
              </a:tabLst>
              <a:defRPr sz="2000" kern="1200">
                <a:solidFill>
                  <a:schemeClr val="tx1"/>
                </a:solidFill>
                <a:latin typeface="Calibri" panose="020F0502020204030204" pitchFamily="34" charset="0"/>
                <a:ea typeface="+mn-ea"/>
                <a:cs typeface="+mn-cs"/>
              </a:defRPr>
            </a:lvl3pPr>
            <a:lvl4pPr marL="688975" indent="-225425" algn="l" defTabSz="1088167" rtl="0" eaLnBrk="1" latinLnBrk="0" hangingPunct="1">
              <a:lnSpc>
                <a:spcPct val="100000"/>
              </a:lnSpc>
              <a:spcBef>
                <a:spcPts val="600"/>
              </a:spcBef>
              <a:spcAft>
                <a:spcPts val="0"/>
              </a:spcAft>
              <a:buFont typeface="Calibri" panose="020B0604020202020204" pitchFamily="34" charset="0"/>
              <a:buChar char="•"/>
              <a:defRPr sz="1800" kern="1200">
                <a:solidFill>
                  <a:schemeClr val="tx1"/>
                </a:solidFill>
                <a:latin typeface="Calibri" panose="020F0502020204030204" pitchFamily="34" charset="0"/>
                <a:ea typeface="+mn-ea"/>
                <a:cs typeface="+mn-cs"/>
              </a:defRPr>
            </a:lvl4pPr>
            <a:lvl5pPr marL="914400" indent="-225425" algn="l" defTabSz="1088167" rtl="0" eaLnBrk="1" latinLnBrk="0" hangingPunct="1">
              <a:lnSpc>
                <a:spcPct val="100000"/>
              </a:lnSpc>
              <a:spcBef>
                <a:spcPts val="600"/>
              </a:spcBef>
              <a:spcAft>
                <a:spcPts val="0"/>
              </a:spcAft>
              <a:buFont typeface="Calibri" pitchFamily="34" charset="0"/>
              <a:buChar char="‐"/>
              <a:defRPr sz="1600" kern="1200" baseline="0">
                <a:solidFill>
                  <a:schemeClr val="tx1"/>
                </a:solidFill>
                <a:latin typeface="Calibri" panose="020F0502020204030204" pitchFamily="34" charset="0"/>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pPr marL="457200" indent="-457200">
              <a:spcAft>
                <a:spcPts val="600"/>
              </a:spcAft>
              <a:buClrTx/>
              <a:buFont typeface="Arial" panose="020B0604020202020204" pitchFamily="34" charset="0"/>
              <a:buChar char="•"/>
            </a:pPr>
            <a:r>
              <a:rPr lang="en-US" b="1" dirty="0">
                <a:solidFill>
                  <a:schemeClr val="accent4"/>
                </a:solidFill>
                <a:latin typeface="+mn-lt"/>
              </a:rPr>
              <a:t>Reshape</a:t>
            </a:r>
            <a:r>
              <a:rPr lang="en-US" b="1" dirty="0">
                <a:solidFill>
                  <a:srgbClr val="122B54"/>
                </a:solidFill>
                <a:latin typeface="+mn-lt"/>
              </a:rPr>
              <a:t> </a:t>
            </a:r>
            <a:r>
              <a:rPr lang="en-US" dirty="0">
                <a:solidFill>
                  <a:schemeClr val="bg1"/>
                </a:solidFill>
                <a:latin typeface="+mn-lt"/>
              </a:rPr>
              <a:t>your financial needs and concerns</a:t>
            </a:r>
          </a:p>
          <a:p>
            <a:pPr marL="457200" indent="-457200">
              <a:spcAft>
                <a:spcPts val="600"/>
              </a:spcAft>
              <a:buClrTx/>
              <a:buFont typeface="Arial" panose="020B0604020202020204" pitchFamily="34" charset="0"/>
              <a:buChar char="•"/>
            </a:pPr>
            <a:r>
              <a:rPr lang="en-US" b="1" dirty="0">
                <a:solidFill>
                  <a:schemeClr val="accent4"/>
                </a:solidFill>
                <a:latin typeface="+mn-lt"/>
              </a:rPr>
              <a:t>Impact </a:t>
            </a:r>
            <a:r>
              <a:rPr lang="en-US" dirty="0">
                <a:solidFill>
                  <a:schemeClr val="bg1"/>
                </a:solidFill>
                <a:latin typeface="+mn-lt"/>
              </a:rPr>
              <a:t>your ability to plan for and achieve long-term goals</a:t>
            </a:r>
          </a:p>
        </p:txBody>
      </p:sp>
    </p:spTree>
    <p:extLst>
      <p:ext uri="{BB962C8B-B14F-4D97-AF65-F5344CB8AC3E}">
        <p14:creationId xmlns:p14="http://schemas.microsoft.com/office/powerpoint/2010/main" val="174679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Career</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18</a:t>
            </a:fld>
            <a:endParaRPr lang="en-US" dirty="0"/>
          </a:p>
        </p:txBody>
      </p:sp>
      <p:grpSp>
        <p:nvGrpSpPr>
          <p:cNvPr id="33" name="Group 32">
            <a:extLst>
              <a:ext uri="{FF2B5EF4-FFF2-40B4-BE49-F238E27FC236}">
                <a16:creationId xmlns:a16="http://schemas.microsoft.com/office/drawing/2014/main" id="{410B3ED8-4F1E-4AA9-9856-1F63C77DE9B1}"/>
              </a:ext>
            </a:extLst>
          </p:cNvPr>
          <p:cNvGrpSpPr/>
          <p:nvPr/>
        </p:nvGrpSpPr>
        <p:grpSpPr>
          <a:xfrm>
            <a:off x="1514303" y="1396138"/>
            <a:ext cx="2295416" cy="2429873"/>
            <a:chOff x="520700" y="2547423"/>
            <a:chExt cx="2295416" cy="2429873"/>
          </a:xfrm>
        </p:grpSpPr>
        <p:grpSp>
          <p:nvGrpSpPr>
            <p:cNvPr id="12" name="Group 11">
              <a:extLst>
                <a:ext uri="{FF2B5EF4-FFF2-40B4-BE49-F238E27FC236}">
                  <a16:creationId xmlns:a16="http://schemas.microsoft.com/office/drawing/2014/main" id="{49057F8D-73CC-4356-9072-959954874CE3}"/>
                </a:ext>
              </a:extLst>
            </p:cNvPr>
            <p:cNvGrpSpPr/>
            <p:nvPr/>
          </p:nvGrpSpPr>
          <p:grpSpPr>
            <a:xfrm>
              <a:off x="520700" y="2547423"/>
              <a:ext cx="2273300" cy="2429873"/>
              <a:chOff x="520700" y="2547423"/>
              <a:chExt cx="2273300" cy="2429873"/>
            </a:xfrm>
          </p:grpSpPr>
          <p:sp>
            <p:nvSpPr>
              <p:cNvPr id="9" name="Rectangle: Rounded Corners 8">
                <a:extLst>
                  <a:ext uri="{FF2B5EF4-FFF2-40B4-BE49-F238E27FC236}">
                    <a16:creationId xmlns:a16="http://schemas.microsoft.com/office/drawing/2014/main" id="{2A1790B4-DF74-408C-823F-E31612B79763}"/>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0" name="Oval 9">
                <a:extLst>
                  <a:ext uri="{FF2B5EF4-FFF2-40B4-BE49-F238E27FC236}">
                    <a16:creationId xmlns:a16="http://schemas.microsoft.com/office/drawing/2014/main" id="{DC392315-40ED-4008-9C9D-075B4F799A4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Freihandform 1424">
                <a:extLst>
                  <a:ext uri="{FF2B5EF4-FFF2-40B4-BE49-F238E27FC236}">
                    <a16:creationId xmlns:a16="http://schemas.microsoft.com/office/drawing/2014/main" id="{0649389C-4A85-4F71-85E9-EB8B2B2609D9}"/>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 name="Textplatzhalter 3">
              <a:extLst>
                <a:ext uri="{FF2B5EF4-FFF2-40B4-BE49-F238E27FC236}">
                  <a16:creationId xmlns:a16="http://schemas.microsoft.com/office/drawing/2014/main" id="{CF78F6AF-ABFC-4B52-B7CC-CB091E75FE86}"/>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Starting a profession</a:t>
              </a:r>
            </a:p>
          </p:txBody>
        </p:sp>
      </p:grpSp>
      <p:grpSp>
        <p:nvGrpSpPr>
          <p:cNvPr id="34" name="Group 33">
            <a:extLst>
              <a:ext uri="{FF2B5EF4-FFF2-40B4-BE49-F238E27FC236}">
                <a16:creationId xmlns:a16="http://schemas.microsoft.com/office/drawing/2014/main" id="{F3F1C0EE-1248-4703-810D-ED0EAEB0F4FD}"/>
              </a:ext>
            </a:extLst>
          </p:cNvPr>
          <p:cNvGrpSpPr/>
          <p:nvPr/>
        </p:nvGrpSpPr>
        <p:grpSpPr>
          <a:xfrm>
            <a:off x="3362321" y="2960836"/>
            <a:ext cx="2273300" cy="2429873"/>
            <a:chOff x="3291285" y="2547423"/>
            <a:chExt cx="2273300" cy="2429873"/>
          </a:xfrm>
        </p:grpSpPr>
        <p:grpSp>
          <p:nvGrpSpPr>
            <p:cNvPr id="13" name="Group 12">
              <a:extLst>
                <a:ext uri="{FF2B5EF4-FFF2-40B4-BE49-F238E27FC236}">
                  <a16:creationId xmlns:a16="http://schemas.microsoft.com/office/drawing/2014/main" id="{1167591A-FC9F-48A8-B747-3909238AFE29}"/>
                </a:ext>
              </a:extLst>
            </p:cNvPr>
            <p:cNvGrpSpPr/>
            <p:nvPr/>
          </p:nvGrpSpPr>
          <p:grpSpPr>
            <a:xfrm>
              <a:off x="3291285" y="2547423"/>
              <a:ext cx="2273300" cy="2429873"/>
              <a:chOff x="520700" y="2547423"/>
              <a:chExt cx="2273300" cy="2429873"/>
            </a:xfrm>
          </p:grpSpPr>
          <p:sp>
            <p:nvSpPr>
              <p:cNvPr id="14" name="Rectangle: Rounded Corners 13">
                <a:extLst>
                  <a:ext uri="{FF2B5EF4-FFF2-40B4-BE49-F238E27FC236}">
                    <a16:creationId xmlns:a16="http://schemas.microsoft.com/office/drawing/2014/main" id="{BB6898C0-C436-4BB7-A3C8-26AD5D5E2D65}"/>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Oval 14">
                <a:extLst>
                  <a:ext uri="{FF2B5EF4-FFF2-40B4-BE49-F238E27FC236}">
                    <a16:creationId xmlns:a16="http://schemas.microsoft.com/office/drawing/2014/main" id="{3A8A4127-91B1-4695-AA90-2CC57493F9E6}"/>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Freihandform 1424">
                <a:extLst>
                  <a:ext uri="{FF2B5EF4-FFF2-40B4-BE49-F238E27FC236}">
                    <a16:creationId xmlns:a16="http://schemas.microsoft.com/office/drawing/2014/main" id="{F5623E33-641E-4E3D-91C4-A6FECFD29233}"/>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6" name="Textplatzhalter 3">
              <a:extLst>
                <a:ext uri="{FF2B5EF4-FFF2-40B4-BE49-F238E27FC236}">
                  <a16:creationId xmlns:a16="http://schemas.microsoft.com/office/drawing/2014/main" id="{ABD8CB3C-DC2C-416B-8AE1-EE904CF58C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Changing </a:t>
              </a:r>
              <a:br>
                <a:rPr lang="en-US" sz="2400" dirty="0">
                  <a:solidFill>
                    <a:schemeClr val="bg1"/>
                  </a:solidFill>
                </a:rPr>
              </a:br>
              <a:r>
                <a:rPr lang="en-US" sz="2400" dirty="0">
                  <a:solidFill>
                    <a:schemeClr val="bg1"/>
                  </a:solidFill>
                </a:rPr>
                <a:t>jobs</a:t>
              </a:r>
            </a:p>
          </p:txBody>
        </p:sp>
      </p:grpSp>
      <p:grpSp>
        <p:nvGrpSpPr>
          <p:cNvPr id="35" name="Group 34">
            <a:extLst>
              <a:ext uri="{FF2B5EF4-FFF2-40B4-BE49-F238E27FC236}">
                <a16:creationId xmlns:a16="http://schemas.microsoft.com/office/drawing/2014/main" id="{CB3AF6DD-831C-428A-8099-AD5461B143DD}"/>
              </a:ext>
            </a:extLst>
          </p:cNvPr>
          <p:cNvGrpSpPr/>
          <p:nvPr/>
        </p:nvGrpSpPr>
        <p:grpSpPr>
          <a:xfrm>
            <a:off x="5868750" y="1745899"/>
            <a:ext cx="2273301" cy="2429873"/>
            <a:chOff x="6061870" y="2547423"/>
            <a:chExt cx="2273301" cy="2429873"/>
          </a:xfrm>
        </p:grpSpPr>
        <p:grpSp>
          <p:nvGrpSpPr>
            <p:cNvPr id="17" name="Group 16">
              <a:extLst>
                <a:ext uri="{FF2B5EF4-FFF2-40B4-BE49-F238E27FC236}">
                  <a16:creationId xmlns:a16="http://schemas.microsoft.com/office/drawing/2014/main" id="{DBDB8BB2-DE90-4551-9D9D-69D63C0E1110}"/>
                </a:ext>
              </a:extLst>
            </p:cNvPr>
            <p:cNvGrpSpPr/>
            <p:nvPr/>
          </p:nvGrpSpPr>
          <p:grpSpPr>
            <a:xfrm>
              <a:off x="6061870" y="2547423"/>
              <a:ext cx="2273300" cy="2429873"/>
              <a:chOff x="520700" y="2547423"/>
              <a:chExt cx="2273300" cy="2429873"/>
            </a:xfrm>
          </p:grpSpPr>
          <p:sp>
            <p:nvSpPr>
              <p:cNvPr id="18" name="Rectangle: Rounded Corners 17">
                <a:extLst>
                  <a:ext uri="{FF2B5EF4-FFF2-40B4-BE49-F238E27FC236}">
                    <a16:creationId xmlns:a16="http://schemas.microsoft.com/office/drawing/2014/main" id="{7437B496-91ED-4D7B-AA1E-12DEA9B15076}"/>
                  </a:ext>
                </a:extLst>
              </p:cNvPr>
              <p:cNvSpPr/>
              <p:nvPr/>
            </p:nvSpPr>
            <p:spPr>
              <a:xfrm>
                <a:off x="520700" y="2799622"/>
                <a:ext cx="2273300" cy="2177674"/>
              </a:xfrm>
              <a:prstGeom prst="roundRect">
                <a:avLst/>
              </a:prstGeom>
              <a:solidFill>
                <a:srgbClr val="EFE0EE"/>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F813876D-7126-416F-AF12-687512D4A69B}"/>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0" name="Freihandform 1424">
                <a:extLst>
                  <a:ext uri="{FF2B5EF4-FFF2-40B4-BE49-F238E27FC236}">
                    <a16:creationId xmlns:a16="http://schemas.microsoft.com/office/drawing/2014/main" id="{278A4772-31D6-4830-8065-B9AD90D0726F}"/>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7" name="Textplatzhalter 3">
              <a:extLst>
                <a:ext uri="{FF2B5EF4-FFF2-40B4-BE49-F238E27FC236}">
                  <a16:creationId xmlns:a16="http://schemas.microsoft.com/office/drawing/2014/main" id="{D22D7A2D-BE0F-41EB-B191-70B1C985BBE5}"/>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Back to school or college</a:t>
              </a:r>
            </a:p>
          </p:txBody>
        </p:sp>
      </p:grpSp>
      <p:grpSp>
        <p:nvGrpSpPr>
          <p:cNvPr id="36" name="Group 35">
            <a:extLst>
              <a:ext uri="{FF2B5EF4-FFF2-40B4-BE49-F238E27FC236}">
                <a16:creationId xmlns:a16="http://schemas.microsoft.com/office/drawing/2014/main" id="{0330699A-2E76-48B0-A0D3-A434ED859BD6}"/>
              </a:ext>
            </a:extLst>
          </p:cNvPr>
          <p:cNvGrpSpPr/>
          <p:nvPr/>
        </p:nvGrpSpPr>
        <p:grpSpPr>
          <a:xfrm>
            <a:off x="7881700" y="3107765"/>
            <a:ext cx="2273301" cy="2429873"/>
            <a:chOff x="8832455" y="2547423"/>
            <a:chExt cx="2273301" cy="2429873"/>
          </a:xfrm>
        </p:grpSpPr>
        <p:grpSp>
          <p:nvGrpSpPr>
            <p:cNvPr id="21" name="Group 20">
              <a:extLst>
                <a:ext uri="{FF2B5EF4-FFF2-40B4-BE49-F238E27FC236}">
                  <a16:creationId xmlns:a16="http://schemas.microsoft.com/office/drawing/2014/main" id="{D4BB9C7D-CF1D-4792-AA7D-3A3DBEF26C78}"/>
                </a:ext>
              </a:extLst>
            </p:cNvPr>
            <p:cNvGrpSpPr/>
            <p:nvPr/>
          </p:nvGrpSpPr>
          <p:grpSpPr>
            <a:xfrm>
              <a:off x="8832456" y="2547423"/>
              <a:ext cx="2273300" cy="2429873"/>
              <a:chOff x="520700" y="2547423"/>
              <a:chExt cx="2273300" cy="2429873"/>
            </a:xfrm>
          </p:grpSpPr>
          <p:sp>
            <p:nvSpPr>
              <p:cNvPr id="22" name="Rectangle: Rounded Corners 21">
                <a:extLst>
                  <a:ext uri="{FF2B5EF4-FFF2-40B4-BE49-F238E27FC236}">
                    <a16:creationId xmlns:a16="http://schemas.microsoft.com/office/drawing/2014/main" id="{FD36E9B2-6A78-4430-ACAC-56A75F2CA87E}"/>
                  </a:ext>
                </a:extLst>
              </p:cNvPr>
              <p:cNvSpPr/>
              <p:nvPr/>
            </p:nvSpPr>
            <p:spPr>
              <a:xfrm>
                <a:off x="520700" y="2799622"/>
                <a:ext cx="2273300" cy="2177674"/>
              </a:xfrm>
              <a:prstGeom prst="roundRect">
                <a:avLst/>
              </a:prstGeom>
              <a:solidFill>
                <a:schemeClr val="accent6"/>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Oval 22">
                <a:extLst>
                  <a:ext uri="{FF2B5EF4-FFF2-40B4-BE49-F238E27FC236}">
                    <a16:creationId xmlns:a16="http://schemas.microsoft.com/office/drawing/2014/main" id="{243188D5-AD22-4B3E-B34A-EBD66CE9A673}"/>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4" name="Freihandform 1424">
                <a:extLst>
                  <a:ext uri="{FF2B5EF4-FFF2-40B4-BE49-F238E27FC236}">
                    <a16:creationId xmlns:a16="http://schemas.microsoft.com/office/drawing/2014/main" id="{FDF628DA-65FB-42B1-8F02-B4F276371BA8}"/>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8" name="Textplatzhalter 3">
              <a:extLst>
                <a:ext uri="{FF2B5EF4-FFF2-40B4-BE49-F238E27FC236}">
                  <a16:creationId xmlns:a16="http://schemas.microsoft.com/office/drawing/2014/main" id="{BD8C6DFA-0888-4B68-B40B-4BA047E4BFA9}"/>
                </a:ext>
              </a:extLst>
            </p:cNvPr>
            <p:cNvSpPr txBox="1">
              <a:spLocks/>
            </p:cNvSpPr>
            <p:nvPr/>
          </p:nvSpPr>
          <p:spPr>
            <a:xfrm>
              <a:off x="8832455" y="3732468"/>
              <a:ext cx="2273301" cy="46661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Moving up the career ladder</a:t>
              </a:r>
            </a:p>
          </p:txBody>
        </p:sp>
      </p:grpSp>
    </p:spTree>
    <p:extLst>
      <p:ext uri="{BB962C8B-B14F-4D97-AF65-F5344CB8AC3E}">
        <p14:creationId xmlns:p14="http://schemas.microsoft.com/office/powerpoint/2010/main" val="109749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Family</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19</a:t>
            </a:fld>
            <a:endParaRPr lang="en-US" dirty="0"/>
          </a:p>
        </p:txBody>
      </p:sp>
      <p:grpSp>
        <p:nvGrpSpPr>
          <p:cNvPr id="33" name="Group 32">
            <a:extLst>
              <a:ext uri="{FF2B5EF4-FFF2-40B4-BE49-F238E27FC236}">
                <a16:creationId xmlns:a16="http://schemas.microsoft.com/office/drawing/2014/main" id="{410B3ED8-4F1E-4AA9-9856-1F63C77DE9B1}"/>
              </a:ext>
            </a:extLst>
          </p:cNvPr>
          <p:cNvGrpSpPr/>
          <p:nvPr/>
        </p:nvGrpSpPr>
        <p:grpSpPr>
          <a:xfrm>
            <a:off x="1646961" y="2070124"/>
            <a:ext cx="2295416" cy="2429873"/>
            <a:chOff x="520700" y="2547423"/>
            <a:chExt cx="2295416" cy="2429873"/>
          </a:xfrm>
        </p:grpSpPr>
        <p:grpSp>
          <p:nvGrpSpPr>
            <p:cNvPr id="12" name="Group 11">
              <a:extLst>
                <a:ext uri="{FF2B5EF4-FFF2-40B4-BE49-F238E27FC236}">
                  <a16:creationId xmlns:a16="http://schemas.microsoft.com/office/drawing/2014/main" id="{49057F8D-73CC-4356-9072-959954874CE3}"/>
                </a:ext>
              </a:extLst>
            </p:cNvPr>
            <p:cNvGrpSpPr/>
            <p:nvPr/>
          </p:nvGrpSpPr>
          <p:grpSpPr>
            <a:xfrm>
              <a:off x="520700" y="2547423"/>
              <a:ext cx="2273300" cy="2429873"/>
              <a:chOff x="520700" y="2547423"/>
              <a:chExt cx="2273300" cy="2429873"/>
            </a:xfrm>
          </p:grpSpPr>
          <p:sp>
            <p:nvSpPr>
              <p:cNvPr id="9" name="Rectangle: Rounded Corners 8">
                <a:extLst>
                  <a:ext uri="{FF2B5EF4-FFF2-40B4-BE49-F238E27FC236}">
                    <a16:creationId xmlns:a16="http://schemas.microsoft.com/office/drawing/2014/main" id="{2A1790B4-DF74-408C-823F-E31612B79763}"/>
                  </a:ext>
                </a:extLst>
              </p:cNvPr>
              <p:cNvSpPr/>
              <p:nvPr/>
            </p:nvSpPr>
            <p:spPr>
              <a:xfrm>
                <a:off x="520700" y="2799622"/>
                <a:ext cx="2273300" cy="2177674"/>
              </a:xfrm>
              <a:prstGeom prst="roundRect">
                <a:avLst/>
              </a:prstGeom>
              <a:solidFill>
                <a:srgbClr val="FFDBB4"/>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0" name="Oval 9">
                <a:extLst>
                  <a:ext uri="{FF2B5EF4-FFF2-40B4-BE49-F238E27FC236}">
                    <a16:creationId xmlns:a16="http://schemas.microsoft.com/office/drawing/2014/main" id="{DC392315-40ED-4008-9C9D-075B4F799A4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Freihandform 1424">
                <a:extLst>
                  <a:ext uri="{FF2B5EF4-FFF2-40B4-BE49-F238E27FC236}">
                    <a16:creationId xmlns:a16="http://schemas.microsoft.com/office/drawing/2014/main" id="{0649389C-4A85-4F71-85E9-EB8B2B2609D9}"/>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 name="Textplatzhalter 3">
              <a:extLst>
                <a:ext uri="{FF2B5EF4-FFF2-40B4-BE49-F238E27FC236}">
                  <a16:creationId xmlns:a16="http://schemas.microsoft.com/office/drawing/2014/main" id="{CF78F6AF-ABFC-4B52-B7CC-CB091E75FE86}"/>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Getting </a:t>
              </a:r>
              <a:br>
                <a:rPr lang="en-US" sz="2400" dirty="0">
                  <a:solidFill>
                    <a:schemeClr val="bg1"/>
                  </a:solidFill>
                </a:rPr>
              </a:br>
              <a:r>
                <a:rPr lang="en-US" sz="2400" dirty="0">
                  <a:solidFill>
                    <a:schemeClr val="bg1"/>
                  </a:solidFill>
                </a:rPr>
                <a:t>married</a:t>
              </a:r>
            </a:p>
          </p:txBody>
        </p:sp>
      </p:grpSp>
      <p:grpSp>
        <p:nvGrpSpPr>
          <p:cNvPr id="34" name="Group 33">
            <a:extLst>
              <a:ext uri="{FF2B5EF4-FFF2-40B4-BE49-F238E27FC236}">
                <a16:creationId xmlns:a16="http://schemas.microsoft.com/office/drawing/2014/main" id="{F3F1C0EE-1248-4703-810D-ED0EAEB0F4FD}"/>
              </a:ext>
            </a:extLst>
          </p:cNvPr>
          <p:cNvGrpSpPr/>
          <p:nvPr/>
        </p:nvGrpSpPr>
        <p:grpSpPr>
          <a:xfrm>
            <a:off x="3628161" y="1195576"/>
            <a:ext cx="2273300" cy="2429873"/>
            <a:chOff x="3291285" y="2547423"/>
            <a:chExt cx="2273300" cy="2429873"/>
          </a:xfrm>
        </p:grpSpPr>
        <p:grpSp>
          <p:nvGrpSpPr>
            <p:cNvPr id="13" name="Group 12">
              <a:extLst>
                <a:ext uri="{FF2B5EF4-FFF2-40B4-BE49-F238E27FC236}">
                  <a16:creationId xmlns:a16="http://schemas.microsoft.com/office/drawing/2014/main" id="{1167591A-FC9F-48A8-B747-3909238AFE29}"/>
                </a:ext>
              </a:extLst>
            </p:cNvPr>
            <p:cNvGrpSpPr/>
            <p:nvPr/>
          </p:nvGrpSpPr>
          <p:grpSpPr>
            <a:xfrm>
              <a:off x="3291285" y="2547423"/>
              <a:ext cx="2273300" cy="2429873"/>
              <a:chOff x="520700" y="2547423"/>
              <a:chExt cx="2273300" cy="2429873"/>
            </a:xfrm>
          </p:grpSpPr>
          <p:sp>
            <p:nvSpPr>
              <p:cNvPr id="14" name="Rectangle: Rounded Corners 13">
                <a:extLst>
                  <a:ext uri="{FF2B5EF4-FFF2-40B4-BE49-F238E27FC236}">
                    <a16:creationId xmlns:a16="http://schemas.microsoft.com/office/drawing/2014/main" id="{BB6898C0-C436-4BB7-A3C8-26AD5D5E2D65}"/>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Oval 14">
                <a:extLst>
                  <a:ext uri="{FF2B5EF4-FFF2-40B4-BE49-F238E27FC236}">
                    <a16:creationId xmlns:a16="http://schemas.microsoft.com/office/drawing/2014/main" id="{3A8A4127-91B1-4695-AA90-2CC57493F9E6}"/>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Freihandform 1424">
                <a:extLst>
                  <a:ext uri="{FF2B5EF4-FFF2-40B4-BE49-F238E27FC236}">
                    <a16:creationId xmlns:a16="http://schemas.microsoft.com/office/drawing/2014/main" id="{F5623E33-641E-4E3D-91C4-A6FECFD29233}"/>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6" name="Textplatzhalter 3">
              <a:extLst>
                <a:ext uri="{FF2B5EF4-FFF2-40B4-BE49-F238E27FC236}">
                  <a16:creationId xmlns:a16="http://schemas.microsoft.com/office/drawing/2014/main" id="{ABD8CB3C-DC2C-416B-8AE1-EE904CF58C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Having your </a:t>
              </a:r>
              <a:br>
                <a:rPr lang="en-US" sz="2400" dirty="0">
                  <a:solidFill>
                    <a:schemeClr val="bg1"/>
                  </a:solidFill>
                </a:rPr>
              </a:br>
              <a:r>
                <a:rPr lang="en-US" sz="2400" dirty="0">
                  <a:solidFill>
                    <a:schemeClr val="bg1"/>
                  </a:solidFill>
                </a:rPr>
                <a:t>first child</a:t>
              </a:r>
            </a:p>
          </p:txBody>
        </p:sp>
      </p:grpSp>
      <p:grpSp>
        <p:nvGrpSpPr>
          <p:cNvPr id="35" name="Group 34">
            <a:extLst>
              <a:ext uri="{FF2B5EF4-FFF2-40B4-BE49-F238E27FC236}">
                <a16:creationId xmlns:a16="http://schemas.microsoft.com/office/drawing/2014/main" id="{CB3AF6DD-831C-428A-8099-AD5461B143DD}"/>
              </a:ext>
            </a:extLst>
          </p:cNvPr>
          <p:cNvGrpSpPr/>
          <p:nvPr/>
        </p:nvGrpSpPr>
        <p:grpSpPr>
          <a:xfrm>
            <a:off x="5867965" y="2313581"/>
            <a:ext cx="2273301" cy="2429873"/>
            <a:chOff x="6061870" y="2547423"/>
            <a:chExt cx="2273301" cy="2429873"/>
          </a:xfrm>
        </p:grpSpPr>
        <p:grpSp>
          <p:nvGrpSpPr>
            <p:cNvPr id="17" name="Group 16">
              <a:extLst>
                <a:ext uri="{FF2B5EF4-FFF2-40B4-BE49-F238E27FC236}">
                  <a16:creationId xmlns:a16="http://schemas.microsoft.com/office/drawing/2014/main" id="{DBDB8BB2-DE90-4551-9D9D-69D63C0E1110}"/>
                </a:ext>
              </a:extLst>
            </p:cNvPr>
            <p:cNvGrpSpPr/>
            <p:nvPr/>
          </p:nvGrpSpPr>
          <p:grpSpPr>
            <a:xfrm>
              <a:off x="6061870" y="2547423"/>
              <a:ext cx="2273300" cy="2429873"/>
              <a:chOff x="520700" y="2547423"/>
              <a:chExt cx="2273300" cy="2429873"/>
            </a:xfrm>
          </p:grpSpPr>
          <p:sp>
            <p:nvSpPr>
              <p:cNvPr id="18" name="Rectangle: Rounded Corners 17">
                <a:extLst>
                  <a:ext uri="{FF2B5EF4-FFF2-40B4-BE49-F238E27FC236}">
                    <a16:creationId xmlns:a16="http://schemas.microsoft.com/office/drawing/2014/main" id="{7437B496-91ED-4D7B-AA1E-12DEA9B15076}"/>
                  </a:ext>
                </a:extLst>
              </p:cNvPr>
              <p:cNvSpPr/>
              <p:nvPr/>
            </p:nvSpPr>
            <p:spPr>
              <a:xfrm>
                <a:off x="520700" y="2799622"/>
                <a:ext cx="2273300" cy="2177674"/>
              </a:xfrm>
              <a:prstGeom prst="roundRect">
                <a:avLst/>
              </a:prstGeom>
              <a:solidFill>
                <a:srgbClr val="EAF3D8"/>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F813876D-7126-416F-AF12-687512D4A69B}"/>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0" name="Freihandform 1424">
                <a:extLst>
                  <a:ext uri="{FF2B5EF4-FFF2-40B4-BE49-F238E27FC236}">
                    <a16:creationId xmlns:a16="http://schemas.microsoft.com/office/drawing/2014/main" id="{278A4772-31D6-4830-8065-B9AD90D0726F}"/>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7" name="Textplatzhalter 3">
              <a:extLst>
                <a:ext uri="{FF2B5EF4-FFF2-40B4-BE49-F238E27FC236}">
                  <a16:creationId xmlns:a16="http://schemas.microsoft.com/office/drawing/2014/main" id="{D22D7A2D-BE0F-41EB-B191-70B1C985BBE5}"/>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Sending children to college</a:t>
              </a:r>
            </a:p>
          </p:txBody>
        </p:sp>
      </p:grpSp>
      <p:grpSp>
        <p:nvGrpSpPr>
          <p:cNvPr id="36" name="Group 35">
            <a:extLst>
              <a:ext uri="{FF2B5EF4-FFF2-40B4-BE49-F238E27FC236}">
                <a16:creationId xmlns:a16="http://schemas.microsoft.com/office/drawing/2014/main" id="{0330699A-2E76-48B0-A0D3-A434ED859BD6}"/>
              </a:ext>
            </a:extLst>
          </p:cNvPr>
          <p:cNvGrpSpPr/>
          <p:nvPr/>
        </p:nvGrpSpPr>
        <p:grpSpPr>
          <a:xfrm>
            <a:off x="8044442" y="3002195"/>
            <a:ext cx="2273301" cy="2429873"/>
            <a:chOff x="8832455" y="2547423"/>
            <a:chExt cx="2273301" cy="2429873"/>
          </a:xfrm>
        </p:grpSpPr>
        <p:grpSp>
          <p:nvGrpSpPr>
            <p:cNvPr id="21" name="Group 20">
              <a:extLst>
                <a:ext uri="{FF2B5EF4-FFF2-40B4-BE49-F238E27FC236}">
                  <a16:creationId xmlns:a16="http://schemas.microsoft.com/office/drawing/2014/main" id="{D4BB9C7D-CF1D-4792-AA7D-3A3DBEF26C78}"/>
                </a:ext>
              </a:extLst>
            </p:cNvPr>
            <p:cNvGrpSpPr/>
            <p:nvPr/>
          </p:nvGrpSpPr>
          <p:grpSpPr>
            <a:xfrm>
              <a:off x="8832456" y="2547423"/>
              <a:ext cx="2273300" cy="2429873"/>
              <a:chOff x="520700" y="2547423"/>
              <a:chExt cx="2273300" cy="2429873"/>
            </a:xfrm>
          </p:grpSpPr>
          <p:sp>
            <p:nvSpPr>
              <p:cNvPr id="22" name="Rectangle: Rounded Corners 21">
                <a:extLst>
                  <a:ext uri="{FF2B5EF4-FFF2-40B4-BE49-F238E27FC236}">
                    <a16:creationId xmlns:a16="http://schemas.microsoft.com/office/drawing/2014/main" id="{FD36E9B2-6A78-4430-ACAC-56A75F2CA87E}"/>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Oval 22">
                <a:extLst>
                  <a:ext uri="{FF2B5EF4-FFF2-40B4-BE49-F238E27FC236}">
                    <a16:creationId xmlns:a16="http://schemas.microsoft.com/office/drawing/2014/main" id="{243188D5-AD22-4B3E-B34A-EBD66CE9A673}"/>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4" name="Freihandform 1424">
                <a:extLst>
                  <a:ext uri="{FF2B5EF4-FFF2-40B4-BE49-F238E27FC236}">
                    <a16:creationId xmlns:a16="http://schemas.microsoft.com/office/drawing/2014/main" id="{FDF628DA-65FB-42B1-8F02-B4F276371BA8}"/>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8" name="Textplatzhalter 3">
              <a:extLst>
                <a:ext uri="{FF2B5EF4-FFF2-40B4-BE49-F238E27FC236}">
                  <a16:creationId xmlns:a16="http://schemas.microsoft.com/office/drawing/2014/main" id="{BD8C6DFA-0888-4B68-B40B-4BA047E4BFA9}"/>
                </a:ext>
              </a:extLst>
            </p:cNvPr>
            <p:cNvSpPr txBox="1">
              <a:spLocks/>
            </p:cNvSpPr>
            <p:nvPr/>
          </p:nvSpPr>
          <p:spPr>
            <a:xfrm>
              <a:off x="8832455" y="3732468"/>
              <a:ext cx="2273301" cy="46661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Caring for an elderly parent</a:t>
              </a:r>
            </a:p>
          </p:txBody>
        </p:sp>
      </p:grpSp>
    </p:spTree>
    <p:extLst>
      <p:ext uri="{BB962C8B-B14F-4D97-AF65-F5344CB8AC3E}">
        <p14:creationId xmlns:p14="http://schemas.microsoft.com/office/powerpoint/2010/main" val="67027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41734" y="4165233"/>
            <a:ext cx="5194052" cy="873155"/>
            <a:chOff x="1428245" y="4314969"/>
            <a:chExt cx="7013576" cy="1003300"/>
          </a:xfrm>
        </p:grpSpPr>
        <p:sp>
          <p:nvSpPr>
            <p:cNvPr id="5" name="Rectangle 4"/>
            <p:cNvSpPr/>
            <p:nvPr/>
          </p:nvSpPr>
          <p:spPr bwMode="auto">
            <a:xfrm>
              <a:off x="1428245" y="4314969"/>
              <a:ext cx="7013575" cy="1003300"/>
            </a:xfrm>
            <a:prstGeom prst="rect">
              <a:avLst/>
            </a:prstGeom>
            <a:solidFill>
              <a:srgbClr val="DFEFF2"/>
            </a:solidFill>
            <a:ln w="6350" cap="flat" cmpd="sng" algn="ctr">
              <a:noFill/>
              <a:prstDash val="solid"/>
              <a:round/>
              <a:headEnd type="none" w="med" len="med"/>
              <a:tailEnd type="none" w="med" len="me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113388"/>
                </a:solidFill>
                <a:effectLst/>
                <a:uLnTx/>
                <a:uFillTx/>
                <a:ea typeface="ＭＳ Ｐゴシック" pitchFamily="-112" charset="-128"/>
              </a:endParaRPr>
            </a:p>
          </p:txBody>
        </p:sp>
        <p:sp>
          <p:nvSpPr>
            <p:cNvPr id="6" name="Rectangle 6"/>
            <p:cNvSpPr txBox="1">
              <a:spLocks/>
            </p:cNvSpPr>
            <p:nvPr/>
          </p:nvSpPr>
          <p:spPr bwMode="gray">
            <a:xfrm>
              <a:off x="1428245" y="4546074"/>
              <a:ext cx="7013576" cy="54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3600" b="0" i="0" u="none" strike="noStrike" kern="0" cap="none" spc="0" normalizeH="0" baseline="0" noProof="0" dirty="0">
                  <a:ln>
                    <a:noFill/>
                  </a:ln>
                  <a:solidFill>
                    <a:schemeClr val="bg1"/>
                  </a:solidFill>
                  <a:effectLst/>
                  <a:uLnTx/>
                  <a:uFillTx/>
                  <a:latin typeface="+mn-lt"/>
                  <a:ea typeface="ＭＳ Ｐゴシック" pitchFamily="34" charset="-128"/>
                </a:rPr>
                <a:t>Raising children</a:t>
              </a:r>
            </a:p>
          </p:txBody>
        </p:sp>
      </p:grpSp>
      <p:grpSp>
        <p:nvGrpSpPr>
          <p:cNvPr id="7" name="Group 6"/>
          <p:cNvGrpSpPr/>
          <p:nvPr/>
        </p:nvGrpSpPr>
        <p:grpSpPr>
          <a:xfrm>
            <a:off x="1076307" y="3052448"/>
            <a:ext cx="4624611" cy="996094"/>
            <a:chOff x="1812688" y="3036322"/>
            <a:chExt cx="6244655" cy="1144563"/>
          </a:xfrm>
        </p:grpSpPr>
        <p:sp>
          <p:nvSpPr>
            <p:cNvPr id="8" name="Flowchart: Punched Tape 2"/>
            <p:cNvSpPr>
              <a:spLocks noChangeArrowheads="1"/>
            </p:cNvSpPr>
            <p:nvPr/>
          </p:nvSpPr>
          <p:spPr bwMode="auto">
            <a:xfrm>
              <a:off x="1812688" y="3105759"/>
              <a:ext cx="6244655" cy="1075126"/>
            </a:xfrm>
            <a:prstGeom prst="flowChartPunchedTape">
              <a:avLst/>
            </a:prstGeom>
            <a:solidFill>
              <a:schemeClr val="accent1"/>
            </a:solidFill>
            <a:ln>
              <a:noFill/>
            </a:ln>
            <a:extLst>
              <a:ext uri="{91240B29-F687-4F45-9708-019B960494DF}">
                <a14:hiddenLine xmlns:a14="http://schemas.microsoft.com/office/drawing/2010/main" w="6350" algn="ctr">
                  <a:solidFill>
                    <a:srgbClr val="000000"/>
                  </a:solidFill>
                  <a:round/>
                  <a:headEnd/>
                  <a:tailEnd/>
                </a14:hiddenLine>
              </a:ext>
            </a:extLst>
          </p:spPr>
          <p:txBody>
            <a:bodyPr wrap="none" anchor="ct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113388"/>
                </a:solidFill>
                <a:effectLst/>
                <a:uLnTx/>
                <a:uFillTx/>
                <a:latin typeface="Calibri" pitchFamily="34" charset="0"/>
                <a:ea typeface="ＭＳ Ｐゴシック" pitchFamily="34" charset="-128"/>
              </a:endParaRPr>
            </a:p>
          </p:txBody>
        </p:sp>
        <p:sp>
          <p:nvSpPr>
            <p:cNvPr id="9" name="TextBox 3"/>
            <p:cNvSpPr txBox="1">
              <a:spLocks noChangeArrowheads="1"/>
            </p:cNvSpPr>
            <p:nvPr/>
          </p:nvSpPr>
          <p:spPr bwMode="auto">
            <a:xfrm>
              <a:off x="2531877" y="3036322"/>
              <a:ext cx="4371258" cy="106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5400" b="0" i="0" u="none" strike="noStrike" kern="0" cap="none" spc="0" normalizeH="0" baseline="0" noProof="0" dirty="0">
                  <a:ln>
                    <a:noFill/>
                  </a:ln>
                  <a:solidFill>
                    <a:schemeClr val="bg2"/>
                  </a:solidFill>
                  <a:effectLst/>
                  <a:uLnTx/>
                  <a:uFillTx/>
                  <a:latin typeface="+mn-lt"/>
                  <a:ea typeface="ＭＳ Ｐゴシック" pitchFamily="34" charset="-128"/>
                </a:rPr>
                <a:t>women</a:t>
              </a:r>
            </a:p>
          </p:txBody>
        </p:sp>
      </p:grpSp>
      <p:grpSp>
        <p:nvGrpSpPr>
          <p:cNvPr id="10" name="Group 9"/>
          <p:cNvGrpSpPr/>
          <p:nvPr/>
        </p:nvGrpSpPr>
        <p:grpSpPr>
          <a:xfrm>
            <a:off x="741733" y="2190964"/>
            <a:ext cx="5194051" cy="873155"/>
            <a:chOff x="1428245" y="2046432"/>
            <a:chExt cx="7013575" cy="1003300"/>
          </a:xfrm>
        </p:grpSpPr>
        <p:sp>
          <p:nvSpPr>
            <p:cNvPr id="11" name="Rectangle 10"/>
            <p:cNvSpPr/>
            <p:nvPr/>
          </p:nvSpPr>
          <p:spPr bwMode="auto">
            <a:xfrm>
              <a:off x="1428245" y="2046432"/>
              <a:ext cx="7013575" cy="1003300"/>
            </a:xfrm>
            <a:prstGeom prst="rect">
              <a:avLst/>
            </a:prstGeom>
            <a:solidFill>
              <a:schemeClr val="accent5"/>
            </a:solidFill>
            <a:ln w="6350" cap="flat" cmpd="sng" algn="ctr">
              <a:noFill/>
              <a:prstDash val="solid"/>
              <a:round/>
              <a:headEnd type="none" w="med" len="med"/>
              <a:tailEnd type="none" w="med" len="me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113388"/>
                </a:solidFill>
                <a:effectLst/>
                <a:uLnTx/>
                <a:uFillTx/>
                <a:ea typeface="ＭＳ Ｐゴシック" pitchFamily="-112" charset="-128"/>
              </a:endParaRPr>
            </a:p>
          </p:txBody>
        </p:sp>
        <p:sp>
          <p:nvSpPr>
            <p:cNvPr id="12" name="Rectangle 6"/>
            <p:cNvSpPr txBox="1">
              <a:spLocks/>
            </p:cNvSpPr>
            <p:nvPr/>
          </p:nvSpPr>
          <p:spPr bwMode="gray">
            <a:xfrm>
              <a:off x="1428245" y="2244360"/>
              <a:ext cx="7013575" cy="54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3600" b="0" i="0" u="none" strike="noStrike" kern="0" cap="none" spc="0" normalizeH="0" baseline="0" noProof="0" dirty="0">
                  <a:ln>
                    <a:noFill/>
                  </a:ln>
                  <a:solidFill>
                    <a:schemeClr val="bg1"/>
                  </a:solidFill>
                  <a:effectLst/>
                  <a:uLnTx/>
                  <a:uFillTx/>
                  <a:latin typeface="+mn-lt"/>
                  <a:ea typeface="ＭＳ Ｐゴシック" pitchFamily="34" charset="-128"/>
                </a:rPr>
                <a:t>Caring for parents</a:t>
              </a:r>
            </a:p>
          </p:txBody>
        </p:sp>
      </p:grpSp>
      <p:sp>
        <p:nvSpPr>
          <p:cNvPr id="13" name="Rectangle 12"/>
          <p:cNvSpPr/>
          <p:nvPr/>
        </p:nvSpPr>
        <p:spPr>
          <a:xfrm>
            <a:off x="1007296" y="955772"/>
            <a:ext cx="5194051" cy="584775"/>
          </a:xfrm>
          <a:prstGeom prst="rect">
            <a:avLst/>
          </a:prstGeom>
        </p:spPr>
        <p:txBody>
          <a:bodyPr wrap="none">
            <a:spAutoFit/>
          </a:bodyPr>
          <a:lstStyle/>
          <a:p>
            <a:r>
              <a:rPr lang="en-US" sz="3200" dirty="0">
                <a:solidFill>
                  <a:schemeClr val="accent4"/>
                </a:solidFill>
              </a:rPr>
              <a:t>“The Sandwich Generation”</a:t>
            </a:r>
          </a:p>
        </p:txBody>
      </p:sp>
      <p:pic>
        <p:nvPicPr>
          <p:cNvPr id="2" name="Picture 1" descr="A group of women posing for a picture&#10;&#10;AI-generated content may be incorrect.">
            <a:extLst>
              <a:ext uri="{FF2B5EF4-FFF2-40B4-BE49-F238E27FC236}">
                <a16:creationId xmlns:a16="http://schemas.microsoft.com/office/drawing/2014/main" id="{D98EFE37-CA0C-D093-CEF1-A4083FF9C6EA}"/>
              </a:ext>
            </a:extLst>
          </p:cNvPr>
          <p:cNvPicPr>
            <a:picLocks noChangeAspect="1"/>
          </p:cNvPicPr>
          <p:nvPr/>
        </p:nvPicPr>
        <p:blipFill>
          <a:blip r:embed="rId3">
            <a:extLst>
              <a:ext uri="{28A0092B-C50C-407E-A947-70E740481C1C}">
                <a14:useLocalDpi xmlns:a14="http://schemas.microsoft.com/office/drawing/2010/main" val="0"/>
              </a:ext>
            </a:extLst>
          </a:blip>
          <a:srcRect l="10060" r="7549"/>
          <a:stretch/>
        </p:blipFill>
        <p:spPr>
          <a:xfrm>
            <a:off x="6094412" y="1754194"/>
            <a:ext cx="5127057" cy="4148034"/>
          </a:xfrm>
          <a:prstGeom prst="rect">
            <a:avLst/>
          </a:prstGeom>
          <a:ln w="28575">
            <a:solidFill>
              <a:schemeClr val="accent5">
                <a:lumMod val="90000"/>
              </a:schemeClr>
            </a:solidFill>
          </a:ln>
        </p:spPr>
      </p:pic>
    </p:spTree>
    <p:extLst>
      <p:ext uri="{BB962C8B-B14F-4D97-AF65-F5344CB8AC3E}">
        <p14:creationId xmlns:p14="http://schemas.microsoft.com/office/powerpoint/2010/main" val="497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ppt_x"/>
                                          </p:val>
                                        </p:tav>
                                        <p:tav tm="100000">
                                          <p:val>
                                            <p:strVal val="#ppt_x"/>
                                          </p:val>
                                        </p:tav>
                                      </p:tavLst>
                                    </p:anim>
                                    <p:anim calcmode="lin" valueType="num">
                                      <p:cBhvr additive="base">
                                        <p:cTn id="13" dur="10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Home</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21</a:t>
            </a:fld>
            <a:endParaRPr lang="en-US" dirty="0"/>
          </a:p>
        </p:txBody>
      </p:sp>
      <p:grpSp>
        <p:nvGrpSpPr>
          <p:cNvPr id="33" name="Group 32">
            <a:extLst>
              <a:ext uri="{FF2B5EF4-FFF2-40B4-BE49-F238E27FC236}">
                <a16:creationId xmlns:a16="http://schemas.microsoft.com/office/drawing/2014/main" id="{410B3ED8-4F1E-4AA9-9856-1F63C77DE9B1}"/>
              </a:ext>
            </a:extLst>
          </p:cNvPr>
          <p:cNvGrpSpPr/>
          <p:nvPr/>
        </p:nvGrpSpPr>
        <p:grpSpPr>
          <a:xfrm>
            <a:off x="1483448" y="2917044"/>
            <a:ext cx="2295416" cy="2429873"/>
            <a:chOff x="520700" y="2547423"/>
            <a:chExt cx="2295416" cy="2429873"/>
          </a:xfrm>
        </p:grpSpPr>
        <p:grpSp>
          <p:nvGrpSpPr>
            <p:cNvPr id="12" name="Group 11">
              <a:extLst>
                <a:ext uri="{FF2B5EF4-FFF2-40B4-BE49-F238E27FC236}">
                  <a16:creationId xmlns:a16="http://schemas.microsoft.com/office/drawing/2014/main" id="{49057F8D-73CC-4356-9072-959954874CE3}"/>
                </a:ext>
              </a:extLst>
            </p:cNvPr>
            <p:cNvGrpSpPr/>
            <p:nvPr/>
          </p:nvGrpSpPr>
          <p:grpSpPr>
            <a:xfrm>
              <a:off x="520700" y="2547423"/>
              <a:ext cx="2273300" cy="2429873"/>
              <a:chOff x="520700" y="2547423"/>
              <a:chExt cx="2273300" cy="2429873"/>
            </a:xfrm>
          </p:grpSpPr>
          <p:sp>
            <p:nvSpPr>
              <p:cNvPr id="9" name="Rectangle: Rounded Corners 8">
                <a:extLst>
                  <a:ext uri="{FF2B5EF4-FFF2-40B4-BE49-F238E27FC236}">
                    <a16:creationId xmlns:a16="http://schemas.microsoft.com/office/drawing/2014/main" id="{2A1790B4-DF74-408C-823F-E31612B79763}"/>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0" name="Oval 9">
                <a:extLst>
                  <a:ext uri="{FF2B5EF4-FFF2-40B4-BE49-F238E27FC236}">
                    <a16:creationId xmlns:a16="http://schemas.microsoft.com/office/drawing/2014/main" id="{DC392315-40ED-4008-9C9D-075B4F799A4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Freihandform 1424">
                <a:extLst>
                  <a:ext uri="{FF2B5EF4-FFF2-40B4-BE49-F238E27FC236}">
                    <a16:creationId xmlns:a16="http://schemas.microsoft.com/office/drawing/2014/main" id="{0649389C-4A85-4F71-85E9-EB8B2B2609D9}"/>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 name="Textplatzhalter 3">
              <a:extLst>
                <a:ext uri="{FF2B5EF4-FFF2-40B4-BE49-F238E27FC236}">
                  <a16:creationId xmlns:a16="http://schemas.microsoft.com/office/drawing/2014/main" id="{CF78F6AF-ABFC-4B52-B7CC-CB091E75FE86}"/>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Renting first apartment</a:t>
              </a:r>
            </a:p>
          </p:txBody>
        </p:sp>
      </p:grpSp>
      <p:grpSp>
        <p:nvGrpSpPr>
          <p:cNvPr id="34" name="Group 33">
            <a:extLst>
              <a:ext uri="{FF2B5EF4-FFF2-40B4-BE49-F238E27FC236}">
                <a16:creationId xmlns:a16="http://schemas.microsoft.com/office/drawing/2014/main" id="{F3F1C0EE-1248-4703-810D-ED0EAEB0F4FD}"/>
              </a:ext>
            </a:extLst>
          </p:cNvPr>
          <p:cNvGrpSpPr/>
          <p:nvPr/>
        </p:nvGrpSpPr>
        <p:grpSpPr>
          <a:xfrm>
            <a:off x="3907657" y="1796825"/>
            <a:ext cx="2273300" cy="2429873"/>
            <a:chOff x="3291285" y="2547423"/>
            <a:chExt cx="2273300" cy="2429873"/>
          </a:xfrm>
        </p:grpSpPr>
        <p:grpSp>
          <p:nvGrpSpPr>
            <p:cNvPr id="13" name="Group 12">
              <a:extLst>
                <a:ext uri="{FF2B5EF4-FFF2-40B4-BE49-F238E27FC236}">
                  <a16:creationId xmlns:a16="http://schemas.microsoft.com/office/drawing/2014/main" id="{1167591A-FC9F-48A8-B747-3909238AFE29}"/>
                </a:ext>
              </a:extLst>
            </p:cNvPr>
            <p:cNvGrpSpPr/>
            <p:nvPr/>
          </p:nvGrpSpPr>
          <p:grpSpPr>
            <a:xfrm>
              <a:off x="3291285" y="2547423"/>
              <a:ext cx="2273300" cy="2429873"/>
              <a:chOff x="520700" y="2547423"/>
              <a:chExt cx="2273300" cy="2429873"/>
            </a:xfrm>
          </p:grpSpPr>
          <p:sp>
            <p:nvSpPr>
              <p:cNvPr id="14" name="Rectangle: Rounded Corners 13">
                <a:extLst>
                  <a:ext uri="{FF2B5EF4-FFF2-40B4-BE49-F238E27FC236}">
                    <a16:creationId xmlns:a16="http://schemas.microsoft.com/office/drawing/2014/main" id="{BB6898C0-C436-4BB7-A3C8-26AD5D5E2D65}"/>
                  </a:ext>
                </a:extLst>
              </p:cNvPr>
              <p:cNvSpPr/>
              <p:nvPr/>
            </p:nvSpPr>
            <p:spPr>
              <a:xfrm>
                <a:off x="520700" y="2799622"/>
                <a:ext cx="2273300" cy="2177674"/>
              </a:xfrm>
              <a:prstGeom prst="roundRect">
                <a:avLst/>
              </a:prstGeom>
              <a:solidFill>
                <a:schemeClr val="accent6"/>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Oval 14">
                <a:extLst>
                  <a:ext uri="{FF2B5EF4-FFF2-40B4-BE49-F238E27FC236}">
                    <a16:creationId xmlns:a16="http://schemas.microsoft.com/office/drawing/2014/main" id="{3A8A4127-91B1-4695-AA90-2CC57493F9E6}"/>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Freihandform 1424">
                <a:extLst>
                  <a:ext uri="{FF2B5EF4-FFF2-40B4-BE49-F238E27FC236}">
                    <a16:creationId xmlns:a16="http://schemas.microsoft.com/office/drawing/2014/main" id="{F5623E33-641E-4E3D-91C4-A6FECFD29233}"/>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6" name="Textplatzhalter 3">
              <a:extLst>
                <a:ext uri="{FF2B5EF4-FFF2-40B4-BE49-F238E27FC236}">
                  <a16:creationId xmlns:a16="http://schemas.microsoft.com/office/drawing/2014/main" id="{ABD8CB3C-DC2C-416B-8AE1-EE904CF58C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Buying a </a:t>
              </a:r>
              <a:br>
                <a:rPr lang="en-US" sz="2400" dirty="0">
                  <a:solidFill>
                    <a:schemeClr val="bg1"/>
                  </a:solidFill>
                </a:rPr>
              </a:br>
              <a:r>
                <a:rPr lang="en-US" sz="2400" dirty="0">
                  <a:solidFill>
                    <a:schemeClr val="bg1"/>
                  </a:solidFill>
                </a:rPr>
                <a:t>house</a:t>
              </a:r>
            </a:p>
          </p:txBody>
        </p:sp>
      </p:grpSp>
      <p:grpSp>
        <p:nvGrpSpPr>
          <p:cNvPr id="35" name="Group 34">
            <a:extLst>
              <a:ext uri="{FF2B5EF4-FFF2-40B4-BE49-F238E27FC236}">
                <a16:creationId xmlns:a16="http://schemas.microsoft.com/office/drawing/2014/main" id="{CB3AF6DD-831C-428A-8099-AD5461B143DD}"/>
              </a:ext>
            </a:extLst>
          </p:cNvPr>
          <p:cNvGrpSpPr/>
          <p:nvPr/>
        </p:nvGrpSpPr>
        <p:grpSpPr>
          <a:xfrm>
            <a:off x="5917239" y="2870817"/>
            <a:ext cx="2273301" cy="2429873"/>
            <a:chOff x="6061870" y="2547423"/>
            <a:chExt cx="2273301" cy="2429873"/>
          </a:xfrm>
        </p:grpSpPr>
        <p:grpSp>
          <p:nvGrpSpPr>
            <p:cNvPr id="17" name="Group 16">
              <a:extLst>
                <a:ext uri="{FF2B5EF4-FFF2-40B4-BE49-F238E27FC236}">
                  <a16:creationId xmlns:a16="http://schemas.microsoft.com/office/drawing/2014/main" id="{DBDB8BB2-DE90-4551-9D9D-69D63C0E1110}"/>
                </a:ext>
              </a:extLst>
            </p:cNvPr>
            <p:cNvGrpSpPr/>
            <p:nvPr/>
          </p:nvGrpSpPr>
          <p:grpSpPr>
            <a:xfrm>
              <a:off x="6061870" y="2547423"/>
              <a:ext cx="2273300" cy="2429873"/>
              <a:chOff x="520700" y="2547423"/>
              <a:chExt cx="2273300" cy="2429873"/>
            </a:xfrm>
          </p:grpSpPr>
          <p:sp>
            <p:nvSpPr>
              <p:cNvPr id="18" name="Rectangle: Rounded Corners 17">
                <a:extLst>
                  <a:ext uri="{FF2B5EF4-FFF2-40B4-BE49-F238E27FC236}">
                    <a16:creationId xmlns:a16="http://schemas.microsoft.com/office/drawing/2014/main" id="{7437B496-91ED-4D7B-AA1E-12DEA9B15076}"/>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F813876D-7126-416F-AF12-687512D4A69B}"/>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0" name="Freihandform 1424">
                <a:extLst>
                  <a:ext uri="{FF2B5EF4-FFF2-40B4-BE49-F238E27FC236}">
                    <a16:creationId xmlns:a16="http://schemas.microsoft.com/office/drawing/2014/main" id="{278A4772-31D6-4830-8065-B9AD90D0726F}"/>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7" name="Textplatzhalter 3">
              <a:extLst>
                <a:ext uri="{FF2B5EF4-FFF2-40B4-BE49-F238E27FC236}">
                  <a16:creationId xmlns:a16="http://schemas.microsoft.com/office/drawing/2014/main" id="{D22D7A2D-BE0F-41EB-B191-70B1C985BBE5}"/>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Downsizing to </a:t>
              </a:r>
              <a:br>
                <a:rPr lang="en-US" sz="2400" dirty="0">
                  <a:solidFill>
                    <a:schemeClr val="bg1"/>
                  </a:solidFill>
                </a:rPr>
              </a:br>
              <a:r>
                <a:rPr lang="en-US" sz="2400" dirty="0">
                  <a:solidFill>
                    <a:schemeClr val="bg1"/>
                  </a:solidFill>
                </a:rPr>
                <a:t>a condo</a:t>
              </a:r>
            </a:p>
          </p:txBody>
        </p:sp>
      </p:grpSp>
      <p:grpSp>
        <p:nvGrpSpPr>
          <p:cNvPr id="36" name="Group 35">
            <a:extLst>
              <a:ext uri="{FF2B5EF4-FFF2-40B4-BE49-F238E27FC236}">
                <a16:creationId xmlns:a16="http://schemas.microsoft.com/office/drawing/2014/main" id="{0330699A-2E76-48B0-A0D3-A434ED859BD6}"/>
              </a:ext>
            </a:extLst>
          </p:cNvPr>
          <p:cNvGrpSpPr/>
          <p:nvPr/>
        </p:nvGrpSpPr>
        <p:grpSpPr>
          <a:xfrm>
            <a:off x="7634720" y="1455914"/>
            <a:ext cx="2273301" cy="2429873"/>
            <a:chOff x="8832455" y="2547423"/>
            <a:chExt cx="2273301" cy="2429873"/>
          </a:xfrm>
        </p:grpSpPr>
        <p:grpSp>
          <p:nvGrpSpPr>
            <p:cNvPr id="21" name="Group 20">
              <a:extLst>
                <a:ext uri="{FF2B5EF4-FFF2-40B4-BE49-F238E27FC236}">
                  <a16:creationId xmlns:a16="http://schemas.microsoft.com/office/drawing/2014/main" id="{D4BB9C7D-CF1D-4792-AA7D-3A3DBEF26C78}"/>
                </a:ext>
              </a:extLst>
            </p:cNvPr>
            <p:cNvGrpSpPr/>
            <p:nvPr/>
          </p:nvGrpSpPr>
          <p:grpSpPr>
            <a:xfrm>
              <a:off x="8832456" y="2547423"/>
              <a:ext cx="2273300" cy="2429873"/>
              <a:chOff x="520700" y="2547423"/>
              <a:chExt cx="2273300" cy="2429873"/>
            </a:xfrm>
          </p:grpSpPr>
          <p:sp>
            <p:nvSpPr>
              <p:cNvPr id="22" name="Rectangle: Rounded Corners 21">
                <a:extLst>
                  <a:ext uri="{FF2B5EF4-FFF2-40B4-BE49-F238E27FC236}">
                    <a16:creationId xmlns:a16="http://schemas.microsoft.com/office/drawing/2014/main" id="{FD36E9B2-6A78-4430-ACAC-56A75F2CA87E}"/>
                  </a:ext>
                </a:extLst>
              </p:cNvPr>
              <p:cNvSpPr/>
              <p:nvPr/>
            </p:nvSpPr>
            <p:spPr>
              <a:xfrm>
                <a:off x="520700" y="2799622"/>
                <a:ext cx="2273300" cy="2177674"/>
              </a:xfrm>
              <a:prstGeom prst="roundRect">
                <a:avLst/>
              </a:prstGeom>
              <a:solidFill>
                <a:srgbClr val="EAF3D8"/>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Oval 22">
                <a:extLst>
                  <a:ext uri="{FF2B5EF4-FFF2-40B4-BE49-F238E27FC236}">
                    <a16:creationId xmlns:a16="http://schemas.microsoft.com/office/drawing/2014/main" id="{243188D5-AD22-4B3E-B34A-EBD66CE9A673}"/>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4" name="Freihandform 1424">
                <a:extLst>
                  <a:ext uri="{FF2B5EF4-FFF2-40B4-BE49-F238E27FC236}">
                    <a16:creationId xmlns:a16="http://schemas.microsoft.com/office/drawing/2014/main" id="{FDF628DA-65FB-42B1-8F02-B4F276371BA8}"/>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8" name="Textplatzhalter 3">
              <a:extLst>
                <a:ext uri="{FF2B5EF4-FFF2-40B4-BE49-F238E27FC236}">
                  <a16:creationId xmlns:a16="http://schemas.microsoft.com/office/drawing/2014/main" id="{BD8C6DFA-0888-4B68-B40B-4BA047E4BFA9}"/>
                </a:ext>
              </a:extLst>
            </p:cNvPr>
            <p:cNvSpPr txBox="1">
              <a:spLocks/>
            </p:cNvSpPr>
            <p:nvPr/>
          </p:nvSpPr>
          <p:spPr>
            <a:xfrm>
              <a:off x="8832455" y="3732468"/>
              <a:ext cx="2273301" cy="46661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Aging in place remodel</a:t>
              </a:r>
            </a:p>
          </p:txBody>
        </p:sp>
      </p:grpSp>
    </p:spTree>
    <p:extLst>
      <p:ext uri="{BB962C8B-B14F-4D97-AF65-F5344CB8AC3E}">
        <p14:creationId xmlns:p14="http://schemas.microsoft.com/office/powerpoint/2010/main" val="14871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Business</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22</a:t>
            </a:fld>
            <a:endParaRPr lang="en-US" dirty="0"/>
          </a:p>
        </p:txBody>
      </p:sp>
      <p:grpSp>
        <p:nvGrpSpPr>
          <p:cNvPr id="33" name="Group 32">
            <a:extLst>
              <a:ext uri="{FF2B5EF4-FFF2-40B4-BE49-F238E27FC236}">
                <a16:creationId xmlns:a16="http://schemas.microsoft.com/office/drawing/2014/main" id="{410B3ED8-4F1E-4AA9-9856-1F63C77DE9B1}"/>
              </a:ext>
            </a:extLst>
          </p:cNvPr>
          <p:cNvGrpSpPr/>
          <p:nvPr/>
        </p:nvGrpSpPr>
        <p:grpSpPr>
          <a:xfrm>
            <a:off x="1976944" y="2214063"/>
            <a:ext cx="2295416" cy="2429873"/>
            <a:chOff x="520700" y="2547423"/>
            <a:chExt cx="2295416" cy="2429873"/>
          </a:xfrm>
        </p:grpSpPr>
        <p:grpSp>
          <p:nvGrpSpPr>
            <p:cNvPr id="12" name="Group 11">
              <a:extLst>
                <a:ext uri="{FF2B5EF4-FFF2-40B4-BE49-F238E27FC236}">
                  <a16:creationId xmlns:a16="http://schemas.microsoft.com/office/drawing/2014/main" id="{49057F8D-73CC-4356-9072-959954874CE3}"/>
                </a:ext>
              </a:extLst>
            </p:cNvPr>
            <p:cNvGrpSpPr/>
            <p:nvPr/>
          </p:nvGrpSpPr>
          <p:grpSpPr>
            <a:xfrm>
              <a:off x="520700" y="2547423"/>
              <a:ext cx="2273300" cy="2429873"/>
              <a:chOff x="520700" y="2547423"/>
              <a:chExt cx="2273300" cy="2429873"/>
            </a:xfrm>
          </p:grpSpPr>
          <p:sp>
            <p:nvSpPr>
              <p:cNvPr id="9" name="Rectangle: Rounded Corners 8">
                <a:extLst>
                  <a:ext uri="{FF2B5EF4-FFF2-40B4-BE49-F238E27FC236}">
                    <a16:creationId xmlns:a16="http://schemas.microsoft.com/office/drawing/2014/main" id="{2A1790B4-DF74-408C-823F-E31612B79763}"/>
                  </a:ext>
                </a:extLst>
              </p:cNvPr>
              <p:cNvSpPr/>
              <p:nvPr/>
            </p:nvSpPr>
            <p:spPr>
              <a:xfrm>
                <a:off x="520700" y="2799622"/>
                <a:ext cx="2273300" cy="2177674"/>
              </a:xfrm>
              <a:prstGeom prst="roundRect">
                <a:avLst/>
              </a:prstGeom>
              <a:solidFill>
                <a:schemeClr val="accent6"/>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0" name="Oval 9">
                <a:extLst>
                  <a:ext uri="{FF2B5EF4-FFF2-40B4-BE49-F238E27FC236}">
                    <a16:creationId xmlns:a16="http://schemas.microsoft.com/office/drawing/2014/main" id="{DC392315-40ED-4008-9C9D-075B4F799A4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Freihandform 1424">
                <a:extLst>
                  <a:ext uri="{FF2B5EF4-FFF2-40B4-BE49-F238E27FC236}">
                    <a16:creationId xmlns:a16="http://schemas.microsoft.com/office/drawing/2014/main" id="{0649389C-4A85-4F71-85E9-EB8B2B2609D9}"/>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 name="Textplatzhalter 3">
              <a:extLst>
                <a:ext uri="{FF2B5EF4-FFF2-40B4-BE49-F238E27FC236}">
                  <a16:creationId xmlns:a16="http://schemas.microsoft.com/office/drawing/2014/main" id="{CF78F6AF-ABFC-4B52-B7CC-CB091E75FE86}"/>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Becoming self employed</a:t>
              </a:r>
            </a:p>
          </p:txBody>
        </p:sp>
      </p:grpSp>
      <p:grpSp>
        <p:nvGrpSpPr>
          <p:cNvPr id="34" name="Group 33">
            <a:extLst>
              <a:ext uri="{FF2B5EF4-FFF2-40B4-BE49-F238E27FC236}">
                <a16:creationId xmlns:a16="http://schemas.microsoft.com/office/drawing/2014/main" id="{F3F1C0EE-1248-4703-810D-ED0EAEB0F4FD}"/>
              </a:ext>
            </a:extLst>
          </p:cNvPr>
          <p:cNvGrpSpPr/>
          <p:nvPr/>
        </p:nvGrpSpPr>
        <p:grpSpPr>
          <a:xfrm>
            <a:off x="4408482" y="2437990"/>
            <a:ext cx="2273300" cy="2429873"/>
            <a:chOff x="3291285" y="2547423"/>
            <a:chExt cx="2273300" cy="2429873"/>
          </a:xfrm>
        </p:grpSpPr>
        <p:grpSp>
          <p:nvGrpSpPr>
            <p:cNvPr id="13" name="Group 12">
              <a:extLst>
                <a:ext uri="{FF2B5EF4-FFF2-40B4-BE49-F238E27FC236}">
                  <a16:creationId xmlns:a16="http://schemas.microsoft.com/office/drawing/2014/main" id="{1167591A-FC9F-48A8-B747-3909238AFE29}"/>
                </a:ext>
              </a:extLst>
            </p:cNvPr>
            <p:cNvGrpSpPr/>
            <p:nvPr/>
          </p:nvGrpSpPr>
          <p:grpSpPr>
            <a:xfrm>
              <a:off x="3291285" y="2547423"/>
              <a:ext cx="2273300" cy="2429873"/>
              <a:chOff x="520700" y="2547423"/>
              <a:chExt cx="2273300" cy="2429873"/>
            </a:xfrm>
          </p:grpSpPr>
          <p:sp>
            <p:nvSpPr>
              <p:cNvPr id="14" name="Rectangle: Rounded Corners 13">
                <a:extLst>
                  <a:ext uri="{FF2B5EF4-FFF2-40B4-BE49-F238E27FC236}">
                    <a16:creationId xmlns:a16="http://schemas.microsoft.com/office/drawing/2014/main" id="{BB6898C0-C436-4BB7-A3C8-26AD5D5E2D65}"/>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Oval 14">
                <a:extLst>
                  <a:ext uri="{FF2B5EF4-FFF2-40B4-BE49-F238E27FC236}">
                    <a16:creationId xmlns:a16="http://schemas.microsoft.com/office/drawing/2014/main" id="{3A8A4127-91B1-4695-AA90-2CC57493F9E6}"/>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Freihandform 1424">
                <a:extLst>
                  <a:ext uri="{FF2B5EF4-FFF2-40B4-BE49-F238E27FC236}">
                    <a16:creationId xmlns:a16="http://schemas.microsoft.com/office/drawing/2014/main" id="{F5623E33-641E-4E3D-91C4-A6FECFD29233}"/>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6" name="Textplatzhalter 3">
              <a:extLst>
                <a:ext uri="{FF2B5EF4-FFF2-40B4-BE49-F238E27FC236}">
                  <a16:creationId xmlns:a16="http://schemas.microsoft.com/office/drawing/2014/main" id="{ABD8CB3C-DC2C-416B-8AE1-EE904CF58C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Starting a business</a:t>
              </a:r>
            </a:p>
          </p:txBody>
        </p:sp>
      </p:grpSp>
      <p:grpSp>
        <p:nvGrpSpPr>
          <p:cNvPr id="35" name="Group 34">
            <a:extLst>
              <a:ext uri="{FF2B5EF4-FFF2-40B4-BE49-F238E27FC236}">
                <a16:creationId xmlns:a16="http://schemas.microsoft.com/office/drawing/2014/main" id="{CB3AF6DD-831C-428A-8099-AD5461B143DD}"/>
              </a:ext>
            </a:extLst>
          </p:cNvPr>
          <p:cNvGrpSpPr/>
          <p:nvPr/>
        </p:nvGrpSpPr>
        <p:grpSpPr>
          <a:xfrm>
            <a:off x="7239578" y="1948738"/>
            <a:ext cx="2273301" cy="2429873"/>
            <a:chOff x="6061870" y="2547423"/>
            <a:chExt cx="2273301" cy="2429873"/>
          </a:xfrm>
        </p:grpSpPr>
        <p:grpSp>
          <p:nvGrpSpPr>
            <p:cNvPr id="17" name="Group 16">
              <a:extLst>
                <a:ext uri="{FF2B5EF4-FFF2-40B4-BE49-F238E27FC236}">
                  <a16:creationId xmlns:a16="http://schemas.microsoft.com/office/drawing/2014/main" id="{DBDB8BB2-DE90-4551-9D9D-69D63C0E1110}"/>
                </a:ext>
              </a:extLst>
            </p:cNvPr>
            <p:cNvGrpSpPr/>
            <p:nvPr/>
          </p:nvGrpSpPr>
          <p:grpSpPr>
            <a:xfrm>
              <a:off x="6061870" y="2547423"/>
              <a:ext cx="2273300" cy="2429873"/>
              <a:chOff x="520700" y="2547423"/>
              <a:chExt cx="2273300" cy="2429873"/>
            </a:xfrm>
          </p:grpSpPr>
          <p:sp>
            <p:nvSpPr>
              <p:cNvPr id="18" name="Rectangle: Rounded Corners 17">
                <a:extLst>
                  <a:ext uri="{FF2B5EF4-FFF2-40B4-BE49-F238E27FC236}">
                    <a16:creationId xmlns:a16="http://schemas.microsoft.com/office/drawing/2014/main" id="{7437B496-91ED-4D7B-AA1E-12DEA9B15076}"/>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F813876D-7126-416F-AF12-687512D4A69B}"/>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0" name="Freihandform 1424">
                <a:extLst>
                  <a:ext uri="{FF2B5EF4-FFF2-40B4-BE49-F238E27FC236}">
                    <a16:creationId xmlns:a16="http://schemas.microsoft.com/office/drawing/2014/main" id="{278A4772-31D6-4830-8065-B9AD90D0726F}"/>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7" name="Textplatzhalter 3">
              <a:extLst>
                <a:ext uri="{FF2B5EF4-FFF2-40B4-BE49-F238E27FC236}">
                  <a16:creationId xmlns:a16="http://schemas.microsoft.com/office/drawing/2014/main" id="{D22D7A2D-BE0F-41EB-B191-70B1C985BBE5}"/>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Taking on more responsibility</a:t>
              </a:r>
            </a:p>
          </p:txBody>
        </p:sp>
      </p:grpSp>
    </p:spTree>
    <p:extLst>
      <p:ext uri="{BB962C8B-B14F-4D97-AF65-F5344CB8AC3E}">
        <p14:creationId xmlns:p14="http://schemas.microsoft.com/office/powerpoint/2010/main" val="134794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Starting over</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23</a:t>
            </a:fld>
            <a:endParaRPr lang="en-US" dirty="0"/>
          </a:p>
        </p:txBody>
      </p:sp>
      <p:grpSp>
        <p:nvGrpSpPr>
          <p:cNvPr id="33" name="Group 32">
            <a:extLst>
              <a:ext uri="{FF2B5EF4-FFF2-40B4-BE49-F238E27FC236}">
                <a16:creationId xmlns:a16="http://schemas.microsoft.com/office/drawing/2014/main" id="{410B3ED8-4F1E-4AA9-9856-1F63C77DE9B1}"/>
              </a:ext>
            </a:extLst>
          </p:cNvPr>
          <p:cNvGrpSpPr/>
          <p:nvPr/>
        </p:nvGrpSpPr>
        <p:grpSpPr>
          <a:xfrm>
            <a:off x="1622534" y="1813999"/>
            <a:ext cx="2295416" cy="2429873"/>
            <a:chOff x="520700" y="2547423"/>
            <a:chExt cx="2295416" cy="2429873"/>
          </a:xfrm>
        </p:grpSpPr>
        <p:grpSp>
          <p:nvGrpSpPr>
            <p:cNvPr id="12" name="Group 11">
              <a:extLst>
                <a:ext uri="{FF2B5EF4-FFF2-40B4-BE49-F238E27FC236}">
                  <a16:creationId xmlns:a16="http://schemas.microsoft.com/office/drawing/2014/main" id="{49057F8D-73CC-4356-9072-959954874CE3}"/>
                </a:ext>
              </a:extLst>
            </p:cNvPr>
            <p:cNvGrpSpPr/>
            <p:nvPr/>
          </p:nvGrpSpPr>
          <p:grpSpPr>
            <a:xfrm>
              <a:off x="520700" y="2547423"/>
              <a:ext cx="2273300" cy="2429873"/>
              <a:chOff x="520700" y="2547423"/>
              <a:chExt cx="2273300" cy="2429873"/>
            </a:xfrm>
          </p:grpSpPr>
          <p:sp>
            <p:nvSpPr>
              <p:cNvPr id="9" name="Rectangle: Rounded Corners 8">
                <a:extLst>
                  <a:ext uri="{FF2B5EF4-FFF2-40B4-BE49-F238E27FC236}">
                    <a16:creationId xmlns:a16="http://schemas.microsoft.com/office/drawing/2014/main" id="{2A1790B4-DF74-408C-823F-E31612B79763}"/>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0" name="Oval 9">
                <a:extLst>
                  <a:ext uri="{FF2B5EF4-FFF2-40B4-BE49-F238E27FC236}">
                    <a16:creationId xmlns:a16="http://schemas.microsoft.com/office/drawing/2014/main" id="{DC392315-40ED-4008-9C9D-075B4F799A4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Freihandform 1424">
                <a:extLst>
                  <a:ext uri="{FF2B5EF4-FFF2-40B4-BE49-F238E27FC236}">
                    <a16:creationId xmlns:a16="http://schemas.microsoft.com/office/drawing/2014/main" id="{0649389C-4A85-4F71-85E9-EB8B2B2609D9}"/>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 name="Textplatzhalter 3">
              <a:extLst>
                <a:ext uri="{FF2B5EF4-FFF2-40B4-BE49-F238E27FC236}">
                  <a16:creationId xmlns:a16="http://schemas.microsoft.com/office/drawing/2014/main" id="{CF78F6AF-ABFC-4B52-B7CC-CB091E75FE86}"/>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Divorce</a:t>
              </a:r>
            </a:p>
          </p:txBody>
        </p:sp>
      </p:grpSp>
      <p:grpSp>
        <p:nvGrpSpPr>
          <p:cNvPr id="34" name="Group 33">
            <a:extLst>
              <a:ext uri="{FF2B5EF4-FFF2-40B4-BE49-F238E27FC236}">
                <a16:creationId xmlns:a16="http://schemas.microsoft.com/office/drawing/2014/main" id="{F3F1C0EE-1248-4703-810D-ED0EAEB0F4FD}"/>
              </a:ext>
            </a:extLst>
          </p:cNvPr>
          <p:cNvGrpSpPr/>
          <p:nvPr/>
        </p:nvGrpSpPr>
        <p:grpSpPr>
          <a:xfrm>
            <a:off x="7032859" y="3043561"/>
            <a:ext cx="2273300" cy="2429873"/>
            <a:chOff x="3291285" y="2547423"/>
            <a:chExt cx="2273300" cy="2429873"/>
          </a:xfrm>
        </p:grpSpPr>
        <p:grpSp>
          <p:nvGrpSpPr>
            <p:cNvPr id="13" name="Group 12">
              <a:extLst>
                <a:ext uri="{FF2B5EF4-FFF2-40B4-BE49-F238E27FC236}">
                  <a16:creationId xmlns:a16="http://schemas.microsoft.com/office/drawing/2014/main" id="{1167591A-FC9F-48A8-B747-3909238AFE29}"/>
                </a:ext>
              </a:extLst>
            </p:cNvPr>
            <p:cNvGrpSpPr/>
            <p:nvPr/>
          </p:nvGrpSpPr>
          <p:grpSpPr>
            <a:xfrm>
              <a:off x="3291285" y="2547423"/>
              <a:ext cx="2273300" cy="2429873"/>
              <a:chOff x="520700" y="2547423"/>
              <a:chExt cx="2273300" cy="2429873"/>
            </a:xfrm>
          </p:grpSpPr>
          <p:sp>
            <p:nvSpPr>
              <p:cNvPr id="14" name="Rectangle: Rounded Corners 13">
                <a:extLst>
                  <a:ext uri="{FF2B5EF4-FFF2-40B4-BE49-F238E27FC236}">
                    <a16:creationId xmlns:a16="http://schemas.microsoft.com/office/drawing/2014/main" id="{BB6898C0-C436-4BB7-A3C8-26AD5D5E2D65}"/>
                  </a:ext>
                </a:extLst>
              </p:cNvPr>
              <p:cNvSpPr/>
              <p:nvPr/>
            </p:nvSpPr>
            <p:spPr>
              <a:xfrm>
                <a:off x="520700" y="2799622"/>
                <a:ext cx="2273300" cy="2177674"/>
              </a:xfrm>
              <a:prstGeom prst="roundRect">
                <a:avLst/>
              </a:prstGeom>
              <a:solidFill>
                <a:schemeClr val="tx1">
                  <a:lumMod val="20000"/>
                  <a:lumOff val="80000"/>
                </a:schemeClr>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Oval 14">
                <a:extLst>
                  <a:ext uri="{FF2B5EF4-FFF2-40B4-BE49-F238E27FC236}">
                    <a16:creationId xmlns:a16="http://schemas.microsoft.com/office/drawing/2014/main" id="{3A8A4127-91B1-4695-AA90-2CC57493F9E6}"/>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Freihandform 1424">
                <a:extLst>
                  <a:ext uri="{FF2B5EF4-FFF2-40B4-BE49-F238E27FC236}">
                    <a16:creationId xmlns:a16="http://schemas.microsoft.com/office/drawing/2014/main" id="{F5623E33-641E-4E3D-91C4-A6FECFD29233}"/>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6" name="Textplatzhalter 3">
              <a:extLst>
                <a:ext uri="{FF2B5EF4-FFF2-40B4-BE49-F238E27FC236}">
                  <a16:creationId xmlns:a16="http://schemas.microsoft.com/office/drawing/2014/main" id="{ABD8CB3C-DC2C-416B-8AE1-EE904CF58C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Widowed</a:t>
              </a:r>
            </a:p>
          </p:txBody>
        </p:sp>
      </p:grpSp>
      <p:grpSp>
        <p:nvGrpSpPr>
          <p:cNvPr id="35" name="Group 34">
            <a:extLst>
              <a:ext uri="{FF2B5EF4-FFF2-40B4-BE49-F238E27FC236}">
                <a16:creationId xmlns:a16="http://schemas.microsoft.com/office/drawing/2014/main" id="{CB3AF6DD-831C-428A-8099-AD5461B143DD}"/>
              </a:ext>
            </a:extLst>
          </p:cNvPr>
          <p:cNvGrpSpPr/>
          <p:nvPr/>
        </p:nvGrpSpPr>
        <p:grpSpPr>
          <a:xfrm>
            <a:off x="4248601" y="2437252"/>
            <a:ext cx="2273301" cy="2429873"/>
            <a:chOff x="6061870" y="2547423"/>
            <a:chExt cx="2273301" cy="2429873"/>
          </a:xfrm>
        </p:grpSpPr>
        <p:grpSp>
          <p:nvGrpSpPr>
            <p:cNvPr id="17" name="Group 16">
              <a:extLst>
                <a:ext uri="{FF2B5EF4-FFF2-40B4-BE49-F238E27FC236}">
                  <a16:creationId xmlns:a16="http://schemas.microsoft.com/office/drawing/2014/main" id="{DBDB8BB2-DE90-4551-9D9D-69D63C0E1110}"/>
                </a:ext>
              </a:extLst>
            </p:cNvPr>
            <p:cNvGrpSpPr/>
            <p:nvPr/>
          </p:nvGrpSpPr>
          <p:grpSpPr>
            <a:xfrm>
              <a:off x="6061870" y="2547423"/>
              <a:ext cx="2273300" cy="2429873"/>
              <a:chOff x="520700" y="2547423"/>
              <a:chExt cx="2273300" cy="2429873"/>
            </a:xfrm>
          </p:grpSpPr>
          <p:sp>
            <p:nvSpPr>
              <p:cNvPr id="18" name="Rectangle: Rounded Corners 17">
                <a:extLst>
                  <a:ext uri="{FF2B5EF4-FFF2-40B4-BE49-F238E27FC236}">
                    <a16:creationId xmlns:a16="http://schemas.microsoft.com/office/drawing/2014/main" id="{7437B496-91ED-4D7B-AA1E-12DEA9B15076}"/>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F813876D-7126-416F-AF12-687512D4A69B}"/>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0" name="Freihandform 1424">
                <a:extLst>
                  <a:ext uri="{FF2B5EF4-FFF2-40B4-BE49-F238E27FC236}">
                    <a16:creationId xmlns:a16="http://schemas.microsoft.com/office/drawing/2014/main" id="{278A4772-31D6-4830-8065-B9AD90D0726F}"/>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7" name="Textplatzhalter 3">
              <a:extLst>
                <a:ext uri="{FF2B5EF4-FFF2-40B4-BE49-F238E27FC236}">
                  <a16:creationId xmlns:a16="http://schemas.microsoft.com/office/drawing/2014/main" id="{D22D7A2D-BE0F-41EB-B191-70B1C985BBE5}"/>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Empty nest</a:t>
              </a:r>
            </a:p>
          </p:txBody>
        </p:sp>
      </p:grpSp>
    </p:spTree>
    <p:extLst>
      <p:ext uri="{BB962C8B-B14F-4D97-AF65-F5344CB8AC3E}">
        <p14:creationId xmlns:p14="http://schemas.microsoft.com/office/powerpoint/2010/main" val="64648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Retirement</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24</a:t>
            </a:fld>
            <a:endParaRPr lang="en-US" dirty="0"/>
          </a:p>
        </p:txBody>
      </p:sp>
      <p:grpSp>
        <p:nvGrpSpPr>
          <p:cNvPr id="33" name="Group 32">
            <a:extLst>
              <a:ext uri="{FF2B5EF4-FFF2-40B4-BE49-F238E27FC236}">
                <a16:creationId xmlns:a16="http://schemas.microsoft.com/office/drawing/2014/main" id="{410B3ED8-4F1E-4AA9-9856-1F63C77DE9B1}"/>
              </a:ext>
            </a:extLst>
          </p:cNvPr>
          <p:cNvGrpSpPr/>
          <p:nvPr/>
        </p:nvGrpSpPr>
        <p:grpSpPr>
          <a:xfrm>
            <a:off x="765111" y="2214063"/>
            <a:ext cx="2295416" cy="2429873"/>
            <a:chOff x="520700" y="2547423"/>
            <a:chExt cx="2295416" cy="2429873"/>
          </a:xfrm>
        </p:grpSpPr>
        <p:grpSp>
          <p:nvGrpSpPr>
            <p:cNvPr id="12" name="Group 11">
              <a:extLst>
                <a:ext uri="{FF2B5EF4-FFF2-40B4-BE49-F238E27FC236}">
                  <a16:creationId xmlns:a16="http://schemas.microsoft.com/office/drawing/2014/main" id="{49057F8D-73CC-4356-9072-959954874CE3}"/>
                </a:ext>
              </a:extLst>
            </p:cNvPr>
            <p:cNvGrpSpPr/>
            <p:nvPr/>
          </p:nvGrpSpPr>
          <p:grpSpPr>
            <a:xfrm>
              <a:off x="520700" y="2547423"/>
              <a:ext cx="2273300" cy="2429873"/>
              <a:chOff x="520700" y="2547423"/>
              <a:chExt cx="2273300" cy="2429873"/>
            </a:xfrm>
          </p:grpSpPr>
          <p:sp>
            <p:nvSpPr>
              <p:cNvPr id="9" name="Rectangle: Rounded Corners 8">
                <a:extLst>
                  <a:ext uri="{FF2B5EF4-FFF2-40B4-BE49-F238E27FC236}">
                    <a16:creationId xmlns:a16="http://schemas.microsoft.com/office/drawing/2014/main" id="{2A1790B4-DF74-408C-823F-E31612B79763}"/>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0" name="Oval 9">
                <a:extLst>
                  <a:ext uri="{FF2B5EF4-FFF2-40B4-BE49-F238E27FC236}">
                    <a16:creationId xmlns:a16="http://schemas.microsoft.com/office/drawing/2014/main" id="{DC392315-40ED-4008-9C9D-075B4F799A4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Freihandform 1424">
                <a:extLst>
                  <a:ext uri="{FF2B5EF4-FFF2-40B4-BE49-F238E27FC236}">
                    <a16:creationId xmlns:a16="http://schemas.microsoft.com/office/drawing/2014/main" id="{0649389C-4A85-4F71-85E9-EB8B2B2609D9}"/>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 name="Textplatzhalter 3">
              <a:extLst>
                <a:ext uri="{FF2B5EF4-FFF2-40B4-BE49-F238E27FC236}">
                  <a16:creationId xmlns:a16="http://schemas.microsoft.com/office/drawing/2014/main" id="{CF78F6AF-ABFC-4B52-B7CC-CB091E75FE86}"/>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Maintain standard of living</a:t>
              </a:r>
            </a:p>
          </p:txBody>
        </p:sp>
      </p:grpSp>
      <p:grpSp>
        <p:nvGrpSpPr>
          <p:cNvPr id="34" name="Group 33">
            <a:extLst>
              <a:ext uri="{FF2B5EF4-FFF2-40B4-BE49-F238E27FC236}">
                <a16:creationId xmlns:a16="http://schemas.microsoft.com/office/drawing/2014/main" id="{F3F1C0EE-1248-4703-810D-ED0EAEB0F4FD}"/>
              </a:ext>
            </a:extLst>
          </p:cNvPr>
          <p:cNvGrpSpPr/>
          <p:nvPr/>
        </p:nvGrpSpPr>
        <p:grpSpPr>
          <a:xfrm>
            <a:off x="3232515" y="2718148"/>
            <a:ext cx="2273300" cy="2429873"/>
            <a:chOff x="3291285" y="2547423"/>
            <a:chExt cx="2273300" cy="2429873"/>
          </a:xfrm>
        </p:grpSpPr>
        <p:grpSp>
          <p:nvGrpSpPr>
            <p:cNvPr id="13" name="Group 12">
              <a:extLst>
                <a:ext uri="{FF2B5EF4-FFF2-40B4-BE49-F238E27FC236}">
                  <a16:creationId xmlns:a16="http://schemas.microsoft.com/office/drawing/2014/main" id="{1167591A-FC9F-48A8-B747-3909238AFE29}"/>
                </a:ext>
              </a:extLst>
            </p:cNvPr>
            <p:cNvGrpSpPr/>
            <p:nvPr/>
          </p:nvGrpSpPr>
          <p:grpSpPr>
            <a:xfrm>
              <a:off x="3291285" y="2547423"/>
              <a:ext cx="2273300" cy="2429873"/>
              <a:chOff x="520700" y="2547423"/>
              <a:chExt cx="2273300" cy="2429873"/>
            </a:xfrm>
          </p:grpSpPr>
          <p:sp>
            <p:nvSpPr>
              <p:cNvPr id="14" name="Rectangle: Rounded Corners 13">
                <a:extLst>
                  <a:ext uri="{FF2B5EF4-FFF2-40B4-BE49-F238E27FC236}">
                    <a16:creationId xmlns:a16="http://schemas.microsoft.com/office/drawing/2014/main" id="{BB6898C0-C436-4BB7-A3C8-26AD5D5E2D65}"/>
                  </a:ext>
                </a:extLst>
              </p:cNvPr>
              <p:cNvSpPr/>
              <p:nvPr/>
            </p:nvSpPr>
            <p:spPr>
              <a:xfrm>
                <a:off x="520700" y="2799622"/>
                <a:ext cx="2273300" cy="2177674"/>
              </a:xfrm>
              <a:prstGeom prst="roundRect">
                <a:avLst/>
              </a:prstGeom>
              <a:solidFill>
                <a:srgbClr val="EAF3D8"/>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Oval 14">
                <a:extLst>
                  <a:ext uri="{FF2B5EF4-FFF2-40B4-BE49-F238E27FC236}">
                    <a16:creationId xmlns:a16="http://schemas.microsoft.com/office/drawing/2014/main" id="{3A8A4127-91B1-4695-AA90-2CC57493F9E6}"/>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6" name="Freihandform 1424">
                <a:extLst>
                  <a:ext uri="{FF2B5EF4-FFF2-40B4-BE49-F238E27FC236}">
                    <a16:creationId xmlns:a16="http://schemas.microsoft.com/office/drawing/2014/main" id="{F5623E33-641E-4E3D-91C4-A6FECFD29233}"/>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6" name="Textplatzhalter 3">
              <a:extLst>
                <a:ext uri="{FF2B5EF4-FFF2-40B4-BE49-F238E27FC236}">
                  <a16:creationId xmlns:a16="http://schemas.microsoft.com/office/drawing/2014/main" id="{ABD8CB3C-DC2C-416B-8AE1-EE904CF58C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Is Social Security enough?</a:t>
              </a:r>
            </a:p>
          </p:txBody>
        </p:sp>
      </p:grpSp>
      <p:grpSp>
        <p:nvGrpSpPr>
          <p:cNvPr id="35" name="Group 34">
            <a:extLst>
              <a:ext uri="{FF2B5EF4-FFF2-40B4-BE49-F238E27FC236}">
                <a16:creationId xmlns:a16="http://schemas.microsoft.com/office/drawing/2014/main" id="{CB3AF6DD-831C-428A-8099-AD5461B143DD}"/>
              </a:ext>
            </a:extLst>
          </p:cNvPr>
          <p:cNvGrpSpPr/>
          <p:nvPr/>
        </p:nvGrpSpPr>
        <p:grpSpPr>
          <a:xfrm>
            <a:off x="5662830" y="1498541"/>
            <a:ext cx="2273301" cy="2429873"/>
            <a:chOff x="6061870" y="2547423"/>
            <a:chExt cx="2273301" cy="2429873"/>
          </a:xfrm>
        </p:grpSpPr>
        <p:grpSp>
          <p:nvGrpSpPr>
            <p:cNvPr id="17" name="Group 16">
              <a:extLst>
                <a:ext uri="{FF2B5EF4-FFF2-40B4-BE49-F238E27FC236}">
                  <a16:creationId xmlns:a16="http://schemas.microsoft.com/office/drawing/2014/main" id="{DBDB8BB2-DE90-4551-9D9D-69D63C0E1110}"/>
                </a:ext>
              </a:extLst>
            </p:cNvPr>
            <p:cNvGrpSpPr/>
            <p:nvPr/>
          </p:nvGrpSpPr>
          <p:grpSpPr>
            <a:xfrm>
              <a:off x="6061870" y="2547423"/>
              <a:ext cx="2273300" cy="2429873"/>
              <a:chOff x="520700" y="2547423"/>
              <a:chExt cx="2273300" cy="2429873"/>
            </a:xfrm>
          </p:grpSpPr>
          <p:sp>
            <p:nvSpPr>
              <p:cNvPr id="18" name="Rectangle: Rounded Corners 17">
                <a:extLst>
                  <a:ext uri="{FF2B5EF4-FFF2-40B4-BE49-F238E27FC236}">
                    <a16:creationId xmlns:a16="http://schemas.microsoft.com/office/drawing/2014/main" id="{7437B496-91ED-4D7B-AA1E-12DEA9B15076}"/>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9" name="Oval 18">
                <a:extLst>
                  <a:ext uri="{FF2B5EF4-FFF2-40B4-BE49-F238E27FC236}">
                    <a16:creationId xmlns:a16="http://schemas.microsoft.com/office/drawing/2014/main" id="{F813876D-7126-416F-AF12-687512D4A69B}"/>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0" name="Freihandform 1424">
                <a:extLst>
                  <a:ext uri="{FF2B5EF4-FFF2-40B4-BE49-F238E27FC236}">
                    <a16:creationId xmlns:a16="http://schemas.microsoft.com/office/drawing/2014/main" id="{278A4772-31D6-4830-8065-B9AD90D0726F}"/>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7" name="Textplatzhalter 3">
              <a:extLst>
                <a:ext uri="{FF2B5EF4-FFF2-40B4-BE49-F238E27FC236}">
                  <a16:creationId xmlns:a16="http://schemas.microsoft.com/office/drawing/2014/main" id="{D22D7A2D-BE0F-41EB-B191-70B1C985BBE5}"/>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Increasing health care costs</a:t>
              </a:r>
            </a:p>
          </p:txBody>
        </p:sp>
      </p:grpSp>
      <p:grpSp>
        <p:nvGrpSpPr>
          <p:cNvPr id="36" name="Group 35">
            <a:extLst>
              <a:ext uri="{FF2B5EF4-FFF2-40B4-BE49-F238E27FC236}">
                <a16:creationId xmlns:a16="http://schemas.microsoft.com/office/drawing/2014/main" id="{0330699A-2E76-48B0-A0D3-A434ED859BD6}"/>
              </a:ext>
            </a:extLst>
          </p:cNvPr>
          <p:cNvGrpSpPr/>
          <p:nvPr/>
        </p:nvGrpSpPr>
        <p:grpSpPr>
          <a:xfrm>
            <a:off x="7394571" y="3165642"/>
            <a:ext cx="2273301" cy="2429873"/>
            <a:chOff x="8832455" y="2547423"/>
            <a:chExt cx="2273301" cy="2429873"/>
          </a:xfrm>
        </p:grpSpPr>
        <p:grpSp>
          <p:nvGrpSpPr>
            <p:cNvPr id="21" name="Group 20">
              <a:extLst>
                <a:ext uri="{FF2B5EF4-FFF2-40B4-BE49-F238E27FC236}">
                  <a16:creationId xmlns:a16="http://schemas.microsoft.com/office/drawing/2014/main" id="{D4BB9C7D-CF1D-4792-AA7D-3A3DBEF26C78}"/>
                </a:ext>
              </a:extLst>
            </p:cNvPr>
            <p:cNvGrpSpPr/>
            <p:nvPr/>
          </p:nvGrpSpPr>
          <p:grpSpPr>
            <a:xfrm>
              <a:off x="8832456" y="2547423"/>
              <a:ext cx="2273300" cy="2429873"/>
              <a:chOff x="520700" y="2547423"/>
              <a:chExt cx="2273300" cy="2429873"/>
            </a:xfrm>
          </p:grpSpPr>
          <p:sp>
            <p:nvSpPr>
              <p:cNvPr id="22" name="Rectangle: Rounded Corners 21">
                <a:extLst>
                  <a:ext uri="{FF2B5EF4-FFF2-40B4-BE49-F238E27FC236}">
                    <a16:creationId xmlns:a16="http://schemas.microsoft.com/office/drawing/2014/main" id="{FD36E9B2-6A78-4430-ACAC-56A75F2CA87E}"/>
                  </a:ext>
                </a:extLst>
              </p:cNvPr>
              <p:cNvSpPr/>
              <p:nvPr/>
            </p:nvSpPr>
            <p:spPr>
              <a:xfrm>
                <a:off x="520700" y="2799622"/>
                <a:ext cx="2273300" cy="2177674"/>
              </a:xfrm>
              <a:prstGeom prst="roundRect">
                <a:avLst/>
              </a:prstGeom>
              <a:solidFill>
                <a:schemeClr val="accent6"/>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Oval 22">
                <a:extLst>
                  <a:ext uri="{FF2B5EF4-FFF2-40B4-BE49-F238E27FC236}">
                    <a16:creationId xmlns:a16="http://schemas.microsoft.com/office/drawing/2014/main" id="{243188D5-AD22-4B3E-B34A-EBD66CE9A673}"/>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4" name="Freihandform 1424">
                <a:extLst>
                  <a:ext uri="{FF2B5EF4-FFF2-40B4-BE49-F238E27FC236}">
                    <a16:creationId xmlns:a16="http://schemas.microsoft.com/office/drawing/2014/main" id="{FDF628DA-65FB-42B1-8F02-B4F276371BA8}"/>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8" name="Textplatzhalter 3">
              <a:extLst>
                <a:ext uri="{FF2B5EF4-FFF2-40B4-BE49-F238E27FC236}">
                  <a16:creationId xmlns:a16="http://schemas.microsoft.com/office/drawing/2014/main" id="{BD8C6DFA-0888-4B68-B40B-4BA047E4BFA9}"/>
                </a:ext>
              </a:extLst>
            </p:cNvPr>
            <p:cNvSpPr txBox="1">
              <a:spLocks/>
            </p:cNvSpPr>
            <p:nvPr/>
          </p:nvSpPr>
          <p:spPr>
            <a:xfrm>
              <a:off x="8832455" y="3732468"/>
              <a:ext cx="2273301" cy="46661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Market </a:t>
              </a:r>
              <a:br>
                <a:rPr lang="en-US" sz="2400" dirty="0">
                  <a:solidFill>
                    <a:schemeClr val="bg1"/>
                  </a:solidFill>
                </a:rPr>
              </a:br>
              <a:r>
                <a:rPr lang="en-US" sz="2400" dirty="0">
                  <a:solidFill>
                    <a:schemeClr val="bg1"/>
                  </a:solidFill>
                </a:rPr>
                <a:t>volatility</a:t>
              </a:r>
            </a:p>
          </p:txBody>
        </p:sp>
      </p:grpSp>
    </p:spTree>
    <p:extLst>
      <p:ext uri="{BB962C8B-B14F-4D97-AF65-F5344CB8AC3E}">
        <p14:creationId xmlns:p14="http://schemas.microsoft.com/office/powerpoint/2010/main" val="416148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B5D11C-219F-4AE8-A3A7-D8BAB7E21BF9}"/>
              </a:ext>
            </a:extLst>
          </p:cNvPr>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Retirement</a:t>
            </a:r>
          </a:p>
        </p:txBody>
      </p:sp>
      <p:sp>
        <p:nvSpPr>
          <p:cNvPr id="3" name="Slide Number Placeholder 2">
            <a:extLst>
              <a:ext uri="{FF2B5EF4-FFF2-40B4-BE49-F238E27FC236}">
                <a16:creationId xmlns:a16="http://schemas.microsoft.com/office/drawing/2014/main" id="{E2D76945-9188-47E2-AC5E-C667900EF82B}"/>
              </a:ext>
            </a:extLst>
          </p:cNvPr>
          <p:cNvSpPr>
            <a:spLocks noGrp="1"/>
          </p:cNvSpPr>
          <p:nvPr>
            <p:ph type="sldNum" sz="quarter" idx="4"/>
          </p:nvPr>
        </p:nvSpPr>
        <p:spPr/>
        <p:txBody>
          <a:bodyPr/>
          <a:lstStyle/>
          <a:p>
            <a:fld id="{67FC5CDF-15F9-4054-9F50-C9080AAD3281}" type="slidenum">
              <a:rPr lang="en-US" smtClean="0"/>
              <a:pPr/>
              <a:t>25</a:t>
            </a:fld>
            <a:endParaRPr lang="en-US" dirty="0"/>
          </a:p>
        </p:txBody>
      </p:sp>
      <p:grpSp>
        <p:nvGrpSpPr>
          <p:cNvPr id="25" name="Group 24">
            <a:extLst>
              <a:ext uri="{FF2B5EF4-FFF2-40B4-BE49-F238E27FC236}">
                <a16:creationId xmlns:a16="http://schemas.microsoft.com/office/drawing/2014/main" id="{20A0FE9D-1814-D75D-C3DD-B1173EEEAE55}"/>
              </a:ext>
            </a:extLst>
          </p:cNvPr>
          <p:cNvGrpSpPr/>
          <p:nvPr/>
        </p:nvGrpSpPr>
        <p:grpSpPr>
          <a:xfrm>
            <a:off x="765111" y="2214063"/>
            <a:ext cx="2295416" cy="2429873"/>
            <a:chOff x="520700" y="2547423"/>
            <a:chExt cx="2295416" cy="2429873"/>
          </a:xfrm>
        </p:grpSpPr>
        <p:grpSp>
          <p:nvGrpSpPr>
            <p:cNvPr id="26" name="Group 25">
              <a:extLst>
                <a:ext uri="{FF2B5EF4-FFF2-40B4-BE49-F238E27FC236}">
                  <a16:creationId xmlns:a16="http://schemas.microsoft.com/office/drawing/2014/main" id="{C7DA32F9-3AD6-99C3-49A7-C5B8CB4AF931}"/>
                </a:ext>
              </a:extLst>
            </p:cNvPr>
            <p:cNvGrpSpPr/>
            <p:nvPr/>
          </p:nvGrpSpPr>
          <p:grpSpPr>
            <a:xfrm>
              <a:off x="520700" y="2547423"/>
              <a:ext cx="2273300" cy="2429873"/>
              <a:chOff x="520700" y="2547423"/>
              <a:chExt cx="2273300" cy="2429873"/>
            </a:xfrm>
          </p:grpSpPr>
          <p:sp>
            <p:nvSpPr>
              <p:cNvPr id="28" name="Rectangle: Rounded Corners 27">
                <a:extLst>
                  <a:ext uri="{FF2B5EF4-FFF2-40B4-BE49-F238E27FC236}">
                    <a16:creationId xmlns:a16="http://schemas.microsoft.com/office/drawing/2014/main" id="{454C717F-2E30-00D7-2225-447FA98C75C1}"/>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37" name="Oval 36">
                <a:extLst>
                  <a:ext uri="{FF2B5EF4-FFF2-40B4-BE49-F238E27FC236}">
                    <a16:creationId xmlns:a16="http://schemas.microsoft.com/office/drawing/2014/main" id="{D18AD660-21A7-7C11-E5B3-C6F682629271}"/>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38" name="Freihandform 1424">
                <a:extLst>
                  <a:ext uri="{FF2B5EF4-FFF2-40B4-BE49-F238E27FC236}">
                    <a16:creationId xmlns:a16="http://schemas.microsoft.com/office/drawing/2014/main" id="{FC7D417F-ACF9-84A3-82FF-42438F906324}"/>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27" name="Textplatzhalter 3">
              <a:extLst>
                <a:ext uri="{FF2B5EF4-FFF2-40B4-BE49-F238E27FC236}">
                  <a16:creationId xmlns:a16="http://schemas.microsoft.com/office/drawing/2014/main" id="{1AA4D829-32DA-A13D-FFBC-5A0A72D9D8DF}"/>
                </a:ext>
              </a:extLst>
            </p:cNvPr>
            <p:cNvSpPr txBox="1">
              <a:spLocks/>
            </p:cNvSpPr>
            <p:nvPr/>
          </p:nvSpPr>
          <p:spPr>
            <a:xfrm>
              <a:off x="542816" y="3732468"/>
              <a:ext cx="2273300"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Maintain standard of living</a:t>
              </a:r>
            </a:p>
          </p:txBody>
        </p:sp>
      </p:grpSp>
      <p:grpSp>
        <p:nvGrpSpPr>
          <p:cNvPr id="39" name="Group 38">
            <a:extLst>
              <a:ext uri="{FF2B5EF4-FFF2-40B4-BE49-F238E27FC236}">
                <a16:creationId xmlns:a16="http://schemas.microsoft.com/office/drawing/2014/main" id="{233D317A-8221-A608-B1E7-0A1261AA9C61}"/>
              </a:ext>
            </a:extLst>
          </p:cNvPr>
          <p:cNvGrpSpPr/>
          <p:nvPr/>
        </p:nvGrpSpPr>
        <p:grpSpPr>
          <a:xfrm>
            <a:off x="3232515" y="2718148"/>
            <a:ext cx="2273300" cy="2429873"/>
            <a:chOff x="3291285" y="2547423"/>
            <a:chExt cx="2273300" cy="2429873"/>
          </a:xfrm>
        </p:grpSpPr>
        <p:grpSp>
          <p:nvGrpSpPr>
            <p:cNvPr id="40" name="Group 39">
              <a:extLst>
                <a:ext uri="{FF2B5EF4-FFF2-40B4-BE49-F238E27FC236}">
                  <a16:creationId xmlns:a16="http://schemas.microsoft.com/office/drawing/2014/main" id="{DCFD625B-9C39-8E8C-674E-F7DF8BEC2D21}"/>
                </a:ext>
              </a:extLst>
            </p:cNvPr>
            <p:cNvGrpSpPr/>
            <p:nvPr/>
          </p:nvGrpSpPr>
          <p:grpSpPr>
            <a:xfrm>
              <a:off x="3291285" y="2547423"/>
              <a:ext cx="2273300" cy="2429873"/>
              <a:chOff x="520700" y="2547423"/>
              <a:chExt cx="2273300" cy="2429873"/>
            </a:xfrm>
          </p:grpSpPr>
          <p:sp>
            <p:nvSpPr>
              <p:cNvPr id="42" name="Rectangle: Rounded Corners 41">
                <a:extLst>
                  <a:ext uri="{FF2B5EF4-FFF2-40B4-BE49-F238E27FC236}">
                    <a16:creationId xmlns:a16="http://schemas.microsoft.com/office/drawing/2014/main" id="{47D39991-E905-7D8C-D2E1-D71F0FFEC949}"/>
                  </a:ext>
                </a:extLst>
              </p:cNvPr>
              <p:cNvSpPr/>
              <p:nvPr/>
            </p:nvSpPr>
            <p:spPr>
              <a:xfrm>
                <a:off x="520700" y="2799622"/>
                <a:ext cx="2273300" cy="2177674"/>
              </a:xfrm>
              <a:prstGeom prst="roundRect">
                <a:avLst/>
              </a:prstGeom>
              <a:solidFill>
                <a:srgbClr val="EAF3D8"/>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43" name="Oval 42">
                <a:extLst>
                  <a:ext uri="{FF2B5EF4-FFF2-40B4-BE49-F238E27FC236}">
                    <a16:creationId xmlns:a16="http://schemas.microsoft.com/office/drawing/2014/main" id="{C95A2CC7-9738-48C5-5C6C-0845556E9A33}"/>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44" name="Freihandform 1424">
                <a:extLst>
                  <a:ext uri="{FF2B5EF4-FFF2-40B4-BE49-F238E27FC236}">
                    <a16:creationId xmlns:a16="http://schemas.microsoft.com/office/drawing/2014/main" id="{59AAFA86-2E59-BEF1-A19A-865B45BA5446}"/>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41" name="Textplatzhalter 3">
              <a:extLst>
                <a:ext uri="{FF2B5EF4-FFF2-40B4-BE49-F238E27FC236}">
                  <a16:creationId xmlns:a16="http://schemas.microsoft.com/office/drawing/2014/main" id="{C5583BE8-8CB3-70A8-CA41-78CD23B994C8}"/>
                </a:ext>
              </a:extLst>
            </p:cNvPr>
            <p:cNvSpPr txBox="1">
              <a:spLocks/>
            </p:cNvSpPr>
            <p:nvPr/>
          </p:nvSpPr>
          <p:spPr>
            <a:xfrm>
              <a:off x="3356369" y="3732468"/>
              <a:ext cx="2208215"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Is Social Security enough?</a:t>
              </a:r>
            </a:p>
          </p:txBody>
        </p:sp>
      </p:grpSp>
      <p:grpSp>
        <p:nvGrpSpPr>
          <p:cNvPr id="45" name="Group 44">
            <a:extLst>
              <a:ext uri="{FF2B5EF4-FFF2-40B4-BE49-F238E27FC236}">
                <a16:creationId xmlns:a16="http://schemas.microsoft.com/office/drawing/2014/main" id="{99340023-A1F8-2AD3-D22C-F39D4258E13A}"/>
              </a:ext>
            </a:extLst>
          </p:cNvPr>
          <p:cNvGrpSpPr/>
          <p:nvPr/>
        </p:nvGrpSpPr>
        <p:grpSpPr>
          <a:xfrm>
            <a:off x="5662830" y="1498541"/>
            <a:ext cx="2273301" cy="2429873"/>
            <a:chOff x="6061870" y="2547423"/>
            <a:chExt cx="2273301" cy="2429873"/>
          </a:xfrm>
        </p:grpSpPr>
        <p:grpSp>
          <p:nvGrpSpPr>
            <p:cNvPr id="46" name="Group 45">
              <a:extLst>
                <a:ext uri="{FF2B5EF4-FFF2-40B4-BE49-F238E27FC236}">
                  <a16:creationId xmlns:a16="http://schemas.microsoft.com/office/drawing/2014/main" id="{D87576A9-D730-3798-A96C-0D5AD3F5E239}"/>
                </a:ext>
              </a:extLst>
            </p:cNvPr>
            <p:cNvGrpSpPr/>
            <p:nvPr/>
          </p:nvGrpSpPr>
          <p:grpSpPr>
            <a:xfrm>
              <a:off x="6061870" y="2547423"/>
              <a:ext cx="2273300" cy="2429873"/>
              <a:chOff x="520700" y="2547423"/>
              <a:chExt cx="2273300" cy="2429873"/>
            </a:xfrm>
          </p:grpSpPr>
          <p:sp>
            <p:nvSpPr>
              <p:cNvPr id="48" name="Rectangle: Rounded Corners 47">
                <a:extLst>
                  <a:ext uri="{FF2B5EF4-FFF2-40B4-BE49-F238E27FC236}">
                    <a16:creationId xmlns:a16="http://schemas.microsoft.com/office/drawing/2014/main" id="{E1BF2D78-828C-A1C4-9A64-74369C7E47F1}"/>
                  </a:ext>
                </a:extLst>
              </p:cNvPr>
              <p:cNvSpPr/>
              <p:nvPr/>
            </p:nvSpPr>
            <p:spPr>
              <a:xfrm>
                <a:off x="520700" y="2799622"/>
                <a:ext cx="2273300" cy="2177674"/>
              </a:xfrm>
              <a:prstGeom prst="roundRect">
                <a:avLst/>
              </a:prstGeom>
              <a:solidFill>
                <a:srgbClr val="D4EFFC"/>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49" name="Oval 48">
                <a:extLst>
                  <a:ext uri="{FF2B5EF4-FFF2-40B4-BE49-F238E27FC236}">
                    <a16:creationId xmlns:a16="http://schemas.microsoft.com/office/drawing/2014/main" id="{B1BEB415-E671-6D45-A560-9EC8B103AD62}"/>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50" name="Freihandform 1424">
                <a:extLst>
                  <a:ext uri="{FF2B5EF4-FFF2-40B4-BE49-F238E27FC236}">
                    <a16:creationId xmlns:a16="http://schemas.microsoft.com/office/drawing/2014/main" id="{CEACD09D-4970-D637-A19F-1F2CD3E79E22}"/>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47" name="Textplatzhalter 3">
              <a:extLst>
                <a:ext uri="{FF2B5EF4-FFF2-40B4-BE49-F238E27FC236}">
                  <a16:creationId xmlns:a16="http://schemas.microsoft.com/office/drawing/2014/main" id="{8ED4CF40-A78F-0CE0-F3DC-F57842CC692F}"/>
                </a:ext>
              </a:extLst>
            </p:cNvPr>
            <p:cNvSpPr txBox="1">
              <a:spLocks/>
            </p:cNvSpPr>
            <p:nvPr/>
          </p:nvSpPr>
          <p:spPr>
            <a:xfrm>
              <a:off x="6140247" y="3732468"/>
              <a:ext cx="2194924" cy="62157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Increasing health care costs</a:t>
              </a:r>
            </a:p>
          </p:txBody>
        </p:sp>
      </p:grpSp>
      <p:grpSp>
        <p:nvGrpSpPr>
          <p:cNvPr id="51" name="Group 50">
            <a:extLst>
              <a:ext uri="{FF2B5EF4-FFF2-40B4-BE49-F238E27FC236}">
                <a16:creationId xmlns:a16="http://schemas.microsoft.com/office/drawing/2014/main" id="{FE7A62B4-2638-FEE8-B277-72D06DB3D562}"/>
              </a:ext>
            </a:extLst>
          </p:cNvPr>
          <p:cNvGrpSpPr/>
          <p:nvPr/>
        </p:nvGrpSpPr>
        <p:grpSpPr>
          <a:xfrm>
            <a:off x="7394571" y="3165642"/>
            <a:ext cx="2273301" cy="2429873"/>
            <a:chOff x="8832455" y="2547423"/>
            <a:chExt cx="2273301" cy="2429873"/>
          </a:xfrm>
        </p:grpSpPr>
        <p:grpSp>
          <p:nvGrpSpPr>
            <p:cNvPr id="52" name="Group 51">
              <a:extLst>
                <a:ext uri="{FF2B5EF4-FFF2-40B4-BE49-F238E27FC236}">
                  <a16:creationId xmlns:a16="http://schemas.microsoft.com/office/drawing/2014/main" id="{F546D949-2E5B-BBD0-EBA0-122D79C993E9}"/>
                </a:ext>
              </a:extLst>
            </p:cNvPr>
            <p:cNvGrpSpPr/>
            <p:nvPr/>
          </p:nvGrpSpPr>
          <p:grpSpPr>
            <a:xfrm>
              <a:off x="8832456" y="2547423"/>
              <a:ext cx="2273300" cy="2429873"/>
              <a:chOff x="520700" y="2547423"/>
              <a:chExt cx="2273300" cy="2429873"/>
            </a:xfrm>
          </p:grpSpPr>
          <p:sp>
            <p:nvSpPr>
              <p:cNvPr id="54" name="Rectangle: Rounded Corners 53">
                <a:extLst>
                  <a:ext uri="{FF2B5EF4-FFF2-40B4-BE49-F238E27FC236}">
                    <a16:creationId xmlns:a16="http://schemas.microsoft.com/office/drawing/2014/main" id="{B6C8C809-4641-4E5F-108B-167152FAF033}"/>
                  </a:ext>
                </a:extLst>
              </p:cNvPr>
              <p:cNvSpPr/>
              <p:nvPr/>
            </p:nvSpPr>
            <p:spPr>
              <a:xfrm>
                <a:off x="520700" y="2799622"/>
                <a:ext cx="2273300" cy="2177674"/>
              </a:xfrm>
              <a:prstGeom prst="roundRect">
                <a:avLst/>
              </a:prstGeom>
              <a:solidFill>
                <a:srgbClr val="DFEFF2"/>
              </a:solidFill>
              <a:ln w="38100">
                <a:solidFill>
                  <a:schemeClr val="bg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55" name="Oval 54">
                <a:extLst>
                  <a:ext uri="{FF2B5EF4-FFF2-40B4-BE49-F238E27FC236}">
                    <a16:creationId xmlns:a16="http://schemas.microsoft.com/office/drawing/2014/main" id="{EDEE590E-CF4D-3FBB-BFD5-918BB744318C}"/>
                  </a:ext>
                </a:extLst>
              </p:cNvPr>
              <p:cNvSpPr/>
              <p:nvPr/>
            </p:nvSpPr>
            <p:spPr>
              <a:xfrm>
                <a:off x="1365250" y="2547423"/>
                <a:ext cx="552450" cy="552450"/>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56" name="Freihandform 1424">
                <a:extLst>
                  <a:ext uri="{FF2B5EF4-FFF2-40B4-BE49-F238E27FC236}">
                    <a16:creationId xmlns:a16="http://schemas.microsoft.com/office/drawing/2014/main" id="{D015BDCD-6BB3-5F7A-871D-97EEAAFA4C9D}"/>
                  </a:ext>
                </a:extLst>
              </p:cNvPr>
              <p:cNvSpPr/>
              <p:nvPr/>
            </p:nvSpPr>
            <p:spPr>
              <a:xfrm>
                <a:off x="1495793" y="267430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bg2"/>
              </a:solidFill>
              <a:ln cap="flat">
                <a:solidFill>
                  <a:schemeClr val="bg2"/>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sp>
          <p:nvSpPr>
            <p:cNvPr id="53" name="Textplatzhalter 3">
              <a:extLst>
                <a:ext uri="{FF2B5EF4-FFF2-40B4-BE49-F238E27FC236}">
                  <a16:creationId xmlns:a16="http://schemas.microsoft.com/office/drawing/2014/main" id="{13036B05-2164-E960-A8C5-7F58EB88AC4A}"/>
                </a:ext>
              </a:extLst>
            </p:cNvPr>
            <p:cNvSpPr txBox="1">
              <a:spLocks/>
            </p:cNvSpPr>
            <p:nvPr/>
          </p:nvSpPr>
          <p:spPr>
            <a:xfrm>
              <a:off x="8832455" y="3732468"/>
              <a:ext cx="2273301" cy="466614"/>
            </a:xfrm>
            <a:prstGeom prst="rect">
              <a:avLst/>
            </a:prstGeom>
          </p:spPr>
          <p:txBody>
            <a:bodyPr lIns="0" tIns="0" rIns="0" bIns="0" anchor="t">
              <a:noAutofit/>
            </a:bodyPr>
            <a:lstStyle>
              <a:lvl1pPr marL="0" indent="0" algn="l" defTabSz="1219170" rtl="0" eaLnBrk="1" latinLnBrk="0" hangingPunct="1">
                <a:lnSpc>
                  <a:spcPct val="100000"/>
                </a:lnSpc>
                <a:spcBef>
                  <a:spcPts val="200"/>
                </a:spcBef>
                <a:spcAft>
                  <a:spcPts val="200"/>
                </a:spcAft>
                <a:buFont typeface="Calibri" panose="020B0604020202020204" pitchFamily="34" charset="0"/>
                <a:buNone/>
                <a:defRPr sz="1400" b="0" kern="1200" cap="none" baseline="0">
                  <a:solidFill>
                    <a:schemeClr val="tx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Calibri" panose="020B0604020202020204" pitchFamily="34" charset="0"/>
                <a:buChar char="•"/>
                <a:tabLst/>
                <a:defRPr lang="en-GB" sz="1400" kern="1200" noProof="0">
                  <a:solidFill>
                    <a:schemeClr val="tx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200" kern="1200">
                  <a:solidFill>
                    <a:schemeClr val="tx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200" kern="1200">
                  <a:solidFill>
                    <a:schemeClr val="tx1"/>
                  </a:solidFill>
                  <a:latin typeface="+mn-lt"/>
                  <a:ea typeface="+mn-ea"/>
                  <a:cs typeface="+mn-cs"/>
                </a:defRPr>
              </a:lvl4pPr>
              <a:lvl5pPr marL="0" indent="0" algn="l" defTabSz="1219170" rtl="0" eaLnBrk="1" latinLnBrk="0" hangingPunct="1">
                <a:lnSpc>
                  <a:spcPct val="100000"/>
                </a:lnSpc>
                <a:spcBef>
                  <a:spcPts val="200"/>
                </a:spcBef>
                <a:spcAft>
                  <a:spcPts val="200"/>
                </a:spcAft>
                <a:buFont typeface="Calibri" panose="020B0604020202020204" pitchFamily="34" charset="0"/>
                <a:buNone/>
                <a:defRPr sz="1200" kern="1200" baseline="0">
                  <a:solidFill>
                    <a:schemeClr val="tx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000" kern="1200">
                  <a:solidFill>
                    <a:schemeClr val="tx1"/>
                  </a:solidFill>
                  <a:latin typeface="+mn-lt"/>
                  <a:ea typeface="+mn-ea"/>
                  <a:cs typeface="+mn-cs"/>
                </a:defRPr>
              </a:lvl6pPr>
              <a:lvl7pPr marL="0" indent="0" algn="l" defTabSz="1219170" rtl="0" eaLnBrk="1" latinLnBrk="0" hangingPunct="1">
                <a:lnSpc>
                  <a:spcPct val="100000"/>
                </a:lnSpc>
                <a:spcBef>
                  <a:spcPts val="200"/>
                </a:spcBef>
                <a:spcAft>
                  <a:spcPts val="200"/>
                </a:spcAft>
                <a:buFont typeface="Calibri" panose="020B0604020202020204" pitchFamily="34" charset="0"/>
                <a:buNone/>
                <a:defRPr sz="1000" kern="1200">
                  <a:solidFill>
                    <a:schemeClr val="tx1"/>
                  </a:solidFill>
                  <a:latin typeface="+mn-lt"/>
                  <a:ea typeface="+mn-ea"/>
                  <a:cs typeface="+mn-cs"/>
                </a:defRPr>
              </a:lvl7pPr>
              <a:lvl8pPr marL="0" indent="0" algn="l" defTabSz="1219170" rtl="0" eaLnBrk="1" latinLnBrk="0" hangingPunct="1">
                <a:lnSpc>
                  <a:spcPct val="100000"/>
                </a:lnSpc>
                <a:spcBef>
                  <a:spcPts val="200"/>
                </a:spcBef>
                <a:spcAft>
                  <a:spcPts val="200"/>
                </a:spcAft>
                <a:buFont typeface="Calibri" panose="020B0604020202020204" pitchFamily="34" charset="0"/>
                <a:buNone/>
                <a:defRPr sz="800" kern="1200">
                  <a:solidFill>
                    <a:schemeClr val="tx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600" kern="1200">
                  <a:solidFill>
                    <a:schemeClr val="tx1"/>
                  </a:solidFill>
                  <a:latin typeface="+mn-lt"/>
                  <a:ea typeface="+mn-ea"/>
                  <a:cs typeface="+mn-cs"/>
                </a:defRPr>
              </a:lvl9pPr>
            </a:lstStyle>
            <a:p>
              <a:pPr algn="ctr">
                <a:lnSpc>
                  <a:spcPct val="90000"/>
                </a:lnSpc>
                <a:spcBef>
                  <a:spcPts val="800"/>
                </a:spcBef>
                <a:spcAft>
                  <a:spcPts val="1200"/>
                </a:spcAft>
                <a:buClr>
                  <a:schemeClr val="accent4"/>
                </a:buClr>
              </a:pPr>
              <a:r>
                <a:rPr lang="en-US" sz="2400" dirty="0">
                  <a:solidFill>
                    <a:schemeClr val="bg1"/>
                  </a:solidFill>
                </a:rPr>
                <a:t>Market </a:t>
              </a:r>
              <a:br>
                <a:rPr lang="en-US" sz="2400" dirty="0">
                  <a:solidFill>
                    <a:schemeClr val="bg1"/>
                  </a:solidFill>
                </a:rPr>
              </a:br>
              <a:r>
                <a:rPr lang="en-US" sz="2400" dirty="0">
                  <a:solidFill>
                    <a:schemeClr val="bg1"/>
                  </a:solidFill>
                </a:rPr>
                <a:t>volatility</a:t>
              </a:r>
            </a:p>
          </p:txBody>
        </p:sp>
      </p:grpSp>
      <p:sp>
        <p:nvSpPr>
          <p:cNvPr id="8" name="Rectangle 7">
            <a:extLst>
              <a:ext uri="{FF2B5EF4-FFF2-40B4-BE49-F238E27FC236}">
                <a16:creationId xmlns:a16="http://schemas.microsoft.com/office/drawing/2014/main" id="{70F51CEC-6ABD-E94D-68C1-B46D4BF75AB3}"/>
              </a:ext>
            </a:extLst>
          </p:cNvPr>
          <p:cNvSpPr/>
          <p:nvPr/>
        </p:nvSpPr>
        <p:spPr>
          <a:xfrm>
            <a:off x="595745" y="5781575"/>
            <a:ext cx="9310255" cy="538609"/>
          </a:xfrm>
          <a:prstGeom prst="rect">
            <a:avLst/>
          </a:prstGeom>
        </p:spPr>
        <p:txBody>
          <a:bodyPr wrap="square">
            <a:spAutoFit/>
          </a:bodyPr>
          <a:lstStyle/>
          <a:p>
            <a:pPr>
              <a:spcAft>
                <a:spcPts val="600"/>
              </a:spcAft>
            </a:pPr>
            <a:r>
              <a:rPr lang="en-US" sz="80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800" dirty="0"/>
              <a:t>The Allianz Center for the Future for Retirement produces insights and research as a part of Allianz Life Insurance Company of North America.</a:t>
            </a:r>
          </a:p>
        </p:txBody>
      </p:sp>
      <p:grpSp>
        <p:nvGrpSpPr>
          <p:cNvPr id="12" name="Group 11">
            <a:extLst>
              <a:ext uri="{FF2B5EF4-FFF2-40B4-BE49-F238E27FC236}">
                <a16:creationId xmlns:a16="http://schemas.microsoft.com/office/drawing/2014/main" id="{D4A56146-FBF3-08ED-9305-C7487BE307D0}"/>
              </a:ext>
            </a:extLst>
          </p:cNvPr>
          <p:cNvGrpSpPr/>
          <p:nvPr/>
        </p:nvGrpSpPr>
        <p:grpSpPr>
          <a:xfrm>
            <a:off x="595745" y="1394468"/>
            <a:ext cx="9310255" cy="4368528"/>
            <a:chOff x="595745" y="1394468"/>
            <a:chExt cx="9310255" cy="4368528"/>
          </a:xfrm>
        </p:grpSpPr>
        <p:grpSp>
          <p:nvGrpSpPr>
            <p:cNvPr id="7" name="Group 6">
              <a:extLst>
                <a:ext uri="{FF2B5EF4-FFF2-40B4-BE49-F238E27FC236}">
                  <a16:creationId xmlns:a16="http://schemas.microsoft.com/office/drawing/2014/main" id="{C7FC5781-C1B9-54C5-32D3-05F27BBAC2E5}"/>
                </a:ext>
              </a:extLst>
            </p:cNvPr>
            <p:cNvGrpSpPr/>
            <p:nvPr/>
          </p:nvGrpSpPr>
          <p:grpSpPr>
            <a:xfrm>
              <a:off x="595745" y="1394468"/>
              <a:ext cx="9310255" cy="4368528"/>
              <a:chOff x="2537220" y="1352352"/>
              <a:chExt cx="9310255" cy="4368528"/>
            </a:xfrm>
          </p:grpSpPr>
          <p:grpSp>
            <p:nvGrpSpPr>
              <p:cNvPr id="6" name="Group 5">
                <a:extLst>
                  <a:ext uri="{FF2B5EF4-FFF2-40B4-BE49-F238E27FC236}">
                    <a16:creationId xmlns:a16="http://schemas.microsoft.com/office/drawing/2014/main" id="{209AB048-4101-C071-F31C-075AD43DD7CB}"/>
                  </a:ext>
                </a:extLst>
              </p:cNvPr>
              <p:cNvGrpSpPr/>
              <p:nvPr/>
            </p:nvGrpSpPr>
            <p:grpSpPr>
              <a:xfrm>
                <a:off x="2537220" y="1352352"/>
                <a:ext cx="9310255" cy="4368528"/>
                <a:chOff x="2537220" y="1352352"/>
                <a:chExt cx="9310255" cy="4368528"/>
              </a:xfrm>
            </p:grpSpPr>
            <p:grpSp>
              <p:nvGrpSpPr>
                <p:cNvPr id="29" name="Group 28">
                  <a:extLst>
                    <a:ext uri="{FF2B5EF4-FFF2-40B4-BE49-F238E27FC236}">
                      <a16:creationId xmlns:a16="http://schemas.microsoft.com/office/drawing/2014/main" id="{0F9C9B6B-78A4-44B8-96B3-9871C61262F1}"/>
                    </a:ext>
                  </a:extLst>
                </p:cNvPr>
                <p:cNvGrpSpPr/>
                <p:nvPr/>
              </p:nvGrpSpPr>
              <p:grpSpPr>
                <a:xfrm>
                  <a:off x="2537220" y="1352352"/>
                  <a:ext cx="9310255" cy="4368528"/>
                  <a:chOff x="2467873" y="480115"/>
                  <a:chExt cx="8346838" cy="4368528"/>
                </a:xfrm>
              </p:grpSpPr>
              <p:sp>
                <p:nvSpPr>
                  <p:cNvPr id="30" name="Rectangle 29">
                    <a:extLst>
                      <a:ext uri="{FF2B5EF4-FFF2-40B4-BE49-F238E27FC236}">
                        <a16:creationId xmlns:a16="http://schemas.microsoft.com/office/drawing/2014/main" id="{7A48C9C5-CFC9-4A39-8E7E-3F40D91D56C8}"/>
                      </a:ext>
                    </a:extLst>
                  </p:cNvPr>
                  <p:cNvSpPr/>
                  <p:nvPr/>
                </p:nvSpPr>
                <p:spPr>
                  <a:xfrm>
                    <a:off x="2467873" y="480115"/>
                    <a:ext cx="8346838" cy="4368528"/>
                  </a:xfrm>
                  <a:prstGeom prst="rect">
                    <a:avLst/>
                  </a:prstGeom>
                  <a:solidFill>
                    <a:schemeClr val="accent6">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31" name="Ellipse 11">
                    <a:extLst>
                      <a:ext uri="{FF2B5EF4-FFF2-40B4-BE49-F238E27FC236}">
                        <a16:creationId xmlns:a16="http://schemas.microsoft.com/office/drawing/2014/main" id="{CF957195-42C0-45FB-8945-CE5EF5BF2A44}"/>
                      </a:ext>
                    </a:extLst>
                  </p:cNvPr>
                  <p:cNvSpPr>
                    <a:spLocks/>
                  </p:cNvSpPr>
                  <p:nvPr/>
                </p:nvSpPr>
                <p:spPr>
                  <a:xfrm>
                    <a:off x="5937250" y="1266264"/>
                    <a:ext cx="1369030" cy="15221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000" b="1" i="0" u="none" strike="noStrike" dirty="0">
                        <a:solidFill>
                          <a:schemeClr val="accent6">
                            <a:lumMod val="50000"/>
                          </a:schemeClr>
                        </a:solidFill>
                      </a:rPr>
                      <a:t>3</a:t>
                    </a:r>
                    <a:r>
                      <a:rPr lang="en-US" sz="4000" b="1" dirty="0">
                        <a:solidFill>
                          <a:schemeClr val="accent6">
                            <a:lumMod val="50000"/>
                          </a:schemeClr>
                        </a:solidFill>
                      </a:rPr>
                      <a:t>5</a:t>
                    </a:r>
                    <a:r>
                      <a:rPr lang="en-US" sz="4000" b="1" i="0" u="none" strike="noStrike" dirty="0">
                        <a:solidFill>
                          <a:schemeClr val="accent6">
                            <a:lumMod val="50000"/>
                          </a:schemeClr>
                        </a:solidFill>
                      </a:rPr>
                      <a:t>%</a:t>
                    </a:r>
                  </a:p>
                </p:txBody>
              </p:sp>
              <p:sp>
                <p:nvSpPr>
                  <p:cNvPr id="32" name="TextBox 31">
                    <a:extLst>
                      <a:ext uri="{FF2B5EF4-FFF2-40B4-BE49-F238E27FC236}">
                        <a16:creationId xmlns:a16="http://schemas.microsoft.com/office/drawing/2014/main" id="{DE34AE65-3FC7-4AE9-8E5A-57701FCE8D99}"/>
                      </a:ext>
                    </a:extLst>
                  </p:cNvPr>
                  <p:cNvSpPr txBox="1"/>
                  <p:nvPr/>
                </p:nvSpPr>
                <p:spPr>
                  <a:xfrm>
                    <a:off x="5777071" y="3436334"/>
                    <a:ext cx="1885507" cy="392775"/>
                  </a:xfrm>
                  <a:prstGeom prst="rect">
                    <a:avLst/>
                  </a:prstGeom>
                  <a:noFill/>
                </p:spPr>
                <p:txBody>
                  <a:bodyPr wrap="square" rtlCol="0">
                    <a:noAutofit/>
                  </a:bodyPr>
                  <a:lstStyle/>
                  <a:p>
                    <a:pPr algn="ctr">
                      <a:lnSpc>
                        <a:spcPct val="90000"/>
                      </a:lnSpc>
                    </a:pPr>
                    <a:r>
                      <a:rPr lang="en-US" sz="2400" dirty="0">
                        <a:solidFill>
                          <a:schemeClr val="bg2"/>
                        </a:solidFill>
                      </a:rPr>
                      <a:t>Rising costs of health insurance</a:t>
                    </a:r>
                  </a:p>
                </p:txBody>
              </p:sp>
            </p:grpSp>
            <p:sp>
              <p:nvSpPr>
                <p:cNvPr id="5" name="Ellipse 11">
                  <a:extLst>
                    <a:ext uri="{FF2B5EF4-FFF2-40B4-BE49-F238E27FC236}">
                      <a16:creationId xmlns:a16="http://schemas.microsoft.com/office/drawing/2014/main" id="{D0AB1296-2DD7-EF00-3365-3AF0753A1B82}"/>
                    </a:ext>
                  </a:extLst>
                </p:cNvPr>
                <p:cNvSpPr>
                  <a:spLocks/>
                </p:cNvSpPr>
                <p:nvPr/>
              </p:nvSpPr>
              <p:spPr>
                <a:xfrm>
                  <a:off x="9134284" y="2138501"/>
                  <a:ext cx="1527048" cy="15221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000" b="1" i="0" u="none" strike="noStrike" dirty="0">
                      <a:solidFill>
                        <a:schemeClr val="accent6">
                          <a:lumMod val="50000"/>
                        </a:schemeClr>
                      </a:solidFill>
                    </a:rPr>
                    <a:t>34%</a:t>
                  </a:r>
                </a:p>
              </p:txBody>
            </p:sp>
          </p:grpSp>
          <p:sp>
            <p:nvSpPr>
              <p:cNvPr id="4" name="TextBox 3">
                <a:extLst>
                  <a:ext uri="{FF2B5EF4-FFF2-40B4-BE49-F238E27FC236}">
                    <a16:creationId xmlns:a16="http://schemas.microsoft.com/office/drawing/2014/main" id="{E86C6479-305C-CE20-00B7-7704702315AC}"/>
                  </a:ext>
                </a:extLst>
              </p:cNvPr>
              <p:cNvSpPr txBox="1"/>
              <p:nvPr/>
            </p:nvSpPr>
            <p:spPr>
              <a:xfrm>
                <a:off x="9032491" y="4323281"/>
                <a:ext cx="2103138" cy="392775"/>
              </a:xfrm>
              <a:prstGeom prst="rect">
                <a:avLst/>
              </a:prstGeom>
              <a:noFill/>
            </p:spPr>
            <p:txBody>
              <a:bodyPr wrap="square" rtlCol="0">
                <a:noAutofit/>
              </a:bodyPr>
              <a:lstStyle/>
              <a:p>
                <a:pPr algn="ctr">
                  <a:lnSpc>
                    <a:spcPct val="90000"/>
                  </a:lnSpc>
                </a:pPr>
                <a:r>
                  <a:rPr lang="en-US" sz="2400" dirty="0">
                    <a:solidFill>
                      <a:schemeClr val="bg2"/>
                    </a:solidFill>
                  </a:rPr>
                  <a:t>Running out of money</a:t>
                </a:r>
              </a:p>
            </p:txBody>
          </p:sp>
        </p:grpSp>
        <p:sp>
          <p:nvSpPr>
            <p:cNvPr id="9" name="Ellipse 11">
              <a:extLst>
                <a:ext uri="{FF2B5EF4-FFF2-40B4-BE49-F238E27FC236}">
                  <a16:creationId xmlns:a16="http://schemas.microsoft.com/office/drawing/2014/main" id="{28EDC951-8CD4-ACA8-A22F-EE9A12975287}"/>
                </a:ext>
              </a:extLst>
            </p:cNvPr>
            <p:cNvSpPr>
              <a:spLocks/>
            </p:cNvSpPr>
            <p:nvPr/>
          </p:nvSpPr>
          <p:spPr>
            <a:xfrm>
              <a:off x="1514442" y="2180617"/>
              <a:ext cx="1527048" cy="152211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000" b="1" i="0" u="none" strike="noStrike" dirty="0">
                  <a:solidFill>
                    <a:schemeClr val="accent6">
                      <a:lumMod val="50000"/>
                    </a:schemeClr>
                  </a:solidFill>
                </a:rPr>
                <a:t>36%</a:t>
              </a:r>
            </a:p>
          </p:txBody>
        </p:sp>
        <p:sp>
          <p:nvSpPr>
            <p:cNvPr id="10" name="TextBox 9">
              <a:extLst>
                <a:ext uri="{FF2B5EF4-FFF2-40B4-BE49-F238E27FC236}">
                  <a16:creationId xmlns:a16="http://schemas.microsoft.com/office/drawing/2014/main" id="{35B0D1A4-3865-B677-6070-D1DBC8CB749E}"/>
                </a:ext>
              </a:extLst>
            </p:cNvPr>
            <p:cNvSpPr txBox="1"/>
            <p:nvPr/>
          </p:nvSpPr>
          <p:spPr>
            <a:xfrm>
              <a:off x="884533" y="4362261"/>
              <a:ext cx="2786866" cy="392775"/>
            </a:xfrm>
            <a:prstGeom prst="rect">
              <a:avLst/>
            </a:prstGeom>
            <a:noFill/>
          </p:spPr>
          <p:txBody>
            <a:bodyPr wrap="square" rtlCol="0">
              <a:noAutofit/>
            </a:bodyPr>
            <a:lstStyle/>
            <a:p>
              <a:pPr algn="ctr">
                <a:lnSpc>
                  <a:spcPct val="90000"/>
                </a:lnSpc>
              </a:pPr>
              <a:r>
                <a:rPr lang="en-US" sz="2400" dirty="0">
                  <a:solidFill>
                    <a:schemeClr val="bg2"/>
                  </a:solidFill>
                </a:rPr>
                <a:t>Inflation will make it harder to reach financial goals</a:t>
              </a:r>
            </a:p>
          </p:txBody>
        </p:sp>
      </p:grpSp>
      <p:sp>
        <p:nvSpPr>
          <p:cNvPr id="11" name="TextBox 10">
            <a:extLst>
              <a:ext uri="{FF2B5EF4-FFF2-40B4-BE49-F238E27FC236}">
                <a16:creationId xmlns:a16="http://schemas.microsoft.com/office/drawing/2014/main" id="{0D8D406F-E503-B970-4182-A3EDCF5D6F5C}"/>
              </a:ext>
            </a:extLst>
          </p:cNvPr>
          <p:cNvSpPr txBox="1"/>
          <p:nvPr/>
        </p:nvSpPr>
        <p:spPr>
          <a:xfrm>
            <a:off x="1628599" y="1595110"/>
            <a:ext cx="6610523" cy="456395"/>
          </a:xfrm>
          <a:prstGeom prst="rect">
            <a:avLst/>
          </a:prstGeom>
          <a:noFill/>
        </p:spPr>
        <p:txBody>
          <a:bodyPr wrap="square" rtlCol="0">
            <a:noAutofit/>
          </a:bodyPr>
          <a:lstStyle/>
          <a:p>
            <a:pPr algn="ctr">
              <a:lnSpc>
                <a:spcPct val="90000"/>
              </a:lnSpc>
            </a:pPr>
            <a:r>
              <a:rPr lang="en-US" sz="1800" dirty="0">
                <a:solidFill>
                  <a:schemeClr val="bg2"/>
                </a:solidFill>
              </a:rPr>
              <a:t>Top worries that keep women up at night</a:t>
            </a:r>
          </a:p>
        </p:txBody>
      </p:sp>
    </p:spTree>
    <p:extLst>
      <p:ext uri="{BB962C8B-B14F-4D97-AF65-F5344CB8AC3E}">
        <p14:creationId xmlns:p14="http://schemas.microsoft.com/office/powerpoint/2010/main" val="357170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sz="3600" dirty="0">
                <a:solidFill>
                  <a:schemeClr val="accent4"/>
                </a:solidFill>
              </a:rPr>
              <a:t>Current economic environment</a:t>
            </a:r>
          </a:p>
        </p:txBody>
      </p:sp>
      <p:sp>
        <p:nvSpPr>
          <p:cNvPr id="3" name="Slide Number Placeholder 2"/>
          <p:cNvSpPr>
            <a:spLocks noGrp="1"/>
          </p:cNvSpPr>
          <p:nvPr>
            <p:ph type="sldNum" sz="quarter" idx="4"/>
          </p:nvPr>
        </p:nvSpPr>
        <p:spPr/>
        <p:txBody>
          <a:bodyPr/>
          <a:lstStyle/>
          <a:p>
            <a:fld id="{67FC5CDF-15F9-4054-9F50-C9080AAD3281}" type="slidenum">
              <a:rPr lang="en-US" smtClean="0"/>
              <a:pPr/>
              <a:t>26</a:t>
            </a:fld>
            <a:endParaRPr lang="en-US" dirty="0"/>
          </a:p>
        </p:txBody>
      </p:sp>
      <p:grpSp>
        <p:nvGrpSpPr>
          <p:cNvPr id="27" name="Group 26"/>
          <p:cNvGrpSpPr/>
          <p:nvPr/>
        </p:nvGrpSpPr>
        <p:grpSpPr>
          <a:xfrm>
            <a:off x="1071115" y="1958108"/>
            <a:ext cx="4242700" cy="4115135"/>
            <a:chOff x="1700720" y="2144751"/>
            <a:chExt cx="8472145" cy="4115135"/>
          </a:xfrm>
        </p:grpSpPr>
        <p:sp>
          <p:nvSpPr>
            <p:cNvPr id="28" name="Rounded Rectangle 27"/>
            <p:cNvSpPr/>
            <p:nvPr/>
          </p:nvSpPr>
          <p:spPr>
            <a:xfrm>
              <a:off x="1700720" y="2144751"/>
              <a:ext cx="8472145" cy="4115135"/>
            </a:xfrm>
            <a:prstGeom prst="roundRect">
              <a:avLst/>
            </a:prstGeom>
            <a:noFill/>
            <a:ln w="57150">
              <a:solidFill>
                <a:srgbClr val="18AA7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endParaRPr>
            </a:p>
          </p:txBody>
        </p:sp>
        <p:sp>
          <p:nvSpPr>
            <p:cNvPr id="29" name="TextBox 28"/>
            <p:cNvSpPr txBox="1"/>
            <p:nvPr/>
          </p:nvSpPr>
          <p:spPr>
            <a:xfrm>
              <a:off x="2222214" y="5482401"/>
              <a:ext cx="7280679" cy="728686"/>
            </a:xfrm>
            <a:prstGeom prst="rect">
              <a:avLst/>
            </a:prstGeom>
            <a:noFill/>
          </p:spPr>
          <p:txBody>
            <a:bodyPr wrap="square" rtlCol="0" anchor="ctr">
              <a:noAutofit/>
            </a:bodyPr>
            <a:lstStyle/>
            <a:p>
              <a:pPr algn="ctr">
                <a:lnSpc>
                  <a:spcPct val="90000"/>
                </a:lnSpc>
              </a:pPr>
              <a:r>
                <a:rPr lang="en-US" sz="2400" b="1" dirty="0">
                  <a:solidFill>
                    <a:srgbClr val="47B0B5"/>
                  </a:solidFill>
                </a:rPr>
                <a:t>Current economic environment</a:t>
              </a:r>
            </a:p>
          </p:txBody>
        </p:sp>
      </p:grpSp>
      <p:grpSp>
        <p:nvGrpSpPr>
          <p:cNvPr id="4" name="Group 3">
            <a:extLst>
              <a:ext uri="{FF2B5EF4-FFF2-40B4-BE49-F238E27FC236}">
                <a16:creationId xmlns:a16="http://schemas.microsoft.com/office/drawing/2014/main" id="{D4CD67B5-3657-1E9E-254A-B5A262DD514A}"/>
              </a:ext>
            </a:extLst>
          </p:cNvPr>
          <p:cNvGrpSpPr/>
          <p:nvPr/>
        </p:nvGrpSpPr>
        <p:grpSpPr>
          <a:xfrm>
            <a:off x="1471315" y="2122386"/>
            <a:ext cx="3518568" cy="3136278"/>
            <a:chOff x="1621378" y="1938840"/>
            <a:chExt cx="3518568" cy="3136278"/>
          </a:xfrm>
        </p:grpSpPr>
        <p:sp>
          <p:nvSpPr>
            <p:cNvPr id="30" name="TextBox 29">
              <a:extLst>
                <a:ext uri="{FF2B5EF4-FFF2-40B4-BE49-F238E27FC236}">
                  <a16:creationId xmlns:a16="http://schemas.microsoft.com/office/drawing/2014/main" id="{DB9418D3-E31E-3331-EEC2-EB709D4C0CB2}"/>
                </a:ext>
              </a:extLst>
            </p:cNvPr>
            <p:cNvSpPr txBox="1"/>
            <p:nvPr/>
          </p:nvSpPr>
          <p:spPr>
            <a:xfrm>
              <a:off x="1873369" y="1938840"/>
              <a:ext cx="2821320" cy="457200"/>
            </a:xfrm>
            <a:prstGeom prst="rect">
              <a:avLst/>
            </a:prstGeom>
            <a:noFill/>
          </p:spPr>
          <p:txBody>
            <a:bodyPr wrap="square" rtlCol="0">
              <a:noAutofit/>
            </a:bodyPr>
            <a:lstStyle/>
            <a:p>
              <a:pPr algn="ctr">
                <a:lnSpc>
                  <a:spcPct val="90000"/>
                </a:lnSpc>
              </a:pPr>
              <a:r>
                <a:rPr lang="en-US" sz="3200" i="1" dirty="0">
                  <a:solidFill>
                    <a:schemeClr val="bg1"/>
                  </a:solidFill>
                </a:rPr>
                <a:t>Life events</a:t>
              </a:r>
            </a:p>
          </p:txBody>
        </p:sp>
        <p:grpSp>
          <p:nvGrpSpPr>
            <p:cNvPr id="31" name="Group 30">
              <a:extLst>
                <a:ext uri="{FF2B5EF4-FFF2-40B4-BE49-F238E27FC236}">
                  <a16:creationId xmlns:a16="http://schemas.microsoft.com/office/drawing/2014/main" id="{7400B41C-F1CD-26A3-D376-5E0F2B8F3BE6}"/>
                </a:ext>
              </a:extLst>
            </p:cNvPr>
            <p:cNvGrpSpPr/>
            <p:nvPr/>
          </p:nvGrpSpPr>
          <p:grpSpPr>
            <a:xfrm>
              <a:off x="1621378" y="2667586"/>
              <a:ext cx="1705596" cy="723836"/>
              <a:chOff x="683652" y="4297955"/>
              <a:chExt cx="1705596" cy="723836"/>
            </a:xfrm>
            <a:solidFill>
              <a:schemeClr val="accent1">
                <a:lumMod val="20000"/>
                <a:lumOff val="80000"/>
              </a:schemeClr>
            </a:solidFill>
          </p:grpSpPr>
          <p:sp>
            <p:nvSpPr>
              <p:cNvPr id="47" name="Rounded Rectangle 8">
                <a:extLst>
                  <a:ext uri="{FF2B5EF4-FFF2-40B4-BE49-F238E27FC236}">
                    <a16:creationId xmlns:a16="http://schemas.microsoft.com/office/drawing/2014/main" id="{55E3505E-1011-9E5A-54D3-BEFE59C6B4F3}"/>
                  </a:ext>
                </a:extLst>
              </p:cNvPr>
              <p:cNvSpPr/>
              <p:nvPr/>
            </p:nvSpPr>
            <p:spPr>
              <a:xfrm>
                <a:off x="683652"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48" name="TextBox 47">
                <a:extLst>
                  <a:ext uri="{FF2B5EF4-FFF2-40B4-BE49-F238E27FC236}">
                    <a16:creationId xmlns:a16="http://schemas.microsoft.com/office/drawing/2014/main" id="{B781753D-8A31-5B41-B141-98440B276CF1}"/>
                  </a:ext>
                </a:extLst>
              </p:cNvPr>
              <p:cNvSpPr txBox="1"/>
              <p:nvPr/>
            </p:nvSpPr>
            <p:spPr>
              <a:xfrm>
                <a:off x="706513" y="4320264"/>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Career</a:t>
                </a:r>
              </a:p>
            </p:txBody>
          </p:sp>
        </p:grpSp>
        <p:grpSp>
          <p:nvGrpSpPr>
            <p:cNvPr id="32" name="Group 31">
              <a:extLst>
                <a:ext uri="{FF2B5EF4-FFF2-40B4-BE49-F238E27FC236}">
                  <a16:creationId xmlns:a16="http://schemas.microsoft.com/office/drawing/2014/main" id="{F847EA89-7432-1CB0-09FF-AB78048E6A47}"/>
                </a:ext>
              </a:extLst>
            </p:cNvPr>
            <p:cNvGrpSpPr/>
            <p:nvPr/>
          </p:nvGrpSpPr>
          <p:grpSpPr>
            <a:xfrm>
              <a:off x="3414100" y="2667586"/>
              <a:ext cx="1705596" cy="723836"/>
              <a:chOff x="2476374" y="4297955"/>
              <a:chExt cx="1705596" cy="723836"/>
            </a:xfrm>
            <a:solidFill>
              <a:schemeClr val="accent1">
                <a:lumMod val="20000"/>
                <a:lumOff val="80000"/>
              </a:schemeClr>
            </a:solidFill>
          </p:grpSpPr>
          <p:sp>
            <p:nvSpPr>
              <p:cNvPr id="45" name="Rounded Rectangle 11">
                <a:extLst>
                  <a:ext uri="{FF2B5EF4-FFF2-40B4-BE49-F238E27FC236}">
                    <a16:creationId xmlns:a16="http://schemas.microsoft.com/office/drawing/2014/main" id="{176C95C5-D7EE-18AB-12D8-E2984ABAB7CB}"/>
                  </a:ext>
                </a:extLst>
              </p:cNvPr>
              <p:cNvSpPr/>
              <p:nvPr/>
            </p:nvSpPr>
            <p:spPr>
              <a:xfrm>
                <a:off x="2476374"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46" name="TextBox 45">
                <a:extLst>
                  <a:ext uri="{FF2B5EF4-FFF2-40B4-BE49-F238E27FC236}">
                    <a16:creationId xmlns:a16="http://schemas.microsoft.com/office/drawing/2014/main" id="{91996CE0-F4B7-CC53-6227-09A950226D11}"/>
                  </a:ext>
                </a:extLst>
              </p:cNvPr>
              <p:cNvSpPr txBox="1"/>
              <p:nvPr/>
            </p:nvSpPr>
            <p:spPr>
              <a:xfrm>
                <a:off x="2499465" y="4320264"/>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Family</a:t>
                </a:r>
              </a:p>
            </p:txBody>
          </p:sp>
        </p:grpSp>
        <p:grpSp>
          <p:nvGrpSpPr>
            <p:cNvPr id="33" name="Group 32">
              <a:extLst>
                <a:ext uri="{FF2B5EF4-FFF2-40B4-BE49-F238E27FC236}">
                  <a16:creationId xmlns:a16="http://schemas.microsoft.com/office/drawing/2014/main" id="{11CCFDD2-3288-1D1D-B10C-8FE9935BF81F}"/>
                </a:ext>
              </a:extLst>
            </p:cNvPr>
            <p:cNvGrpSpPr/>
            <p:nvPr/>
          </p:nvGrpSpPr>
          <p:grpSpPr>
            <a:xfrm>
              <a:off x="1621378" y="3509434"/>
              <a:ext cx="1705596" cy="723836"/>
              <a:chOff x="4269096" y="4297955"/>
              <a:chExt cx="1705596" cy="723836"/>
            </a:xfrm>
            <a:solidFill>
              <a:schemeClr val="accent1">
                <a:lumMod val="20000"/>
                <a:lumOff val="80000"/>
              </a:schemeClr>
            </a:solidFill>
          </p:grpSpPr>
          <p:sp>
            <p:nvSpPr>
              <p:cNvPr id="43" name="Rounded Rectangle 14">
                <a:extLst>
                  <a:ext uri="{FF2B5EF4-FFF2-40B4-BE49-F238E27FC236}">
                    <a16:creationId xmlns:a16="http://schemas.microsoft.com/office/drawing/2014/main" id="{6A25A054-4C3D-D7B2-64F3-F848CCEE91BC}"/>
                  </a:ext>
                </a:extLst>
              </p:cNvPr>
              <p:cNvSpPr/>
              <p:nvPr/>
            </p:nvSpPr>
            <p:spPr>
              <a:xfrm>
                <a:off x="4269096"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44" name="TextBox 43">
                <a:extLst>
                  <a:ext uri="{FF2B5EF4-FFF2-40B4-BE49-F238E27FC236}">
                    <a16:creationId xmlns:a16="http://schemas.microsoft.com/office/drawing/2014/main" id="{D9A33B4F-D605-FBA4-08AF-7CA2EEDED202}"/>
                  </a:ext>
                </a:extLst>
              </p:cNvPr>
              <p:cNvSpPr txBox="1"/>
              <p:nvPr/>
            </p:nvSpPr>
            <p:spPr>
              <a:xfrm>
                <a:off x="4288301" y="4320264"/>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Home</a:t>
                </a:r>
              </a:p>
            </p:txBody>
          </p:sp>
        </p:grpSp>
        <p:grpSp>
          <p:nvGrpSpPr>
            <p:cNvPr id="34" name="Group 33">
              <a:extLst>
                <a:ext uri="{FF2B5EF4-FFF2-40B4-BE49-F238E27FC236}">
                  <a16:creationId xmlns:a16="http://schemas.microsoft.com/office/drawing/2014/main" id="{C00638F5-4CDD-0E76-FC89-CD7380AD16F6}"/>
                </a:ext>
              </a:extLst>
            </p:cNvPr>
            <p:cNvGrpSpPr/>
            <p:nvPr/>
          </p:nvGrpSpPr>
          <p:grpSpPr>
            <a:xfrm>
              <a:off x="3414100" y="3509434"/>
              <a:ext cx="1705596" cy="723836"/>
              <a:chOff x="6061818" y="4297955"/>
              <a:chExt cx="1705596" cy="723836"/>
            </a:xfrm>
            <a:solidFill>
              <a:schemeClr val="accent1">
                <a:lumMod val="20000"/>
                <a:lumOff val="80000"/>
              </a:schemeClr>
            </a:solidFill>
          </p:grpSpPr>
          <p:sp>
            <p:nvSpPr>
              <p:cNvPr id="41" name="Rounded Rectangle 17">
                <a:extLst>
                  <a:ext uri="{FF2B5EF4-FFF2-40B4-BE49-F238E27FC236}">
                    <a16:creationId xmlns:a16="http://schemas.microsoft.com/office/drawing/2014/main" id="{CB044439-D82F-6F28-C57F-E5D123F285D2}"/>
                  </a:ext>
                </a:extLst>
              </p:cNvPr>
              <p:cNvSpPr/>
              <p:nvPr/>
            </p:nvSpPr>
            <p:spPr>
              <a:xfrm>
                <a:off x="6061818"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42" name="TextBox 41">
                <a:extLst>
                  <a:ext uri="{FF2B5EF4-FFF2-40B4-BE49-F238E27FC236}">
                    <a16:creationId xmlns:a16="http://schemas.microsoft.com/office/drawing/2014/main" id="{DED05138-F8CD-F25C-6CF3-EEA2708509D7}"/>
                  </a:ext>
                </a:extLst>
              </p:cNvPr>
              <p:cNvSpPr txBox="1"/>
              <p:nvPr/>
            </p:nvSpPr>
            <p:spPr>
              <a:xfrm>
                <a:off x="6082068" y="4336889"/>
                <a:ext cx="1643446" cy="661063"/>
              </a:xfrm>
              <a:prstGeom prst="rect">
                <a:avLst/>
              </a:prstGeom>
              <a:noFill/>
            </p:spPr>
            <p:txBody>
              <a:bodyPr wrap="square" rtlCol="0" anchor="ctr">
                <a:noAutofit/>
              </a:bodyPr>
              <a:lstStyle/>
              <a:p>
                <a:pPr algn="ctr">
                  <a:lnSpc>
                    <a:spcPct val="90000"/>
                  </a:lnSpc>
                </a:pPr>
                <a:r>
                  <a:rPr lang="en-US" sz="2000" dirty="0">
                    <a:solidFill>
                      <a:schemeClr val="bg1"/>
                    </a:solidFill>
                  </a:rPr>
                  <a:t>Business</a:t>
                </a:r>
              </a:p>
            </p:txBody>
          </p:sp>
        </p:grpSp>
        <p:grpSp>
          <p:nvGrpSpPr>
            <p:cNvPr id="35" name="Group 34">
              <a:extLst>
                <a:ext uri="{FF2B5EF4-FFF2-40B4-BE49-F238E27FC236}">
                  <a16:creationId xmlns:a16="http://schemas.microsoft.com/office/drawing/2014/main" id="{1D28CB1D-3A0D-965A-47F7-69DDA3FABA33}"/>
                </a:ext>
              </a:extLst>
            </p:cNvPr>
            <p:cNvGrpSpPr/>
            <p:nvPr/>
          </p:nvGrpSpPr>
          <p:grpSpPr>
            <a:xfrm>
              <a:off x="1641626" y="4351282"/>
              <a:ext cx="1705596" cy="723836"/>
              <a:chOff x="7854540" y="4297955"/>
              <a:chExt cx="1705596" cy="723836"/>
            </a:xfrm>
            <a:solidFill>
              <a:schemeClr val="accent1">
                <a:lumMod val="20000"/>
                <a:lumOff val="80000"/>
              </a:schemeClr>
            </a:solidFill>
          </p:grpSpPr>
          <p:sp>
            <p:nvSpPr>
              <p:cNvPr id="39" name="Rounded Rectangle 20">
                <a:extLst>
                  <a:ext uri="{FF2B5EF4-FFF2-40B4-BE49-F238E27FC236}">
                    <a16:creationId xmlns:a16="http://schemas.microsoft.com/office/drawing/2014/main" id="{5F0F633F-BB20-EAA6-2FE0-C4E2E7728DAF}"/>
                  </a:ext>
                </a:extLst>
              </p:cNvPr>
              <p:cNvSpPr/>
              <p:nvPr/>
            </p:nvSpPr>
            <p:spPr>
              <a:xfrm>
                <a:off x="7854540"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40" name="TextBox 39">
                <a:extLst>
                  <a:ext uri="{FF2B5EF4-FFF2-40B4-BE49-F238E27FC236}">
                    <a16:creationId xmlns:a16="http://schemas.microsoft.com/office/drawing/2014/main" id="{108368B4-F471-FE26-9A53-6173B3DFF62C}"/>
                  </a:ext>
                </a:extLst>
              </p:cNvPr>
              <p:cNvSpPr txBox="1"/>
              <p:nvPr/>
            </p:nvSpPr>
            <p:spPr>
              <a:xfrm>
                <a:off x="7874819" y="4335049"/>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Starting over</a:t>
                </a:r>
              </a:p>
            </p:txBody>
          </p:sp>
        </p:grpSp>
        <p:grpSp>
          <p:nvGrpSpPr>
            <p:cNvPr id="36" name="Group 35">
              <a:extLst>
                <a:ext uri="{FF2B5EF4-FFF2-40B4-BE49-F238E27FC236}">
                  <a16:creationId xmlns:a16="http://schemas.microsoft.com/office/drawing/2014/main" id="{1C62741E-920F-1A98-F6ED-463859B00D15}"/>
                </a:ext>
              </a:extLst>
            </p:cNvPr>
            <p:cNvGrpSpPr/>
            <p:nvPr/>
          </p:nvGrpSpPr>
          <p:grpSpPr>
            <a:xfrm>
              <a:off x="3434350" y="4351282"/>
              <a:ext cx="1705596" cy="723836"/>
              <a:chOff x="9647264" y="4297955"/>
              <a:chExt cx="1705596" cy="723836"/>
            </a:xfrm>
            <a:solidFill>
              <a:schemeClr val="accent1">
                <a:lumMod val="20000"/>
                <a:lumOff val="80000"/>
              </a:schemeClr>
            </a:solidFill>
          </p:grpSpPr>
          <p:sp>
            <p:nvSpPr>
              <p:cNvPr id="37" name="Rounded Rectangle 23">
                <a:extLst>
                  <a:ext uri="{FF2B5EF4-FFF2-40B4-BE49-F238E27FC236}">
                    <a16:creationId xmlns:a16="http://schemas.microsoft.com/office/drawing/2014/main" id="{E1EC248D-A8EA-BEDD-4025-915CD22E217A}"/>
                  </a:ext>
                </a:extLst>
              </p:cNvPr>
              <p:cNvSpPr/>
              <p:nvPr/>
            </p:nvSpPr>
            <p:spPr>
              <a:xfrm>
                <a:off x="9647264" y="4297955"/>
                <a:ext cx="1705596" cy="72383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err="1">
                  <a:solidFill>
                    <a:schemeClr val="bg1"/>
                  </a:solidFill>
                </a:endParaRPr>
              </a:p>
            </p:txBody>
          </p:sp>
          <p:sp>
            <p:nvSpPr>
              <p:cNvPr id="38" name="TextBox 37">
                <a:extLst>
                  <a:ext uri="{FF2B5EF4-FFF2-40B4-BE49-F238E27FC236}">
                    <a16:creationId xmlns:a16="http://schemas.microsoft.com/office/drawing/2014/main" id="{9C7CEB1A-2929-C8BB-3E78-3F4795C2847D}"/>
                  </a:ext>
                </a:extLst>
              </p:cNvPr>
              <p:cNvSpPr txBox="1"/>
              <p:nvPr/>
            </p:nvSpPr>
            <p:spPr>
              <a:xfrm>
                <a:off x="9669608" y="4329317"/>
                <a:ext cx="1643446" cy="686742"/>
              </a:xfrm>
              <a:prstGeom prst="rect">
                <a:avLst/>
              </a:prstGeom>
              <a:noFill/>
            </p:spPr>
            <p:txBody>
              <a:bodyPr wrap="square" rtlCol="0" anchor="ctr">
                <a:noAutofit/>
              </a:bodyPr>
              <a:lstStyle/>
              <a:p>
                <a:pPr algn="ctr">
                  <a:lnSpc>
                    <a:spcPct val="90000"/>
                  </a:lnSpc>
                </a:pPr>
                <a:r>
                  <a:rPr lang="en-US" sz="2000" dirty="0">
                    <a:solidFill>
                      <a:schemeClr val="bg1"/>
                    </a:solidFill>
                  </a:rPr>
                  <a:t>Retirement</a:t>
                </a:r>
              </a:p>
            </p:txBody>
          </p:sp>
        </p:grpSp>
      </p:grpSp>
      <p:sp>
        <p:nvSpPr>
          <p:cNvPr id="50" name="Content Placeholder 1">
            <a:extLst>
              <a:ext uri="{FF2B5EF4-FFF2-40B4-BE49-F238E27FC236}">
                <a16:creationId xmlns:a16="http://schemas.microsoft.com/office/drawing/2014/main" id="{36B379D9-7DD8-6E8A-9686-7C0396B16808}"/>
              </a:ext>
            </a:extLst>
          </p:cNvPr>
          <p:cNvSpPr txBox="1">
            <a:spLocks/>
          </p:cNvSpPr>
          <p:nvPr/>
        </p:nvSpPr>
        <p:spPr>
          <a:xfrm>
            <a:off x="5624065" y="2648183"/>
            <a:ext cx="4679559" cy="1566084"/>
          </a:xfrm>
          <a:prstGeom prst="rect">
            <a:avLst/>
          </a:prstGeom>
        </p:spPr>
        <p:txBody>
          <a:bodyPr/>
          <a:lstStyle>
            <a:lvl1pPr marL="0" indent="0" algn="l" defTabSz="1088167" rtl="0" eaLnBrk="1" latinLnBrk="0" hangingPunct="1">
              <a:lnSpc>
                <a:spcPct val="100000"/>
              </a:lnSpc>
              <a:spcBef>
                <a:spcPts val="600"/>
              </a:spcBef>
              <a:spcAft>
                <a:spcPts val="0"/>
              </a:spcAft>
              <a:buClr>
                <a:schemeClr val="tx1"/>
              </a:buClr>
              <a:buSzPct val="100000"/>
              <a:buFont typeface="Calibri" panose="020B0604020202020204" pitchFamily="34" charset="0"/>
              <a:buNone/>
              <a:defRPr sz="2400" b="0" kern="1200">
                <a:solidFill>
                  <a:schemeClr val="tx1"/>
                </a:solidFill>
                <a:latin typeface="Calibri" panose="020F0502020204030204" pitchFamily="34" charset="0"/>
                <a:ea typeface="+mn-ea"/>
                <a:cs typeface="+mn-cs"/>
              </a:defRPr>
            </a:lvl1pPr>
            <a:lvl2pPr marL="225425" indent="-225425" algn="l" defTabSz="1088167" rtl="0" eaLnBrk="1" latinLnBrk="0" hangingPunct="1">
              <a:lnSpc>
                <a:spcPct val="100000"/>
              </a:lnSpc>
              <a:spcBef>
                <a:spcPts val="600"/>
              </a:spcBef>
              <a:spcAft>
                <a:spcPts val="0"/>
              </a:spcAft>
              <a:buFont typeface="Calibri" panose="020B0604020202020204" pitchFamily="34" charset="0"/>
              <a:buChar char="•"/>
              <a:tabLst>
                <a:tab pos="225425" algn="l"/>
                <a:tab pos="463550" algn="l"/>
                <a:tab pos="688975" algn="l"/>
                <a:tab pos="914400" algn="l"/>
              </a:tabLst>
              <a:defRPr sz="2400" kern="1200">
                <a:solidFill>
                  <a:schemeClr val="tx1"/>
                </a:solidFill>
                <a:latin typeface="Calibri" panose="020F0502020204030204" pitchFamily="34" charset="0"/>
                <a:ea typeface="+mn-ea"/>
                <a:cs typeface="+mn-cs"/>
              </a:defRPr>
            </a:lvl2pPr>
            <a:lvl3pPr marL="457200" indent="-228600" algn="l" defTabSz="1088167" rtl="0" eaLnBrk="1" latinLnBrk="0" hangingPunct="1">
              <a:lnSpc>
                <a:spcPct val="100000"/>
              </a:lnSpc>
              <a:spcBef>
                <a:spcPts val="600"/>
              </a:spcBef>
              <a:spcAft>
                <a:spcPts val="0"/>
              </a:spcAft>
              <a:buFont typeface="Calibri" panose="020F0502020204030204" pitchFamily="34" charset="0"/>
              <a:buChar char="‐"/>
              <a:tabLst>
                <a:tab pos="225425" algn="l"/>
              </a:tabLst>
              <a:defRPr sz="2000" kern="1200">
                <a:solidFill>
                  <a:schemeClr val="tx1"/>
                </a:solidFill>
                <a:latin typeface="Calibri" panose="020F0502020204030204" pitchFamily="34" charset="0"/>
                <a:ea typeface="+mn-ea"/>
                <a:cs typeface="+mn-cs"/>
              </a:defRPr>
            </a:lvl3pPr>
            <a:lvl4pPr marL="688975" indent="-225425" algn="l" defTabSz="1088167" rtl="0" eaLnBrk="1" latinLnBrk="0" hangingPunct="1">
              <a:lnSpc>
                <a:spcPct val="100000"/>
              </a:lnSpc>
              <a:spcBef>
                <a:spcPts val="600"/>
              </a:spcBef>
              <a:spcAft>
                <a:spcPts val="0"/>
              </a:spcAft>
              <a:buFont typeface="Calibri" panose="020B0604020202020204" pitchFamily="34" charset="0"/>
              <a:buChar char="•"/>
              <a:defRPr sz="1800" kern="1200">
                <a:solidFill>
                  <a:schemeClr val="tx1"/>
                </a:solidFill>
                <a:latin typeface="Calibri" panose="020F0502020204030204" pitchFamily="34" charset="0"/>
                <a:ea typeface="+mn-ea"/>
                <a:cs typeface="+mn-cs"/>
              </a:defRPr>
            </a:lvl4pPr>
            <a:lvl5pPr marL="914400" indent="-225425" algn="l" defTabSz="1088167" rtl="0" eaLnBrk="1" latinLnBrk="0" hangingPunct="1">
              <a:lnSpc>
                <a:spcPct val="100000"/>
              </a:lnSpc>
              <a:spcBef>
                <a:spcPts val="600"/>
              </a:spcBef>
              <a:spcAft>
                <a:spcPts val="0"/>
              </a:spcAft>
              <a:buFont typeface="Calibri" pitchFamily="34" charset="0"/>
              <a:buChar char="‐"/>
              <a:defRPr sz="1600" kern="1200" baseline="0">
                <a:solidFill>
                  <a:schemeClr val="tx1"/>
                </a:solidFill>
                <a:latin typeface="Calibri" panose="020F0502020204030204" pitchFamily="34" charset="0"/>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pPr marL="457200" indent="-457200">
              <a:spcAft>
                <a:spcPts val="600"/>
              </a:spcAft>
              <a:buClrTx/>
              <a:buFont typeface="Arial" panose="020B0604020202020204" pitchFamily="34" charset="0"/>
              <a:buChar char="•"/>
            </a:pPr>
            <a:r>
              <a:rPr lang="en-US" b="1" dirty="0">
                <a:solidFill>
                  <a:schemeClr val="accent4"/>
                </a:solidFill>
                <a:latin typeface="+mn-lt"/>
              </a:rPr>
              <a:t>Reshape</a:t>
            </a:r>
            <a:r>
              <a:rPr lang="en-US" b="1" dirty="0">
                <a:solidFill>
                  <a:srgbClr val="122B54"/>
                </a:solidFill>
                <a:latin typeface="+mn-lt"/>
              </a:rPr>
              <a:t> </a:t>
            </a:r>
            <a:r>
              <a:rPr lang="en-US" dirty="0">
                <a:solidFill>
                  <a:schemeClr val="bg1"/>
                </a:solidFill>
                <a:latin typeface="+mn-lt"/>
              </a:rPr>
              <a:t>your financial needs and concerns</a:t>
            </a:r>
          </a:p>
          <a:p>
            <a:pPr marL="457200" indent="-457200">
              <a:spcAft>
                <a:spcPts val="600"/>
              </a:spcAft>
              <a:buClrTx/>
              <a:buFont typeface="Arial" panose="020B0604020202020204" pitchFamily="34" charset="0"/>
              <a:buChar char="•"/>
            </a:pPr>
            <a:r>
              <a:rPr lang="en-US" b="1" dirty="0">
                <a:solidFill>
                  <a:schemeClr val="accent4"/>
                </a:solidFill>
                <a:latin typeface="+mn-lt"/>
              </a:rPr>
              <a:t>Impact </a:t>
            </a:r>
            <a:r>
              <a:rPr lang="en-US" dirty="0">
                <a:solidFill>
                  <a:schemeClr val="bg1"/>
                </a:solidFill>
                <a:latin typeface="+mn-lt"/>
              </a:rPr>
              <a:t>your ability to plan for and achieve long-term goals</a:t>
            </a:r>
          </a:p>
        </p:txBody>
      </p:sp>
    </p:spTree>
    <p:extLst>
      <p:ext uri="{BB962C8B-B14F-4D97-AF65-F5344CB8AC3E}">
        <p14:creationId xmlns:p14="http://schemas.microsoft.com/office/powerpoint/2010/main" val="36663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800" dirty="0"/>
              <a:t>Life-changing</a:t>
            </a:r>
            <a:r>
              <a:rPr lang="en-US" sz="2800" dirty="0">
                <a:solidFill>
                  <a:schemeClr val="accent4"/>
                </a:solidFill>
              </a:rPr>
              <a:t> </a:t>
            </a:r>
            <a:r>
              <a:rPr lang="en-US" sz="2800" dirty="0"/>
              <a:t>events:</a:t>
            </a:r>
          </a:p>
          <a:p>
            <a:r>
              <a:rPr lang="en-US" dirty="0">
                <a:solidFill>
                  <a:schemeClr val="accent4"/>
                </a:solidFill>
              </a:rPr>
              <a:t>Current economic environment</a:t>
            </a:r>
          </a:p>
        </p:txBody>
      </p:sp>
      <p:sp>
        <p:nvSpPr>
          <p:cNvPr id="3" name="Slide Number Placeholder 2"/>
          <p:cNvSpPr>
            <a:spLocks noGrp="1"/>
          </p:cNvSpPr>
          <p:nvPr>
            <p:ph type="sldNum" sz="quarter" idx="4"/>
          </p:nvPr>
        </p:nvSpPr>
        <p:spPr/>
        <p:txBody>
          <a:bodyPr/>
          <a:lstStyle/>
          <a:p>
            <a:fld id="{67FC5CDF-15F9-4054-9F50-C9080AAD3281}" type="slidenum">
              <a:rPr lang="en-US" smtClean="0"/>
              <a:pPr/>
              <a:t>27</a:t>
            </a:fld>
            <a:endParaRPr lang="en-US" dirty="0"/>
          </a:p>
        </p:txBody>
      </p:sp>
      <p:grpSp>
        <p:nvGrpSpPr>
          <p:cNvPr id="24" name="Group 23"/>
          <p:cNvGrpSpPr/>
          <p:nvPr/>
        </p:nvGrpSpPr>
        <p:grpSpPr>
          <a:xfrm>
            <a:off x="621747" y="1654660"/>
            <a:ext cx="3241664" cy="3780816"/>
            <a:chOff x="4227937" y="1603287"/>
            <a:chExt cx="3600450" cy="4199275"/>
          </a:xfrm>
        </p:grpSpPr>
        <p:sp>
          <p:nvSpPr>
            <p:cNvPr id="8" name="Rectangle 6"/>
            <p:cNvSpPr txBox="1">
              <a:spLocks/>
            </p:cNvSpPr>
            <p:nvPr/>
          </p:nvSpPr>
          <p:spPr bwMode="gray">
            <a:xfrm>
              <a:off x="4469346" y="4879748"/>
              <a:ext cx="3018881" cy="92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Can’t think about saving right now – just trying to take care of day-to-day expenses</a:t>
              </a:r>
            </a:p>
          </p:txBody>
        </p:sp>
        <p:graphicFrame>
          <p:nvGraphicFramePr>
            <p:cNvPr id="21" name="Diagramm 7">
              <a:extLst>
                <a:ext uri="{FF2B5EF4-FFF2-40B4-BE49-F238E27FC236}">
                  <a16:creationId xmlns:a16="http://schemas.microsoft.com/office/drawing/2014/main" id="{8482C990-4942-4C59-B557-35E20F95F400}"/>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771550642"/>
                </p:ext>
              </p:extLst>
            </p:nvPr>
          </p:nvGraphicFramePr>
          <p:xfrm>
            <a:off x="4227937" y="1603287"/>
            <a:ext cx="3600450" cy="3276461"/>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26" name="Group 25"/>
          <p:cNvGrpSpPr/>
          <p:nvPr/>
        </p:nvGrpSpPr>
        <p:grpSpPr>
          <a:xfrm>
            <a:off x="7949308" y="1654660"/>
            <a:ext cx="3489508" cy="3224308"/>
            <a:chOff x="411587" y="1603287"/>
            <a:chExt cx="3875725" cy="3581173"/>
          </a:xfrm>
        </p:grpSpPr>
        <p:sp>
          <p:nvSpPr>
            <p:cNvPr id="16" name="Rectangle 6"/>
            <p:cNvSpPr txBox="1">
              <a:spLocks/>
            </p:cNvSpPr>
            <p:nvPr/>
          </p:nvSpPr>
          <p:spPr bwMode="gray">
            <a:xfrm>
              <a:off x="499537" y="4831506"/>
              <a:ext cx="3787775" cy="35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Cut back on spending</a:t>
              </a:r>
            </a:p>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lang="en-US" altLang="en-US" sz="1800" b="0" kern="0" dirty="0">
                  <a:solidFill>
                    <a:srgbClr val="113388"/>
                  </a:solidFill>
                  <a:latin typeface="+mn-lt"/>
                </a:rPr>
                <a:t>and</a:t>
              </a:r>
            </a:p>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Rising inflation making me nervous about retirement savings</a:t>
              </a:r>
            </a:p>
          </p:txBody>
        </p:sp>
        <p:graphicFrame>
          <p:nvGraphicFramePr>
            <p:cNvPr id="22" name="Diagramm 8">
              <a:extLst>
                <a:ext uri="{FF2B5EF4-FFF2-40B4-BE49-F238E27FC236}">
                  <a16:creationId xmlns:a16="http://schemas.microsoft.com/office/drawing/2014/main" id="{A99E604E-4C56-47DC-B9AA-85BC25771933}"/>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588818520"/>
                </p:ext>
              </p:extLst>
            </p:nvPr>
          </p:nvGraphicFramePr>
          <p:xfrm>
            <a:off x="411587" y="1603287"/>
            <a:ext cx="3600450" cy="3276461"/>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5" name="Group 24"/>
          <p:cNvGrpSpPr/>
          <p:nvPr/>
        </p:nvGrpSpPr>
        <p:grpSpPr>
          <a:xfrm>
            <a:off x="4401382" y="1654660"/>
            <a:ext cx="3241664" cy="3780816"/>
            <a:chOff x="8044287" y="1603287"/>
            <a:chExt cx="3600450" cy="4199275"/>
          </a:xfrm>
        </p:grpSpPr>
        <p:sp>
          <p:nvSpPr>
            <p:cNvPr id="12" name="Rectangle 6"/>
            <p:cNvSpPr txBox="1">
              <a:spLocks/>
            </p:cNvSpPr>
            <p:nvPr/>
          </p:nvSpPr>
          <p:spPr bwMode="gray">
            <a:xfrm>
              <a:off x="8536176" y="4879748"/>
              <a:ext cx="2632071" cy="92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Feeling more </a:t>
              </a:r>
              <a:b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br>
              <a:r>
                <a:rPr kumimoji="0" lang="en-US" altLang="en-US" sz="1800" b="0" i="0" u="none" strike="noStrike" kern="0" cap="none" spc="0" normalizeH="0" baseline="0" noProof="0" dirty="0">
                  <a:ln>
                    <a:noFill/>
                  </a:ln>
                  <a:solidFill>
                    <a:srgbClr val="113388"/>
                  </a:solidFill>
                  <a:effectLst/>
                  <a:uLnTx/>
                  <a:uFillTx/>
                  <a:latin typeface="+mn-lt"/>
                  <a:ea typeface="ＭＳ Ｐゴシック" pitchFamily="34" charset="-128"/>
                </a:rPr>
                <a:t>stressed in general</a:t>
              </a:r>
            </a:p>
          </p:txBody>
        </p:sp>
        <p:graphicFrame>
          <p:nvGraphicFramePr>
            <p:cNvPr id="23" name="Diagramm 9">
              <a:extLst>
                <a:ext uri="{FF2B5EF4-FFF2-40B4-BE49-F238E27FC236}">
                  <a16:creationId xmlns:a16="http://schemas.microsoft.com/office/drawing/2014/main" id="{558FD6E6-631B-4B3C-985C-8F8032E6576E}"/>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367663169"/>
                </p:ext>
              </p:extLst>
            </p:nvPr>
          </p:nvGraphicFramePr>
          <p:xfrm>
            <a:off x="8044287" y="1603287"/>
            <a:ext cx="3600450" cy="3276461"/>
          </p:xfrm>
          <a:graphic>
            <a:graphicData uri="http://schemas.openxmlformats.org/drawingml/2006/chart">
              <c:chart xmlns:c="http://schemas.openxmlformats.org/drawingml/2006/chart" xmlns:r="http://schemas.openxmlformats.org/officeDocument/2006/relationships" r:id="rId5"/>
            </a:graphicData>
          </a:graphic>
        </p:graphicFrame>
      </p:grpSp>
      <p:sp>
        <p:nvSpPr>
          <p:cNvPr id="5" name="Rectangle 4">
            <a:extLst>
              <a:ext uri="{FF2B5EF4-FFF2-40B4-BE49-F238E27FC236}">
                <a16:creationId xmlns:a16="http://schemas.microsoft.com/office/drawing/2014/main" id="{ABE64A6A-D581-E1C3-4A8C-06CBCE5E77F0}"/>
              </a:ext>
            </a:extLst>
          </p:cNvPr>
          <p:cNvSpPr/>
          <p:nvPr/>
        </p:nvSpPr>
        <p:spPr>
          <a:xfrm>
            <a:off x="839100" y="6021219"/>
            <a:ext cx="9480557" cy="538609"/>
          </a:xfrm>
          <a:prstGeom prst="rect">
            <a:avLst/>
          </a:prstGeom>
        </p:spPr>
        <p:txBody>
          <a:bodyPr wrap="square">
            <a:spAutoFit/>
          </a:bodyPr>
          <a:lstStyle/>
          <a:p>
            <a:pPr>
              <a:spcAft>
                <a:spcPts val="600"/>
              </a:spcAft>
            </a:pPr>
            <a:r>
              <a:rPr lang="en-US" sz="80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800" dirty="0"/>
              <a:t>The Allianz Center for the Future for Retirement produces insights and research as a part of Allianz Life Insurance Company of North America.</a:t>
            </a:r>
          </a:p>
        </p:txBody>
      </p:sp>
    </p:spTree>
    <p:extLst>
      <p:ext uri="{BB962C8B-B14F-4D97-AF65-F5344CB8AC3E}">
        <p14:creationId xmlns:p14="http://schemas.microsoft.com/office/powerpoint/2010/main" val="426210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B82F41A-5923-CD57-2F97-F8F01613A2A4}"/>
              </a:ext>
            </a:extLst>
          </p:cNvPr>
          <p:cNvGrpSpPr/>
          <p:nvPr/>
        </p:nvGrpSpPr>
        <p:grpSpPr>
          <a:xfrm>
            <a:off x="0" y="2743200"/>
            <a:ext cx="5367021" cy="2257660"/>
            <a:chOff x="0" y="2971800"/>
            <a:chExt cx="5367021" cy="2257660"/>
          </a:xfrm>
        </p:grpSpPr>
        <p:sp>
          <p:nvSpPr>
            <p:cNvPr id="5" name="Rectangle 4">
              <a:extLst>
                <a:ext uri="{FF2B5EF4-FFF2-40B4-BE49-F238E27FC236}">
                  <a16:creationId xmlns:a16="http://schemas.microsoft.com/office/drawing/2014/main" id="{BC4F9BF5-F28F-D891-3342-29C9BF86FFD8}"/>
                </a:ext>
              </a:extLst>
            </p:cNvPr>
            <p:cNvSpPr/>
            <p:nvPr/>
          </p:nvSpPr>
          <p:spPr>
            <a:xfrm>
              <a:off x="0" y="2971800"/>
              <a:ext cx="5367021" cy="2257660"/>
            </a:xfrm>
            <a:prstGeom prst="rect">
              <a:avLst/>
            </a:prstGeom>
            <a:solidFill>
              <a:schemeClr val="tx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Text Placeholder 4">
              <a:extLst>
                <a:ext uri="{FF2B5EF4-FFF2-40B4-BE49-F238E27FC236}">
                  <a16:creationId xmlns:a16="http://schemas.microsoft.com/office/drawing/2014/main" id="{A9A6CAFF-C0BF-B51C-450C-22ED10AC5A65}"/>
                </a:ext>
              </a:extLst>
            </p:cNvPr>
            <p:cNvSpPr txBox="1">
              <a:spLocks/>
            </p:cNvSpPr>
            <p:nvPr/>
          </p:nvSpPr>
          <p:spPr>
            <a:xfrm>
              <a:off x="755184" y="3380281"/>
              <a:ext cx="4483345" cy="1575938"/>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2400" b="1" dirty="0">
                  <a:solidFill>
                    <a:srgbClr val="D4EFFC"/>
                  </a:solidFill>
                </a:rPr>
                <a:t>EXERCISE #3</a:t>
              </a:r>
              <a:endParaRPr lang="en-US" dirty="0">
                <a:solidFill>
                  <a:srgbClr val="D4EFFC"/>
                </a:solidFill>
              </a:endParaRPr>
            </a:p>
            <a:p>
              <a:r>
                <a:rPr lang="en-US" sz="2400" i="1" dirty="0">
                  <a:solidFill>
                    <a:schemeClr val="bg2"/>
                  </a:solidFill>
                </a:rPr>
                <a:t>What life events are you currently experiencing?</a:t>
              </a:r>
            </a:p>
          </p:txBody>
        </p:sp>
      </p:grpSp>
      <p:sp>
        <p:nvSpPr>
          <p:cNvPr id="8"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293764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DISCOVERY </a:t>
            </a:r>
            <a:br>
              <a:rPr lang="en-US" sz="3200" dirty="0"/>
            </a:br>
            <a:r>
              <a:rPr lang="en-US" sz="3600" b="1" dirty="0">
                <a:solidFill>
                  <a:schemeClr val="accent4"/>
                </a:solidFill>
              </a:rPr>
              <a:t>JOURNAL </a:t>
            </a:r>
          </a:p>
        </p:txBody>
      </p:sp>
      <p:sp>
        <p:nvSpPr>
          <p:cNvPr id="9" name="Rectangle 8">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grpSp>
        <p:nvGrpSpPr>
          <p:cNvPr id="3" name="Group 2">
            <a:extLst>
              <a:ext uri="{FF2B5EF4-FFF2-40B4-BE49-F238E27FC236}">
                <a16:creationId xmlns:a16="http://schemas.microsoft.com/office/drawing/2014/main" id="{32D9287C-7D78-C125-767F-40BD67FFE299}"/>
              </a:ext>
            </a:extLst>
          </p:cNvPr>
          <p:cNvGrpSpPr/>
          <p:nvPr/>
        </p:nvGrpSpPr>
        <p:grpSpPr>
          <a:xfrm>
            <a:off x="5786202" y="548650"/>
            <a:ext cx="4376158" cy="5663263"/>
            <a:chOff x="5786202" y="548650"/>
            <a:chExt cx="4376158" cy="5663263"/>
          </a:xfrm>
        </p:grpSpPr>
        <p:sp>
          <p:nvSpPr>
            <p:cNvPr id="6" name="Rectangle 5"/>
            <p:cNvSpPr/>
            <p:nvPr/>
          </p:nvSpPr>
          <p:spPr>
            <a:xfrm>
              <a:off x="6209626" y="985595"/>
              <a:ext cx="1958638" cy="4032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02" y="548650"/>
              <a:ext cx="4376158" cy="5663263"/>
            </a:xfrm>
            <a:prstGeom prst="rect">
              <a:avLst/>
            </a:prstGeom>
            <a:ln>
              <a:solidFill>
                <a:schemeClr val="bg2">
                  <a:lumMod val="65000"/>
                </a:schemeClr>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E03539E9-8103-5FC6-7919-96199AAB02A3}"/>
                </a:ext>
              </a:extLst>
            </p:cNvPr>
            <p:cNvSpPr txBox="1">
              <a:spLocks noChangeArrowheads="1"/>
            </p:cNvSpPr>
            <p:nvPr/>
          </p:nvSpPr>
          <p:spPr bwMode="auto">
            <a:xfrm rot="10800000" flipV="1">
              <a:off x="7023885" y="5781308"/>
              <a:ext cx="2147769" cy="258532"/>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300" dirty="0">
                  <a:solidFill>
                    <a:schemeClr val="bg2">
                      <a:lumMod val="50000"/>
                    </a:schemeClr>
                  </a:solidFill>
                  <a:latin typeface="+mn-lt"/>
                </a:rPr>
                <a:t>INVESTMENT AND INSURANCE PRODUCTS ARE: </a:t>
              </a:r>
              <a:br>
                <a:rPr lang="en-US" sz="300" dirty="0">
                  <a:solidFill>
                    <a:schemeClr val="bg2">
                      <a:lumMod val="50000"/>
                    </a:schemeClr>
                  </a:solidFill>
                  <a:latin typeface="+mn-lt"/>
                </a:rPr>
              </a:b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FDIC INSURED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INSURED BY ANY FEDERAL GOVERNMENT AGENCY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A DEPOSIT OR OTHER OBLIGATION OF, OR GUARANTEED BY THE BANK OR ANY OF ITS AFFILIATES</a:t>
              </a:r>
              <a:r>
                <a:rPr lang="en-US" altLang="en-US" sz="300" b="0" dirty="0">
                  <a:solidFill>
                    <a:schemeClr val="bg2">
                      <a:lumMod val="50000"/>
                    </a:schemeClr>
                  </a:solidFill>
                  <a:latin typeface="+mn-lt"/>
                </a:rPr>
                <a:t>  • </a:t>
              </a:r>
              <a:r>
                <a:rPr lang="en-US" sz="300" b="0" dirty="0">
                  <a:solidFill>
                    <a:schemeClr val="bg2">
                      <a:lumMod val="50000"/>
                    </a:schemeClr>
                  </a:solidFill>
                  <a:latin typeface="+mn-lt"/>
                </a:rPr>
                <a:t>SUBJECT TO INVESTMENT RISKS, INCLUDING POSSIBLE LOSS OF THE PRINCIPAL AMOUNT INVESTED</a:t>
              </a:r>
            </a:p>
          </p:txBody>
        </p:sp>
        <p:sp>
          <p:nvSpPr>
            <p:cNvPr id="2" name="Rectangle 1">
              <a:extLst>
                <a:ext uri="{FF2B5EF4-FFF2-40B4-BE49-F238E27FC236}">
                  <a16:creationId xmlns:a16="http://schemas.microsoft.com/office/drawing/2014/main" id="{62916EC1-690A-064A-4E80-E44F2030A326}"/>
                </a:ext>
              </a:extLst>
            </p:cNvPr>
            <p:cNvSpPr/>
            <p:nvPr/>
          </p:nvSpPr>
          <p:spPr>
            <a:xfrm>
              <a:off x="5985862" y="5240511"/>
              <a:ext cx="222837" cy="391886"/>
            </a:xfrm>
            <a:prstGeom prst="rect">
              <a:avLst/>
            </a:prstGeom>
            <a:solidFill>
              <a:schemeClr val="bg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400111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3600" dirty="0"/>
              <a:t>Knowledge is </a:t>
            </a:r>
            <a:r>
              <a:rPr lang="en-US" sz="3600" b="1" i="1" dirty="0">
                <a:solidFill>
                  <a:schemeClr val="accent4"/>
                </a:solidFill>
              </a:rPr>
              <a:t>POWER</a:t>
            </a:r>
          </a:p>
        </p:txBody>
      </p:sp>
      <p:sp>
        <p:nvSpPr>
          <p:cNvPr id="3" name="Slide Number Placeholder 2"/>
          <p:cNvSpPr>
            <a:spLocks noGrp="1"/>
          </p:cNvSpPr>
          <p:nvPr>
            <p:ph type="sldNum" sz="quarter" idx="4"/>
          </p:nvPr>
        </p:nvSpPr>
        <p:spPr/>
        <p:txBody>
          <a:bodyPr/>
          <a:lstStyle/>
          <a:p>
            <a:fld id="{67FC5CDF-15F9-4054-9F50-C9080AAD3281}" type="slidenum">
              <a:rPr lang="en-US" smtClean="0"/>
              <a:pPr/>
              <a:t>29</a:t>
            </a:fld>
            <a:endParaRPr lang="en-US" dirty="0"/>
          </a:p>
        </p:txBody>
      </p:sp>
      <p:pic>
        <p:nvPicPr>
          <p:cNvPr id="16" name="Picture Placeholder 4"/>
          <p:cNvPicPr>
            <a:picLocks noChangeAspect="1"/>
          </p:cNvPicPr>
          <p:nvPr/>
        </p:nvPicPr>
        <p:blipFill rotWithShape="1">
          <a:blip r:embed="rId3" cstate="screen">
            <a:extLst>
              <a:ext uri="{28A0092B-C50C-407E-A947-70E740481C1C}">
                <a14:useLocalDpi xmlns:a14="http://schemas.microsoft.com/office/drawing/2010/main"/>
              </a:ext>
            </a:extLst>
          </a:blip>
          <a:srcRect l="9859" r="665" b="29378"/>
          <a:stretch/>
        </p:blipFill>
        <p:spPr>
          <a:xfrm>
            <a:off x="5788024" y="2281224"/>
            <a:ext cx="6400801" cy="4104931"/>
          </a:xfrm>
          <a:prstGeom prst="rect">
            <a:avLst/>
          </a:prstGeom>
        </p:spPr>
      </p:pic>
      <p:grpSp>
        <p:nvGrpSpPr>
          <p:cNvPr id="17" name="Group 16"/>
          <p:cNvGrpSpPr/>
          <p:nvPr/>
        </p:nvGrpSpPr>
        <p:grpSpPr>
          <a:xfrm>
            <a:off x="5992616" y="1630212"/>
            <a:ext cx="5895872" cy="769441"/>
            <a:chOff x="7098433" y="4003446"/>
            <a:chExt cx="5895872" cy="769441"/>
          </a:xfrm>
        </p:grpSpPr>
        <p:sp>
          <p:nvSpPr>
            <p:cNvPr id="18" name="TextBox 24"/>
            <p:cNvSpPr txBox="1">
              <a:spLocks noChangeArrowheads="1"/>
            </p:cNvSpPr>
            <p:nvPr/>
          </p:nvSpPr>
          <p:spPr bwMode="auto">
            <a:xfrm>
              <a:off x="8374681" y="4065001"/>
              <a:ext cx="46196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defTabSz="457200" eaLnBrk="1" fontAlgn="base" latinLnBrk="0" hangingPunct="1">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chemeClr val="accent1"/>
                  </a:solidFill>
                  <a:effectLst/>
                  <a:uLnTx/>
                  <a:uFillTx/>
                  <a:latin typeface="+mn-lt"/>
                  <a:ea typeface="ＭＳ Ｐゴシック" pitchFamily="34" charset="-128"/>
                </a:rPr>
                <a:t>would </a:t>
              </a:r>
              <a:r>
                <a:rPr kumimoji="0" lang="en-US" altLang="en-US" sz="1800" i="0" u="none" strike="noStrike" kern="0" cap="none" spc="0" normalizeH="0" baseline="0" noProof="0" dirty="0">
                  <a:ln>
                    <a:noFill/>
                  </a:ln>
                  <a:solidFill>
                    <a:schemeClr val="accent1"/>
                  </a:solidFill>
                  <a:effectLst/>
                  <a:uLnTx/>
                  <a:uFillTx/>
                  <a:latin typeface="+mn-lt"/>
                  <a:ea typeface="ＭＳ Ｐゴシック" pitchFamily="34" charset="-128"/>
                </a:rPr>
                <a:t>recommend </a:t>
              </a:r>
              <a:r>
                <a:rPr kumimoji="0" lang="en-US" altLang="en-US" sz="1800" u="none" strike="noStrike" kern="0" cap="none" spc="0" normalizeH="0" baseline="0" noProof="0" dirty="0">
                  <a:ln>
                    <a:noFill/>
                  </a:ln>
                  <a:solidFill>
                    <a:schemeClr val="accent1"/>
                  </a:solidFill>
                  <a:effectLst/>
                  <a:uLnTx/>
                  <a:uFillTx/>
                  <a:latin typeface="+mn-lt"/>
                  <a:ea typeface="ＭＳ Ｐゴシック" pitchFamily="34" charset="-128"/>
                </a:rPr>
                <a:t>working</a:t>
              </a:r>
              <a:r>
                <a:rPr kumimoji="0" lang="en-US" altLang="en-US" sz="1800" u="none" strike="noStrike" kern="0" cap="none" spc="0" normalizeH="0" noProof="0" dirty="0">
                  <a:ln>
                    <a:noFill/>
                  </a:ln>
                  <a:solidFill>
                    <a:schemeClr val="accent1"/>
                  </a:solidFill>
                  <a:effectLst/>
                  <a:uLnTx/>
                  <a:uFillTx/>
                  <a:latin typeface="+mn-lt"/>
                  <a:ea typeface="ＭＳ Ｐゴシック" pitchFamily="34" charset="-128"/>
                </a:rPr>
                <a:t> </a:t>
              </a:r>
              <a:r>
                <a:rPr kumimoji="0" lang="en-US" altLang="en-US" sz="1800" u="none" strike="noStrike" kern="0" cap="none" spc="0" normalizeH="0" baseline="0" noProof="0" dirty="0">
                  <a:ln>
                    <a:noFill/>
                  </a:ln>
                  <a:solidFill>
                    <a:schemeClr val="accent1"/>
                  </a:solidFill>
                  <a:effectLst/>
                  <a:uLnTx/>
                  <a:uFillTx/>
                  <a:latin typeface="+mn-lt"/>
                  <a:ea typeface="ＭＳ Ｐゴシック" pitchFamily="34" charset="-128"/>
                </a:rPr>
                <a:t>with </a:t>
              </a:r>
              <a:br>
                <a:rPr kumimoji="0" lang="en-US" altLang="en-US" sz="1800" u="none" strike="noStrike" kern="0" cap="none" spc="0" normalizeH="0" baseline="0" noProof="0" dirty="0">
                  <a:ln>
                    <a:noFill/>
                  </a:ln>
                  <a:solidFill>
                    <a:schemeClr val="accent1"/>
                  </a:solidFill>
                  <a:effectLst/>
                  <a:uLnTx/>
                  <a:uFillTx/>
                  <a:latin typeface="+mn-lt"/>
                  <a:ea typeface="ＭＳ Ｐゴシック" pitchFamily="34" charset="-128"/>
                </a:rPr>
              </a:br>
              <a:r>
                <a:rPr kumimoji="0" lang="en-US" altLang="en-US" sz="1800" u="none" strike="noStrike" kern="0" cap="none" spc="0" normalizeH="0" baseline="0" noProof="0" dirty="0">
                  <a:ln>
                    <a:noFill/>
                  </a:ln>
                  <a:solidFill>
                    <a:schemeClr val="accent1"/>
                  </a:solidFill>
                  <a:effectLst/>
                  <a:uLnTx/>
                  <a:uFillTx/>
                  <a:latin typeface="+mn-lt"/>
                  <a:ea typeface="ＭＳ Ｐゴシック" pitchFamily="34" charset="-128"/>
                </a:rPr>
                <a:t>a financial professional </a:t>
              </a:r>
              <a:r>
                <a:rPr kumimoji="0" lang="en-US" altLang="en-US" sz="1800" b="0" u="none" strike="noStrike" kern="0" cap="none" spc="0" normalizeH="0" baseline="0" noProof="0" dirty="0">
                  <a:ln>
                    <a:noFill/>
                  </a:ln>
                  <a:solidFill>
                    <a:schemeClr val="accent1"/>
                  </a:solidFill>
                  <a:effectLst/>
                  <a:uLnTx/>
                  <a:uFillTx/>
                  <a:latin typeface="+mn-lt"/>
                  <a:ea typeface="ＭＳ Ｐゴシック" pitchFamily="34" charset="-128"/>
                </a:rPr>
                <a:t>to other women</a:t>
              </a:r>
            </a:p>
          </p:txBody>
        </p:sp>
        <p:sp>
          <p:nvSpPr>
            <p:cNvPr id="19" name="Rectangle 18"/>
            <p:cNvSpPr/>
            <p:nvPr/>
          </p:nvSpPr>
          <p:spPr>
            <a:xfrm>
              <a:off x="7098433" y="4003446"/>
              <a:ext cx="1471878" cy="769441"/>
            </a:xfrm>
            <a:prstGeom prst="rect">
              <a:avLst/>
            </a:prstGeom>
          </p:spPr>
          <p:txBody>
            <a:bodyPr wrap="none">
              <a:spAutoFit/>
            </a:bodyPr>
            <a:lstStyle/>
            <a:p>
              <a:pPr algn="ctr"/>
              <a:r>
                <a:rPr lang="en-US" altLang="en-US" sz="4400" b="1" kern="0" dirty="0">
                  <a:solidFill>
                    <a:schemeClr val="accent5">
                      <a:lumMod val="50000"/>
                    </a:schemeClr>
                  </a:solidFill>
                  <a:ea typeface="ＭＳ Ｐゴシック" pitchFamily="34" charset="-128"/>
                </a:rPr>
                <a:t>91% </a:t>
              </a:r>
              <a:endParaRPr lang="en-US" sz="4400" dirty="0">
                <a:solidFill>
                  <a:schemeClr val="accent5">
                    <a:lumMod val="50000"/>
                  </a:schemeClr>
                </a:solidFill>
              </a:endParaRPr>
            </a:p>
          </p:txBody>
        </p:sp>
      </p:grpSp>
      <p:grpSp>
        <p:nvGrpSpPr>
          <p:cNvPr id="20" name="Group 19"/>
          <p:cNvGrpSpPr/>
          <p:nvPr/>
        </p:nvGrpSpPr>
        <p:grpSpPr>
          <a:xfrm>
            <a:off x="363537" y="1512804"/>
            <a:ext cx="4750882" cy="1348631"/>
            <a:chOff x="479426" y="1731177"/>
            <a:chExt cx="4750882" cy="1348631"/>
          </a:xfrm>
        </p:grpSpPr>
        <p:sp>
          <p:nvSpPr>
            <p:cNvPr id="21" name="Rectangle 20"/>
            <p:cNvSpPr/>
            <p:nvPr/>
          </p:nvSpPr>
          <p:spPr>
            <a:xfrm>
              <a:off x="479426" y="2182091"/>
              <a:ext cx="4750882" cy="893618"/>
            </a:xfrm>
            <a:prstGeom prst="rect">
              <a:avLst/>
            </a:pr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bg2"/>
                </a:solidFill>
              </a:endParaRPr>
            </a:p>
          </p:txBody>
        </p:sp>
        <p:sp>
          <p:nvSpPr>
            <p:cNvPr id="22" name="TextBox 12"/>
            <p:cNvSpPr txBox="1">
              <a:spLocks noChangeArrowheads="1"/>
            </p:cNvSpPr>
            <p:nvPr/>
          </p:nvSpPr>
          <p:spPr bwMode="auto">
            <a:xfrm>
              <a:off x="2219586" y="1731177"/>
              <a:ext cx="1270000" cy="7078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dirty="0">
                  <a:ln>
                    <a:noFill/>
                  </a:ln>
                  <a:solidFill>
                    <a:srgbClr val="13A0D3"/>
                  </a:solidFill>
                  <a:effectLst/>
                  <a:uLnTx/>
                  <a:uFillTx/>
                  <a:latin typeface="+mn-lt"/>
                </a:rPr>
                <a:t>93</a:t>
              </a:r>
              <a:r>
                <a:rPr kumimoji="0" lang="en-US" altLang="en-US" sz="4000" b="1" i="0" u="none" strike="noStrike" kern="0" cap="none" spc="0" normalizeH="0" baseline="0" noProof="0" dirty="0">
                  <a:ln>
                    <a:noFill/>
                  </a:ln>
                  <a:solidFill>
                    <a:srgbClr val="13A0D3"/>
                  </a:solidFill>
                  <a:effectLst/>
                  <a:uLnTx/>
                  <a:uFillTx/>
                  <a:latin typeface="+mn-lt"/>
                </a:rPr>
                <a:t>%</a:t>
              </a:r>
            </a:p>
          </p:txBody>
        </p:sp>
        <p:sp>
          <p:nvSpPr>
            <p:cNvPr id="23" name="Rectangle 6"/>
            <p:cNvSpPr txBox="1">
              <a:spLocks/>
            </p:cNvSpPr>
            <p:nvPr/>
          </p:nvSpPr>
          <p:spPr bwMode="gray">
            <a:xfrm>
              <a:off x="1218741" y="2390580"/>
              <a:ext cx="3271693" cy="68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2000" b="0" i="0" u="none" strike="noStrike" kern="0" cap="none" spc="0" normalizeH="0" baseline="0" noProof="0" dirty="0">
                  <a:ln>
                    <a:noFill/>
                  </a:ln>
                  <a:solidFill>
                    <a:srgbClr val="113388"/>
                  </a:solidFill>
                  <a:effectLst/>
                  <a:uLnTx/>
                  <a:uFillTx/>
                  <a:latin typeface="+mn-lt"/>
                </a:rPr>
                <a:t>Reported</a:t>
              </a:r>
              <a:r>
                <a:rPr kumimoji="0" lang="en-US" altLang="en-US" sz="2000" b="0" i="0" u="none" strike="noStrike" kern="0" cap="none" spc="0" normalizeH="0" noProof="0" dirty="0">
                  <a:ln>
                    <a:noFill/>
                  </a:ln>
                  <a:solidFill>
                    <a:srgbClr val="113388"/>
                  </a:solidFill>
                  <a:effectLst/>
                  <a:uLnTx/>
                  <a:uFillTx/>
                  <a:latin typeface="+mn-lt"/>
                </a:rPr>
                <a:t> </a:t>
              </a:r>
              <a:r>
                <a:rPr lang="en-US" altLang="en-US" sz="2000" b="0" kern="0" dirty="0">
                  <a:solidFill>
                    <a:srgbClr val="113388"/>
                  </a:solidFill>
                  <a:latin typeface="+mn-lt"/>
                </a:rPr>
                <a:t>earning</a:t>
              </a:r>
              <a:r>
                <a:rPr kumimoji="0" lang="en-US" altLang="en-US" sz="2000" b="0" i="0" u="none" strike="noStrike" kern="0" cap="none" spc="0" normalizeH="0" baseline="0" noProof="0" dirty="0">
                  <a:ln>
                    <a:noFill/>
                  </a:ln>
                  <a:solidFill>
                    <a:srgbClr val="113388"/>
                  </a:solidFill>
                  <a:effectLst/>
                  <a:uLnTx/>
                  <a:uFillTx/>
                  <a:latin typeface="+mn-lt"/>
                </a:rPr>
                <a:t> better return on their money</a:t>
              </a:r>
            </a:p>
          </p:txBody>
        </p:sp>
      </p:grpSp>
      <p:grpSp>
        <p:nvGrpSpPr>
          <p:cNvPr id="24" name="Group 23"/>
          <p:cNvGrpSpPr/>
          <p:nvPr/>
        </p:nvGrpSpPr>
        <p:grpSpPr>
          <a:xfrm>
            <a:off x="363537" y="2946776"/>
            <a:ext cx="4750882" cy="1365875"/>
            <a:chOff x="479426" y="1713933"/>
            <a:chExt cx="4750882" cy="1365875"/>
          </a:xfrm>
        </p:grpSpPr>
        <p:sp>
          <p:nvSpPr>
            <p:cNvPr id="25" name="Rectangle 24"/>
            <p:cNvSpPr/>
            <p:nvPr/>
          </p:nvSpPr>
          <p:spPr>
            <a:xfrm>
              <a:off x="479426" y="2182091"/>
              <a:ext cx="4750882" cy="893618"/>
            </a:xfrm>
            <a:prstGeom prst="rect">
              <a:avLst/>
            </a:prstGeom>
            <a:noFill/>
            <a:ln>
              <a:solidFill>
                <a:srgbClr val="47B0B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bg2"/>
                </a:solidFill>
              </a:endParaRPr>
            </a:p>
          </p:txBody>
        </p:sp>
        <p:sp>
          <p:nvSpPr>
            <p:cNvPr id="26" name="TextBox 12"/>
            <p:cNvSpPr txBox="1">
              <a:spLocks noChangeArrowheads="1"/>
            </p:cNvSpPr>
            <p:nvPr/>
          </p:nvSpPr>
          <p:spPr bwMode="auto">
            <a:xfrm>
              <a:off x="2254699" y="1713933"/>
              <a:ext cx="1270000" cy="7078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dirty="0">
                  <a:ln>
                    <a:noFill/>
                  </a:ln>
                  <a:solidFill>
                    <a:srgbClr val="13A0D3"/>
                  </a:solidFill>
                  <a:effectLst/>
                  <a:uLnTx/>
                  <a:uFillTx/>
                  <a:latin typeface="+mn-lt"/>
                </a:rPr>
                <a:t>92</a:t>
              </a:r>
              <a:r>
                <a:rPr kumimoji="0" lang="en-US" altLang="en-US" sz="4000" b="1" i="0" u="none" strike="noStrike" kern="0" cap="none" spc="0" normalizeH="0" baseline="0" noProof="0" dirty="0">
                  <a:ln>
                    <a:noFill/>
                  </a:ln>
                  <a:solidFill>
                    <a:srgbClr val="13A0D3"/>
                  </a:solidFill>
                  <a:effectLst/>
                  <a:uLnTx/>
                  <a:uFillTx/>
                  <a:latin typeface="+mn-lt"/>
                </a:rPr>
                <a:t>%</a:t>
              </a:r>
            </a:p>
          </p:txBody>
        </p:sp>
        <p:sp>
          <p:nvSpPr>
            <p:cNvPr id="27" name="Rectangle 6"/>
            <p:cNvSpPr txBox="1">
              <a:spLocks/>
            </p:cNvSpPr>
            <p:nvPr/>
          </p:nvSpPr>
          <p:spPr bwMode="gray">
            <a:xfrm>
              <a:off x="1184875" y="2390580"/>
              <a:ext cx="3271693" cy="68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2000" b="0" i="0" u="none" strike="noStrike" kern="0" cap="none" spc="0" normalizeH="0" baseline="0" noProof="0" dirty="0">
                  <a:ln>
                    <a:noFill/>
                  </a:ln>
                  <a:solidFill>
                    <a:srgbClr val="113388"/>
                  </a:solidFill>
                  <a:effectLst/>
                  <a:uLnTx/>
                  <a:uFillTx/>
                  <a:latin typeface="+mn-lt"/>
                </a:rPr>
                <a:t>Feel confident and prepared</a:t>
              </a:r>
              <a:r>
                <a:rPr kumimoji="0" lang="en-US" altLang="en-US" sz="2000" b="0" i="0" u="none" strike="noStrike" kern="0" cap="none" spc="0" normalizeH="0" noProof="0" dirty="0">
                  <a:ln>
                    <a:noFill/>
                  </a:ln>
                  <a:solidFill>
                    <a:srgbClr val="113388"/>
                  </a:solidFill>
                  <a:effectLst/>
                  <a:uLnTx/>
                  <a:uFillTx/>
                  <a:latin typeface="+mn-lt"/>
                </a:rPr>
                <a:t> for their financial future</a:t>
              </a:r>
              <a:endParaRPr kumimoji="0" lang="en-US" altLang="en-US" sz="2000" b="0" i="0" u="none" strike="noStrike" kern="0" cap="none" spc="0" normalizeH="0" baseline="0" noProof="0" dirty="0">
                <a:ln>
                  <a:noFill/>
                </a:ln>
                <a:solidFill>
                  <a:srgbClr val="113388"/>
                </a:solidFill>
                <a:effectLst/>
                <a:uLnTx/>
                <a:uFillTx/>
                <a:latin typeface="+mn-lt"/>
              </a:endParaRPr>
            </a:p>
          </p:txBody>
        </p:sp>
      </p:grpSp>
      <p:grpSp>
        <p:nvGrpSpPr>
          <p:cNvPr id="28" name="Group 27"/>
          <p:cNvGrpSpPr/>
          <p:nvPr/>
        </p:nvGrpSpPr>
        <p:grpSpPr>
          <a:xfrm>
            <a:off x="363537" y="4432376"/>
            <a:ext cx="4750882" cy="1327392"/>
            <a:chOff x="479426" y="4726560"/>
            <a:chExt cx="4750882" cy="1327392"/>
          </a:xfrm>
        </p:grpSpPr>
        <p:sp>
          <p:nvSpPr>
            <p:cNvPr id="29" name="Rectangle 28"/>
            <p:cNvSpPr/>
            <p:nvPr/>
          </p:nvSpPr>
          <p:spPr>
            <a:xfrm>
              <a:off x="479426" y="5160334"/>
              <a:ext cx="4750882" cy="893618"/>
            </a:xfrm>
            <a:prstGeom prst="rect">
              <a:avLst/>
            </a:pr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chemeClr val="bg2"/>
                </a:solidFill>
              </a:endParaRPr>
            </a:p>
          </p:txBody>
        </p:sp>
        <p:sp>
          <p:nvSpPr>
            <p:cNvPr id="30" name="TextBox 12"/>
            <p:cNvSpPr txBox="1">
              <a:spLocks noChangeArrowheads="1"/>
            </p:cNvSpPr>
            <p:nvPr/>
          </p:nvSpPr>
          <p:spPr bwMode="auto">
            <a:xfrm>
              <a:off x="2254699" y="4726560"/>
              <a:ext cx="1270000" cy="7078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dirty="0">
                  <a:ln>
                    <a:noFill/>
                  </a:ln>
                  <a:solidFill>
                    <a:srgbClr val="13A0D3"/>
                  </a:solidFill>
                  <a:effectLst/>
                  <a:uLnTx/>
                  <a:uFillTx/>
                  <a:latin typeface="+mn-lt"/>
                </a:rPr>
                <a:t>92</a:t>
              </a:r>
              <a:r>
                <a:rPr kumimoji="0" lang="en-US" altLang="en-US" sz="4000" b="1" i="0" u="none" strike="noStrike" kern="0" cap="none" spc="0" normalizeH="0" baseline="0" noProof="0" dirty="0">
                  <a:ln>
                    <a:noFill/>
                  </a:ln>
                  <a:solidFill>
                    <a:srgbClr val="13A0D3"/>
                  </a:solidFill>
                  <a:effectLst/>
                  <a:uLnTx/>
                  <a:uFillTx/>
                  <a:latin typeface="+mn-lt"/>
                </a:rPr>
                <a:t>%</a:t>
              </a:r>
            </a:p>
          </p:txBody>
        </p:sp>
        <p:sp>
          <p:nvSpPr>
            <p:cNvPr id="31" name="Rectangle 6"/>
            <p:cNvSpPr txBox="1">
              <a:spLocks/>
            </p:cNvSpPr>
            <p:nvPr/>
          </p:nvSpPr>
          <p:spPr bwMode="gray">
            <a:xfrm>
              <a:off x="982645" y="5360038"/>
              <a:ext cx="3743883" cy="68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marL="0" marR="0" lvl="0" indent="0" algn="ctr" defTabSz="457200" eaLnBrk="0" fontAlgn="base" latinLnBrk="0" hangingPunct="0">
                <a:lnSpc>
                  <a:spcPct val="90000"/>
                </a:lnSpc>
                <a:spcBef>
                  <a:spcPct val="0"/>
                </a:spcBef>
                <a:spcAft>
                  <a:spcPct val="15000"/>
                </a:spcAft>
                <a:buClr>
                  <a:srgbClr val="113388"/>
                </a:buClr>
                <a:buSzTx/>
                <a:buFont typeface="Wingdings" pitchFamily="2" charset="2"/>
                <a:buNone/>
                <a:tabLst/>
                <a:defRPr/>
              </a:pPr>
              <a:r>
                <a:rPr kumimoji="0" lang="en-US" altLang="en-US" sz="2000" b="0" i="0" u="none" strike="noStrike" kern="0" cap="none" spc="0" normalizeH="0" baseline="0" noProof="0" dirty="0">
                  <a:ln>
                    <a:noFill/>
                  </a:ln>
                  <a:solidFill>
                    <a:srgbClr val="113388"/>
                  </a:solidFill>
                  <a:effectLst/>
                  <a:uLnTx/>
                  <a:uFillTx/>
                  <a:latin typeface="+mn-lt"/>
                </a:rPr>
                <a:t>Able</a:t>
              </a:r>
              <a:r>
                <a:rPr kumimoji="0" lang="en-US" altLang="en-US" sz="2000" b="0" i="0" u="none" strike="noStrike" kern="0" cap="none" spc="0" normalizeH="0" noProof="0" dirty="0">
                  <a:ln>
                    <a:noFill/>
                  </a:ln>
                  <a:solidFill>
                    <a:srgbClr val="113388"/>
                  </a:solidFill>
                  <a:effectLst/>
                  <a:uLnTx/>
                  <a:uFillTx/>
                  <a:latin typeface="+mn-lt"/>
                </a:rPr>
                <a:t> to set financial goals and determine a way to achieve them</a:t>
              </a:r>
              <a:endParaRPr kumimoji="0" lang="en-US" altLang="en-US" sz="2000" b="0" i="0" u="none" strike="noStrike" kern="0" cap="none" spc="0" normalizeH="0" baseline="0" noProof="0" dirty="0">
                <a:ln>
                  <a:noFill/>
                </a:ln>
                <a:solidFill>
                  <a:srgbClr val="113388"/>
                </a:solidFill>
                <a:effectLst/>
                <a:uLnTx/>
                <a:uFillTx/>
                <a:latin typeface="+mn-lt"/>
              </a:endParaRPr>
            </a:p>
          </p:txBody>
        </p:sp>
      </p:grpSp>
      <p:sp>
        <p:nvSpPr>
          <p:cNvPr id="4" name="Rectangle 3">
            <a:extLst>
              <a:ext uri="{FF2B5EF4-FFF2-40B4-BE49-F238E27FC236}">
                <a16:creationId xmlns:a16="http://schemas.microsoft.com/office/drawing/2014/main" id="{FA0F0EED-C38B-0523-1076-57E4AFD343D9}"/>
              </a:ext>
            </a:extLst>
          </p:cNvPr>
          <p:cNvSpPr/>
          <p:nvPr/>
        </p:nvSpPr>
        <p:spPr>
          <a:xfrm>
            <a:off x="290241" y="5904895"/>
            <a:ext cx="5113534" cy="784830"/>
          </a:xfrm>
          <a:prstGeom prst="rect">
            <a:avLst/>
          </a:prstGeom>
        </p:spPr>
        <p:txBody>
          <a:bodyPr wrap="square">
            <a:spAutoFit/>
          </a:bodyPr>
          <a:lstStyle/>
          <a:p>
            <a:pPr>
              <a:spcAft>
                <a:spcPts val="600"/>
              </a:spcAft>
            </a:pPr>
            <a:r>
              <a:rPr lang="en-US" sz="800" dirty="0"/>
              <a:t>Allianz Center for the Future of Retirement conducted an online survey, the 2025 Women, Money and Power Study in September 2025 with a nationally representative sample of 900 women aged 25-75 with an annual household income of $30k+.</a:t>
            </a:r>
          </a:p>
          <a:p>
            <a:pPr>
              <a:spcAft>
                <a:spcPts val="600"/>
              </a:spcAft>
            </a:pPr>
            <a:r>
              <a:rPr lang="en-US" sz="800" dirty="0"/>
              <a:t>The Allianz Center for the Future for Retirement produces insights and research as a part of Allianz Life Insurance Company of North America.</a:t>
            </a:r>
          </a:p>
        </p:txBody>
      </p:sp>
    </p:spTree>
    <p:extLst>
      <p:ext uri="{BB962C8B-B14F-4D97-AF65-F5344CB8AC3E}">
        <p14:creationId xmlns:p14="http://schemas.microsoft.com/office/powerpoint/2010/main" val="44821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F0915-1077-9FF5-C8F4-71C5718BD3FF}"/>
            </a:ext>
          </a:extLst>
        </p:cNvPr>
        <p:cNvGrpSpPr/>
        <p:nvPr/>
      </p:nvGrpSpPr>
      <p:grpSpPr>
        <a:xfrm>
          <a:off x="0" y="0"/>
          <a:ext cx="0" cy="0"/>
          <a:chOff x="0" y="0"/>
          <a:chExt cx="0" cy="0"/>
        </a:xfrm>
      </p:grpSpPr>
      <p:pic>
        <p:nvPicPr>
          <p:cNvPr id="5" name="Picture 4" descr="A wooden railing overlooking a body of water&#10;&#10;AI-generated content may be incorrect.">
            <a:extLst>
              <a:ext uri="{FF2B5EF4-FFF2-40B4-BE49-F238E27FC236}">
                <a16:creationId xmlns:a16="http://schemas.microsoft.com/office/drawing/2014/main" id="{42FF28E2-58E9-8CF3-7D7C-D40119A19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2742486"/>
          </a:xfrm>
          <a:prstGeom prst="rect">
            <a:avLst/>
          </a:prstGeom>
        </p:spPr>
      </p:pic>
      <p:sp>
        <p:nvSpPr>
          <p:cNvPr id="3" name="Text Placeholder 2">
            <a:extLst>
              <a:ext uri="{FF2B5EF4-FFF2-40B4-BE49-F238E27FC236}">
                <a16:creationId xmlns:a16="http://schemas.microsoft.com/office/drawing/2014/main" id="{BE1F3E2F-77E9-7ECE-5E41-2B5FBB2441E5}"/>
              </a:ext>
            </a:extLst>
          </p:cNvPr>
          <p:cNvSpPr>
            <a:spLocks noGrp="1"/>
          </p:cNvSpPr>
          <p:nvPr>
            <p:ph type="body" sz="quarter" idx="11"/>
          </p:nvPr>
        </p:nvSpPr>
        <p:spPr>
          <a:xfrm>
            <a:off x="584578" y="2920615"/>
            <a:ext cx="3506787" cy="800202"/>
          </a:xfrm>
        </p:spPr>
        <p:txBody>
          <a:bodyPr/>
          <a:lstStyle/>
          <a:p>
            <a:r>
              <a:rPr lang="en-US" b="1" dirty="0"/>
              <a:t>Roadmap</a:t>
            </a:r>
          </a:p>
        </p:txBody>
      </p:sp>
      <p:graphicFrame>
        <p:nvGraphicFramePr>
          <p:cNvPr id="4" name="Table 3">
            <a:extLst>
              <a:ext uri="{FF2B5EF4-FFF2-40B4-BE49-F238E27FC236}">
                <a16:creationId xmlns:a16="http://schemas.microsoft.com/office/drawing/2014/main" id="{A0898BD1-7D6D-23F3-359F-68CB2D49D9A0}"/>
              </a:ext>
            </a:extLst>
          </p:cNvPr>
          <p:cNvGraphicFramePr>
            <a:graphicFrameLocks noGrp="1"/>
          </p:cNvGraphicFramePr>
          <p:nvPr>
            <p:extLst>
              <p:ext uri="{D42A27DB-BD31-4B8C-83A1-F6EECF244321}">
                <p14:modId xmlns:p14="http://schemas.microsoft.com/office/powerpoint/2010/main" val="2781828076"/>
              </p:ext>
            </p:extLst>
          </p:nvPr>
        </p:nvGraphicFramePr>
        <p:xfrm>
          <a:off x="481263" y="3537284"/>
          <a:ext cx="7461092" cy="2839452"/>
        </p:xfrm>
        <a:graphic>
          <a:graphicData uri="http://schemas.openxmlformats.org/drawingml/2006/table">
            <a:tbl>
              <a:tblPr firstRow="1" bandRow="1">
                <a:tableStyleId>{5940675A-B579-460E-94D1-54222C63F5DA}</a:tableStyleId>
              </a:tblPr>
              <a:tblGrid>
                <a:gridCol w="775659">
                  <a:extLst>
                    <a:ext uri="{9D8B030D-6E8A-4147-A177-3AD203B41FA5}">
                      <a16:colId xmlns:a16="http://schemas.microsoft.com/office/drawing/2014/main" val="4160450118"/>
                    </a:ext>
                  </a:extLst>
                </a:gridCol>
                <a:gridCol w="6685433">
                  <a:extLst>
                    <a:ext uri="{9D8B030D-6E8A-4147-A177-3AD203B41FA5}">
                      <a16:colId xmlns:a16="http://schemas.microsoft.com/office/drawing/2014/main" val="2545232592"/>
                    </a:ext>
                  </a:extLst>
                </a:gridCol>
              </a:tblGrid>
              <a:tr h="946484">
                <a:tc>
                  <a:txBody>
                    <a:bodyPr/>
                    <a:lstStyle/>
                    <a:p>
                      <a:pPr algn="ctr"/>
                      <a:r>
                        <a:rPr lang="en-US" sz="3600" dirty="0">
                          <a:solidFill>
                            <a:schemeClr val="accent4"/>
                          </a:solidFill>
                        </a:rPr>
                        <a:t>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Why you need a financial strategy</a:t>
                      </a: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82420935"/>
                  </a:ext>
                </a:extLst>
              </a:tr>
              <a:tr h="946484">
                <a:tc>
                  <a:txBody>
                    <a:bodyPr/>
                    <a:lstStyle/>
                    <a:p>
                      <a:pPr algn="ctr"/>
                      <a:r>
                        <a:rPr lang="en-US" sz="3600" dirty="0">
                          <a:solidFill>
                            <a:schemeClr val="accent4"/>
                          </a:solidFill>
                        </a:rPr>
                        <a:t>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Discover</a:t>
                      </a:r>
                      <a:r>
                        <a:rPr lang="en-US" sz="3200" baseline="0" dirty="0">
                          <a:solidFill>
                            <a:schemeClr val="bg1"/>
                          </a:solidFill>
                          <a:latin typeface="+mn-lt"/>
                        </a:rPr>
                        <a:t> your financial personality</a:t>
                      </a:r>
                      <a:endParaRPr lang="en-US" sz="3200" dirty="0">
                        <a:solidFill>
                          <a:schemeClr val="bg1"/>
                        </a:solidFill>
                        <a:latin typeface="+mn-lt"/>
                      </a:endParaRP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29877508"/>
                  </a:ext>
                </a:extLst>
              </a:tr>
              <a:tr h="946484">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r>
                        <a:rPr lang="en-US" sz="3600" dirty="0">
                          <a:solidFill>
                            <a:schemeClr val="accent4"/>
                          </a:solidFill>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Take control of your financial future</a:t>
                      </a: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6930178"/>
                  </a:ext>
                </a:extLst>
              </a:tr>
            </a:tbl>
          </a:graphicData>
        </a:graphic>
      </p:graphicFrame>
      <p:sp>
        <p:nvSpPr>
          <p:cNvPr id="2" name="Freihandform 1423">
            <a:extLst>
              <a:ext uri="{FF2B5EF4-FFF2-40B4-BE49-F238E27FC236}">
                <a16:creationId xmlns:a16="http://schemas.microsoft.com/office/drawing/2014/main" id="{167B9CA7-1279-94E6-1BE6-FE7C2FF2CFA7}"/>
              </a:ext>
            </a:extLst>
          </p:cNvPr>
          <p:cNvSpPr/>
          <p:nvPr/>
        </p:nvSpPr>
        <p:spPr>
          <a:xfrm>
            <a:off x="8045670" y="3720817"/>
            <a:ext cx="548280" cy="548280"/>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solidFill>
            <a:srgbClr val="5FCD8A"/>
          </a:solidFill>
          <a:ln cap="flat">
            <a:solidFill>
              <a:schemeClr val="bg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6" name="Freihandform 1424">
            <a:extLst>
              <a:ext uri="{FF2B5EF4-FFF2-40B4-BE49-F238E27FC236}">
                <a16:creationId xmlns:a16="http://schemas.microsoft.com/office/drawing/2014/main" id="{6E8CB29E-39D3-FD33-EA91-E230FA3CC01A}"/>
              </a:ext>
            </a:extLst>
          </p:cNvPr>
          <p:cNvSpPr/>
          <p:nvPr/>
        </p:nvSpPr>
        <p:spPr>
          <a:xfrm>
            <a:off x="8162243" y="3871587"/>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rgbClr val="5FCD8A"/>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Tree>
    <p:extLst>
      <p:ext uri="{BB962C8B-B14F-4D97-AF65-F5344CB8AC3E}">
        <p14:creationId xmlns:p14="http://schemas.microsoft.com/office/powerpoint/2010/main" val="15911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40884" r="118"/>
          <a:stretch/>
        </p:blipFill>
        <p:spPr>
          <a:xfrm>
            <a:off x="6087980" y="-1170"/>
            <a:ext cx="6088650" cy="6859170"/>
          </a:xfrm>
          <a:prstGeom prst="rect">
            <a:avLst/>
          </a:prstGeom>
        </p:spPr>
      </p:pic>
      <p:sp>
        <p:nvSpPr>
          <p:cNvPr id="2" name="Text Placeholder 1"/>
          <p:cNvSpPr>
            <a:spLocks noGrp="1"/>
          </p:cNvSpPr>
          <p:nvPr>
            <p:ph type="body" sz="quarter" idx="18"/>
          </p:nvPr>
        </p:nvSpPr>
        <p:spPr>
          <a:xfrm>
            <a:off x="0" y="1576136"/>
            <a:ext cx="6087980" cy="5281864"/>
          </a:xfrm>
          <a:solidFill>
            <a:schemeClr val="bg1"/>
          </a:solidFill>
        </p:spPr>
        <p:txBody>
          <a:bodyPr/>
          <a:lstStyle/>
          <a:p>
            <a:r>
              <a:rPr lang="en-US" sz="4800" dirty="0"/>
              <a:t>Discover your</a:t>
            </a:r>
            <a:br>
              <a:rPr lang="en-US" sz="4800" dirty="0"/>
            </a:br>
            <a:r>
              <a:rPr lang="en-US" sz="4800" dirty="0">
                <a:solidFill>
                  <a:schemeClr val="accent4">
                    <a:lumMod val="20000"/>
                    <a:lumOff val="80000"/>
                  </a:schemeClr>
                </a:solidFill>
              </a:rPr>
              <a:t>financial personality</a:t>
            </a:r>
          </a:p>
        </p:txBody>
      </p:sp>
      <p:sp>
        <p:nvSpPr>
          <p:cNvPr id="4" name="Text Placeholder 3"/>
          <p:cNvSpPr>
            <a:spLocks noGrp="1"/>
          </p:cNvSpPr>
          <p:nvPr>
            <p:ph type="body" sz="quarter" idx="19"/>
          </p:nvPr>
        </p:nvSpPr>
        <p:spPr/>
        <p:txBody>
          <a:bodyPr anchor="b"/>
          <a:lstStyle/>
          <a:p>
            <a:r>
              <a:rPr lang="en-US" dirty="0"/>
              <a:t>02</a:t>
            </a:r>
          </a:p>
        </p:txBody>
      </p:sp>
      <p:sp>
        <p:nvSpPr>
          <p:cNvPr id="5" name="Picture Placeholder 7">
            <a:extLst>
              <a:ext uri="{FF2B5EF4-FFF2-40B4-BE49-F238E27FC236}">
                <a16:creationId xmlns:a16="http://schemas.microsoft.com/office/drawing/2014/main" id="{3440CBBF-C3F5-4197-A777-4C0D71C3841A}"/>
              </a:ext>
            </a:extLst>
          </p:cNvPr>
          <p:cNvSpPr>
            <a:spLocks noGrp="1"/>
          </p:cNvSpPr>
          <p:nvPr/>
        </p:nvSpPr>
        <p:spPr>
          <a:xfrm>
            <a:off x="10826617" y="331200"/>
            <a:ext cx="1018535" cy="252000"/>
          </a:xfrm>
          <a:prstGeom prst="rect">
            <a:avLst/>
          </a:prstGeom>
          <a: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txBody>
          <a:bodyPr vert="horz" lIns="91440" tIns="45720" rIns="91440" bIns="45720" rtlCol="0">
            <a:normAutofit fontScale="55000" lnSpcReduction="20000"/>
          </a:bodyPr>
          <a:lstStyle/>
          <a:p>
            <a:endParaRPr lang="en-US"/>
          </a:p>
        </p:txBody>
      </p:sp>
    </p:spTree>
    <p:extLst>
      <p:ext uri="{BB962C8B-B14F-4D97-AF65-F5344CB8AC3E}">
        <p14:creationId xmlns:p14="http://schemas.microsoft.com/office/powerpoint/2010/main" val="1333792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3600" dirty="0"/>
              <a:t>Financial personalities</a:t>
            </a:r>
          </a:p>
        </p:txBody>
      </p:sp>
      <p:sp>
        <p:nvSpPr>
          <p:cNvPr id="3" name="Slide Number Placeholder 2"/>
          <p:cNvSpPr>
            <a:spLocks noGrp="1"/>
          </p:cNvSpPr>
          <p:nvPr>
            <p:ph type="sldNum" sz="quarter" idx="4"/>
          </p:nvPr>
        </p:nvSpPr>
        <p:spPr/>
        <p:txBody>
          <a:bodyPr/>
          <a:lstStyle/>
          <a:p>
            <a:fld id="{67FC5CDF-15F9-4054-9F50-C9080AAD3281}" type="slidenum">
              <a:rPr lang="en-US" smtClean="0"/>
              <a:pPr/>
              <a:t>32</a:t>
            </a:fld>
            <a:endParaRPr lang="en-US" dirty="0"/>
          </a:p>
        </p:txBody>
      </p:sp>
      <p:grpSp>
        <p:nvGrpSpPr>
          <p:cNvPr id="4" name="Group 3"/>
          <p:cNvGrpSpPr/>
          <p:nvPr/>
        </p:nvGrpSpPr>
        <p:grpSpPr>
          <a:xfrm>
            <a:off x="9783776" y="2060347"/>
            <a:ext cx="1689439" cy="1693380"/>
            <a:chOff x="1095810" y="1765892"/>
            <a:chExt cx="456136" cy="457200"/>
          </a:xfrm>
        </p:grpSpPr>
        <p:sp>
          <p:nvSpPr>
            <p:cNvPr id="5" name="Oval 654"/>
            <p:cNvSpPr>
              <a:spLocks noChangeArrowheads="1"/>
            </p:cNvSpPr>
            <p:nvPr/>
          </p:nvSpPr>
          <p:spPr bwMode="auto">
            <a:xfrm>
              <a:off x="1095810" y="1765892"/>
              <a:ext cx="456136"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nvGrpSpPr>
            <p:cNvPr id="6" name="Group 5"/>
            <p:cNvGrpSpPr>
              <a:grpSpLocks noChangeAspect="1"/>
            </p:cNvGrpSpPr>
            <p:nvPr/>
          </p:nvGrpSpPr>
          <p:grpSpPr>
            <a:xfrm>
              <a:off x="1226082" y="1876070"/>
              <a:ext cx="195591" cy="236843"/>
              <a:chOff x="3744317" y="4961672"/>
              <a:chExt cx="246888" cy="295554"/>
            </a:xfrm>
            <a:solidFill>
              <a:schemeClr val="tx2"/>
            </a:solidFill>
          </p:grpSpPr>
          <p:sp>
            <p:nvSpPr>
              <p:cNvPr id="7" name="Freeform 835"/>
              <p:cNvSpPr>
                <a:spLocks noEditPoints="1"/>
              </p:cNvSpPr>
              <p:nvPr/>
            </p:nvSpPr>
            <p:spPr bwMode="auto">
              <a:xfrm>
                <a:off x="3744317" y="4961672"/>
                <a:ext cx="246888" cy="295554"/>
              </a:xfrm>
              <a:custGeom>
                <a:avLst/>
                <a:gdLst>
                  <a:gd name="T0" fmla="*/ 102 w 160"/>
                  <a:gd name="T1" fmla="*/ 186 h 192"/>
                  <a:gd name="T2" fmla="*/ 122 w 160"/>
                  <a:gd name="T3" fmla="*/ 150 h 192"/>
                  <a:gd name="T4" fmla="*/ 94 w 160"/>
                  <a:gd name="T5" fmla="*/ 105 h 192"/>
                  <a:gd name="T6" fmla="*/ 93 w 160"/>
                  <a:gd name="T7" fmla="*/ 88 h 192"/>
                  <a:gd name="T8" fmla="*/ 110 w 160"/>
                  <a:gd name="T9" fmla="*/ 71 h 192"/>
                  <a:gd name="T10" fmla="*/ 102 w 160"/>
                  <a:gd name="T11" fmla="*/ 6 h 192"/>
                  <a:gd name="T12" fmla="*/ 160 w 160"/>
                  <a:gd name="T13" fmla="*/ 3 h 192"/>
                  <a:gd name="T14" fmla="*/ 81 w 160"/>
                  <a:gd name="T15" fmla="*/ 0 h 192"/>
                  <a:gd name="T16" fmla="*/ 3 w 160"/>
                  <a:gd name="T17" fmla="*/ 0 h 192"/>
                  <a:gd name="T18" fmla="*/ 3 w 160"/>
                  <a:gd name="T19" fmla="*/ 6 h 192"/>
                  <a:gd name="T20" fmla="*/ 51 w 160"/>
                  <a:gd name="T21" fmla="*/ 12 h 192"/>
                  <a:gd name="T22" fmla="*/ 67 w 160"/>
                  <a:gd name="T23" fmla="*/ 86 h 192"/>
                  <a:gd name="T24" fmla="*/ 68 w 160"/>
                  <a:gd name="T25" fmla="*/ 103 h 192"/>
                  <a:gd name="T26" fmla="*/ 51 w 160"/>
                  <a:gd name="T27" fmla="*/ 121 h 192"/>
                  <a:gd name="T28" fmla="*/ 51 w 160"/>
                  <a:gd name="T29" fmla="*/ 180 h 192"/>
                  <a:gd name="T30" fmla="*/ 3 w 160"/>
                  <a:gd name="T31" fmla="*/ 186 h 192"/>
                  <a:gd name="T32" fmla="*/ 3 w 160"/>
                  <a:gd name="T33" fmla="*/ 192 h 192"/>
                  <a:gd name="T34" fmla="*/ 160 w 160"/>
                  <a:gd name="T35" fmla="*/ 189 h 192"/>
                  <a:gd name="T36" fmla="*/ 55 w 160"/>
                  <a:gd name="T37" fmla="*/ 16 h 192"/>
                  <a:gd name="T38" fmla="*/ 81 w 160"/>
                  <a:gd name="T39" fmla="*/ 6 h 192"/>
                  <a:gd name="T40" fmla="*/ 116 w 160"/>
                  <a:gd name="T41" fmla="*/ 38 h 192"/>
                  <a:gd name="T42" fmla="*/ 55 w 160"/>
                  <a:gd name="T43" fmla="*/ 16 h 192"/>
                  <a:gd name="T44" fmla="*/ 55 w 160"/>
                  <a:gd name="T45" fmla="*/ 125 h 192"/>
                  <a:gd name="T46" fmla="*/ 73 w 160"/>
                  <a:gd name="T47" fmla="*/ 103 h 192"/>
                  <a:gd name="T48" fmla="*/ 71 w 160"/>
                  <a:gd name="T49" fmla="*/ 82 h 192"/>
                  <a:gd name="T50" fmla="*/ 45 w 160"/>
                  <a:gd name="T51" fmla="*/ 44 h 192"/>
                  <a:gd name="T52" fmla="*/ 106 w 160"/>
                  <a:gd name="T53" fmla="*/ 66 h 192"/>
                  <a:gd name="T54" fmla="*/ 87 w 160"/>
                  <a:gd name="T55" fmla="*/ 88 h 192"/>
                  <a:gd name="T56" fmla="*/ 90 w 160"/>
                  <a:gd name="T57" fmla="*/ 109 h 192"/>
                  <a:gd name="T58" fmla="*/ 116 w 160"/>
                  <a:gd name="T59" fmla="*/ 150 h 192"/>
                  <a:gd name="T60" fmla="*/ 82 w 160"/>
                  <a:gd name="T61" fmla="*/ 148 h 192"/>
                  <a:gd name="T62" fmla="*/ 49 w 160"/>
                  <a:gd name="T63" fmla="*/ 167 h 192"/>
                  <a:gd name="T64" fmla="*/ 52 w 160"/>
                  <a:gd name="T65" fmla="*/ 172 h 192"/>
                  <a:gd name="T66" fmla="*/ 109 w 160"/>
                  <a:gd name="T67" fmla="*/ 172 h 192"/>
                  <a:gd name="T68" fmla="*/ 80 w 160"/>
                  <a:gd name="T69" fmla="*/ 18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92">
                    <a:moveTo>
                      <a:pt x="158" y="186"/>
                    </a:moveTo>
                    <a:cubicBezTo>
                      <a:pt x="102" y="186"/>
                      <a:pt x="102" y="186"/>
                      <a:pt x="102" y="186"/>
                    </a:cubicBezTo>
                    <a:cubicBezTo>
                      <a:pt x="105" y="184"/>
                      <a:pt x="107" y="182"/>
                      <a:pt x="110" y="180"/>
                    </a:cubicBezTo>
                    <a:cubicBezTo>
                      <a:pt x="118" y="172"/>
                      <a:pt x="122" y="161"/>
                      <a:pt x="122" y="150"/>
                    </a:cubicBezTo>
                    <a:cubicBezTo>
                      <a:pt x="122" y="139"/>
                      <a:pt x="118" y="129"/>
                      <a:pt x="110" y="121"/>
                    </a:cubicBezTo>
                    <a:cubicBezTo>
                      <a:pt x="94" y="105"/>
                      <a:pt x="94" y="105"/>
                      <a:pt x="94" y="105"/>
                    </a:cubicBezTo>
                    <a:cubicBezTo>
                      <a:pt x="94" y="105"/>
                      <a:pt x="93" y="104"/>
                      <a:pt x="93" y="103"/>
                    </a:cubicBezTo>
                    <a:cubicBezTo>
                      <a:pt x="93" y="88"/>
                      <a:pt x="93" y="88"/>
                      <a:pt x="93" y="88"/>
                    </a:cubicBezTo>
                    <a:cubicBezTo>
                      <a:pt x="93" y="88"/>
                      <a:pt x="94" y="87"/>
                      <a:pt x="94" y="86"/>
                    </a:cubicBezTo>
                    <a:cubicBezTo>
                      <a:pt x="110" y="71"/>
                      <a:pt x="110" y="71"/>
                      <a:pt x="110" y="71"/>
                    </a:cubicBezTo>
                    <a:cubicBezTo>
                      <a:pt x="126" y="54"/>
                      <a:pt x="126" y="28"/>
                      <a:pt x="110" y="12"/>
                    </a:cubicBezTo>
                    <a:cubicBezTo>
                      <a:pt x="107" y="9"/>
                      <a:pt x="105" y="7"/>
                      <a:pt x="102" y="6"/>
                    </a:cubicBezTo>
                    <a:cubicBezTo>
                      <a:pt x="158" y="6"/>
                      <a:pt x="158" y="6"/>
                      <a:pt x="158" y="6"/>
                    </a:cubicBezTo>
                    <a:cubicBezTo>
                      <a:pt x="159" y="6"/>
                      <a:pt x="160" y="4"/>
                      <a:pt x="160" y="3"/>
                    </a:cubicBezTo>
                    <a:cubicBezTo>
                      <a:pt x="160" y="1"/>
                      <a:pt x="159" y="0"/>
                      <a:pt x="158" y="0"/>
                    </a:cubicBezTo>
                    <a:cubicBezTo>
                      <a:pt x="81" y="0"/>
                      <a:pt x="81" y="0"/>
                      <a:pt x="81" y="0"/>
                    </a:cubicBezTo>
                    <a:cubicBezTo>
                      <a:pt x="81" y="0"/>
                      <a:pt x="80" y="0"/>
                      <a:pt x="80" y="0"/>
                    </a:cubicBezTo>
                    <a:cubicBezTo>
                      <a:pt x="3" y="0"/>
                      <a:pt x="3" y="0"/>
                      <a:pt x="3" y="0"/>
                    </a:cubicBezTo>
                    <a:cubicBezTo>
                      <a:pt x="2" y="0"/>
                      <a:pt x="0" y="1"/>
                      <a:pt x="0" y="3"/>
                    </a:cubicBezTo>
                    <a:cubicBezTo>
                      <a:pt x="0" y="4"/>
                      <a:pt x="2" y="6"/>
                      <a:pt x="3" y="6"/>
                    </a:cubicBezTo>
                    <a:cubicBezTo>
                      <a:pt x="59" y="6"/>
                      <a:pt x="59" y="6"/>
                      <a:pt x="59" y="6"/>
                    </a:cubicBezTo>
                    <a:cubicBezTo>
                      <a:pt x="56" y="7"/>
                      <a:pt x="54" y="9"/>
                      <a:pt x="51" y="12"/>
                    </a:cubicBezTo>
                    <a:cubicBezTo>
                      <a:pt x="35" y="28"/>
                      <a:pt x="35" y="54"/>
                      <a:pt x="51" y="71"/>
                    </a:cubicBezTo>
                    <a:cubicBezTo>
                      <a:pt x="67" y="86"/>
                      <a:pt x="67" y="86"/>
                      <a:pt x="67" y="86"/>
                    </a:cubicBezTo>
                    <a:cubicBezTo>
                      <a:pt x="67" y="87"/>
                      <a:pt x="68" y="88"/>
                      <a:pt x="68" y="88"/>
                    </a:cubicBezTo>
                    <a:cubicBezTo>
                      <a:pt x="68" y="103"/>
                      <a:pt x="68" y="103"/>
                      <a:pt x="68" y="103"/>
                    </a:cubicBezTo>
                    <a:cubicBezTo>
                      <a:pt x="68" y="104"/>
                      <a:pt x="67" y="105"/>
                      <a:pt x="67" y="105"/>
                    </a:cubicBezTo>
                    <a:cubicBezTo>
                      <a:pt x="51" y="121"/>
                      <a:pt x="51" y="121"/>
                      <a:pt x="51" y="121"/>
                    </a:cubicBezTo>
                    <a:cubicBezTo>
                      <a:pt x="43" y="129"/>
                      <a:pt x="39" y="139"/>
                      <a:pt x="39" y="150"/>
                    </a:cubicBezTo>
                    <a:cubicBezTo>
                      <a:pt x="39" y="161"/>
                      <a:pt x="43" y="172"/>
                      <a:pt x="51" y="180"/>
                    </a:cubicBezTo>
                    <a:cubicBezTo>
                      <a:pt x="54" y="182"/>
                      <a:pt x="56" y="184"/>
                      <a:pt x="59" y="186"/>
                    </a:cubicBezTo>
                    <a:cubicBezTo>
                      <a:pt x="3" y="186"/>
                      <a:pt x="3" y="186"/>
                      <a:pt x="3" y="186"/>
                    </a:cubicBezTo>
                    <a:cubicBezTo>
                      <a:pt x="2" y="186"/>
                      <a:pt x="0" y="187"/>
                      <a:pt x="0" y="189"/>
                    </a:cubicBezTo>
                    <a:cubicBezTo>
                      <a:pt x="0" y="191"/>
                      <a:pt x="2" y="192"/>
                      <a:pt x="3" y="192"/>
                    </a:cubicBezTo>
                    <a:cubicBezTo>
                      <a:pt x="158" y="192"/>
                      <a:pt x="158" y="192"/>
                      <a:pt x="158" y="192"/>
                    </a:cubicBezTo>
                    <a:cubicBezTo>
                      <a:pt x="159" y="192"/>
                      <a:pt x="160" y="191"/>
                      <a:pt x="160" y="189"/>
                    </a:cubicBezTo>
                    <a:cubicBezTo>
                      <a:pt x="160" y="187"/>
                      <a:pt x="159" y="186"/>
                      <a:pt x="158" y="186"/>
                    </a:cubicBezTo>
                    <a:close/>
                    <a:moveTo>
                      <a:pt x="55" y="16"/>
                    </a:moveTo>
                    <a:cubicBezTo>
                      <a:pt x="62" y="9"/>
                      <a:pt x="71" y="6"/>
                      <a:pt x="80" y="6"/>
                    </a:cubicBezTo>
                    <a:cubicBezTo>
                      <a:pt x="81" y="6"/>
                      <a:pt x="81" y="6"/>
                      <a:pt x="81" y="6"/>
                    </a:cubicBezTo>
                    <a:cubicBezTo>
                      <a:pt x="90" y="6"/>
                      <a:pt x="99" y="9"/>
                      <a:pt x="106" y="16"/>
                    </a:cubicBezTo>
                    <a:cubicBezTo>
                      <a:pt x="112" y="22"/>
                      <a:pt x="115" y="30"/>
                      <a:pt x="116" y="38"/>
                    </a:cubicBezTo>
                    <a:cubicBezTo>
                      <a:pt x="45" y="38"/>
                      <a:pt x="45" y="38"/>
                      <a:pt x="45" y="38"/>
                    </a:cubicBezTo>
                    <a:cubicBezTo>
                      <a:pt x="46" y="30"/>
                      <a:pt x="49" y="22"/>
                      <a:pt x="55" y="16"/>
                    </a:cubicBezTo>
                    <a:close/>
                    <a:moveTo>
                      <a:pt x="49" y="167"/>
                    </a:moveTo>
                    <a:cubicBezTo>
                      <a:pt x="42" y="153"/>
                      <a:pt x="44" y="136"/>
                      <a:pt x="55" y="125"/>
                    </a:cubicBezTo>
                    <a:cubicBezTo>
                      <a:pt x="71" y="109"/>
                      <a:pt x="71" y="109"/>
                      <a:pt x="71" y="109"/>
                    </a:cubicBezTo>
                    <a:cubicBezTo>
                      <a:pt x="73" y="108"/>
                      <a:pt x="73" y="106"/>
                      <a:pt x="73" y="103"/>
                    </a:cubicBezTo>
                    <a:cubicBezTo>
                      <a:pt x="73" y="88"/>
                      <a:pt x="73" y="88"/>
                      <a:pt x="73" y="88"/>
                    </a:cubicBezTo>
                    <a:cubicBezTo>
                      <a:pt x="73" y="86"/>
                      <a:pt x="73" y="84"/>
                      <a:pt x="71" y="82"/>
                    </a:cubicBezTo>
                    <a:cubicBezTo>
                      <a:pt x="55" y="66"/>
                      <a:pt x="55" y="66"/>
                      <a:pt x="55" y="66"/>
                    </a:cubicBezTo>
                    <a:cubicBezTo>
                      <a:pt x="49" y="60"/>
                      <a:pt x="46" y="52"/>
                      <a:pt x="45" y="44"/>
                    </a:cubicBezTo>
                    <a:cubicBezTo>
                      <a:pt x="116" y="44"/>
                      <a:pt x="116" y="44"/>
                      <a:pt x="116" y="44"/>
                    </a:cubicBezTo>
                    <a:cubicBezTo>
                      <a:pt x="115" y="52"/>
                      <a:pt x="112" y="60"/>
                      <a:pt x="106" y="66"/>
                    </a:cubicBezTo>
                    <a:cubicBezTo>
                      <a:pt x="90" y="82"/>
                      <a:pt x="90" y="82"/>
                      <a:pt x="90" y="82"/>
                    </a:cubicBezTo>
                    <a:cubicBezTo>
                      <a:pt x="88" y="84"/>
                      <a:pt x="87" y="86"/>
                      <a:pt x="87" y="88"/>
                    </a:cubicBezTo>
                    <a:cubicBezTo>
                      <a:pt x="87" y="103"/>
                      <a:pt x="87" y="103"/>
                      <a:pt x="87" y="103"/>
                    </a:cubicBezTo>
                    <a:cubicBezTo>
                      <a:pt x="87" y="106"/>
                      <a:pt x="88" y="108"/>
                      <a:pt x="90" y="109"/>
                    </a:cubicBezTo>
                    <a:cubicBezTo>
                      <a:pt x="106" y="125"/>
                      <a:pt x="106" y="125"/>
                      <a:pt x="106" y="125"/>
                    </a:cubicBezTo>
                    <a:cubicBezTo>
                      <a:pt x="112" y="132"/>
                      <a:pt x="116" y="141"/>
                      <a:pt x="116" y="150"/>
                    </a:cubicBezTo>
                    <a:cubicBezTo>
                      <a:pt x="116" y="156"/>
                      <a:pt x="115" y="162"/>
                      <a:pt x="112" y="167"/>
                    </a:cubicBezTo>
                    <a:cubicBezTo>
                      <a:pt x="82" y="148"/>
                      <a:pt x="82" y="148"/>
                      <a:pt x="82" y="148"/>
                    </a:cubicBezTo>
                    <a:cubicBezTo>
                      <a:pt x="81" y="147"/>
                      <a:pt x="80" y="147"/>
                      <a:pt x="79" y="148"/>
                    </a:cubicBezTo>
                    <a:lnTo>
                      <a:pt x="49" y="167"/>
                    </a:lnTo>
                    <a:close/>
                    <a:moveTo>
                      <a:pt x="55" y="176"/>
                    </a:moveTo>
                    <a:cubicBezTo>
                      <a:pt x="54" y="174"/>
                      <a:pt x="53" y="173"/>
                      <a:pt x="52" y="172"/>
                    </a:cubicBezTo>
                    <a:cubicBezTo>
                      <a:pt x="80" y="154"/>
                      <a:pt x="80" y="154"/>
                      <a:pt x="80" y="154"/>
                    </a:cubicBezTo>
                    <a:cubicBezTo>
                      <a:pt x="109" y="172"/>
                      <a:pt x="109" y="172"/>
                      <a:pt x="109" y="172"/>
                    </a:cubicBezTo>
                    <a:cubicBezTo>
                      <a:pt x="108" y="173"/>
                      <a:pt x="107" y="174"/>
                      <a:pt x="106" y="176"/>
                    </a:cubicBezTo>
                    <a:cubicBezTo>
                      <a:pt x="99" y="182"/>
                      <a:pt x="90" y="186"/>
                      <a:pt x="80" y="186"/>
                    </a:cubicBezTo>
                    <a:cubicBezTo>
                      <a:pt x="71" y="186"/>
                      <a:pt x="62" y="182"/>
                      <a:pt x="55" y="17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836"/>
              <p:cNvSpPr>
                <a:spLocks/>
              </p:cNvSpPr>
              <p:nvPr/>
            </p:nvSpPr>
            <p:spPr bwMode="auto">
              <a:xfrm>
                <a:off x="3864199" y="5168202"/>
                <a:ext cx="8309" cy="9496"/>
              </a:xfrm>
              <a:custGeom>
                <a:avLst/>
                <a:gdLst>
                  <a:gd name="T0" fmla="*/ 5 w 5"/>
                  <a:gd name="T1" fmla="*/ 5 h 6"/>
                  <a:gd name="T2" fmla="*/ 5 w 5"/>
                  <a:gd name="T3" fmla="*/ 3 h 6"/>
                  <a:gd name="T4" fmla="*/ 5 w 5"/>
                  <a:gd name="T5" fmla="*/ 1 h 6"/>
                  <a:gd name="T6" fmla="*/ 0 w 5"/>
                  <a:gd name="T7" fmla="*/ 1 h 6"/>
                  <a:gd name="T8" fmla="*/ 0 w 5"/>
                  <a:gd name="T9" fmla="*/ 3 h 6"/>
                  <a:gd name="T10" fmla="*/ 0 w 5"/>
                  <a:gd name="T11" fmla="*/ 5 h 6"/>
                  <a:gd name="T12" fmla="*/ 2 w 5"/>
                  <a:gd name="T13" fmla="*/ 6 h 6"/>
                  <a:gd name="T14" fmla="*/ 5 w 5"/>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5" y="5"/>
                    </a:moveTo>
                    <a:cubicBezTo>
                      <a:pt x="5" y="5"/>
                      <a:pt x="5" y="4"/>
                      <a:pt x="5" y="3"/>
                    </a:cubicBezTo>
                    <a:cubicBezTo>
                      <a:pt x="5" y="3"/>
                      <a:pt x="5" y="2"/>
                      <a:pt x="5" y="1"/>
                    </a:cubicBezTo>
                    <a:cubicBezTo>
                      <a:pt x="3" y="0"/>
                      <a:pt x="1" y="0"/>
                      <a:pt x="0" y="1"/>
                    </a:cubicBezTo>
                    <a:cubicBezTo>
                      <a:pt x="0" y="2"/>
                      <a:pt x="0" y="3"/>
                      <a:pt x="0" y="3"/>
                    </a:cubicBezTo>
                    <a:cubicBezTo>
                      <a:pt x="0" y="4"/>
                      <a:pt x="0" y="5"/>
                      <a:pt x="0" y="5"/>
                    </a:cubicBezTo>
                    <a:cubicBezTo>
                      <a:pt x="1" y="6"/>
                      <a:pt x="2" y="6"/>
                      <a:pt x="2" y="6"/>
                    </a:cubicBezTo>
                    <a:cubicBezTo>
                      <a:pt x="3" y="6"/>
                      <a:pt x="4" y="6"/>
                      <a:pt x="5"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837"/>
              <p:cNvSpPr>
                <a:spLocks/>
              </p:cNvSpPr>
              <p:nvPr/>
            </p:nvSpPr>
            <p:spPr bwMode="auto">
              <a:xfrm>
                <a:off x="3864199" y="5148024"/>
                <a:ext cx="8309" cy="9496"/>
              </a:xfrm>
              <a:custGeom>
                <a:avLst/>
                <a:gdLst>
                  <a:gd name="T0" fmla="*/ 2 w 5"/>
                  <a:gd name="T1" fmla="*/ 6 h 6"/>
                  <a:gd name="T2" fmla="*/ 5 w 5"/>
                  <a:gd name="T3" fmla="*/ 5 h 6"/>
                  <a:gd name="T4" fmla="*/ 5 w 5"/>
                  <a:gd name="T5" fmla="*/ 3 h 6"/>
                  <a:gd name="T6" fmla="*/ 5 w 5"/>
                  <a:gd name="T7" fmla="*/ 1 h 6"/>
                  <a:gd name="T8" fmla="*/ 0 w 5"/>
                  <a:gd name="T9" fmla="*/ 1 h 6"/>
                  <a:gd name="T10" fmla="*/ 0 w 5"/>
                  <a:gd name="T11" fmla="*/ 3 h 6"/>
                  <a:gd name="T12" fmla="*/ 0 w 5"/>
                  <a:gd name="T13" fmla="*/ 5 h 6"/>
                  <a:gd name="T14" fmla="*/ 2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2" y="6"/>
                    </a:moveTo>
                    <a:cubicBezTo>
                      <a:pt x="3" y="6"/>
                      <a:pt x="4" y="6"/>
                      <a:pt x="5" y="5"/>
                    </a:cubicBezTo>
                    <a:cubicBezTo>
                      <a:pt x="5" y="5"/>
                      <a:pt x="5" y="4"/>
                      <a:pt x="5" y="3"/>
                    </a:cubicBezTo>
                    <a:cubicBezTo>
                      <a:pt x="5" y="2"/>
                      <a:pt x="5" y="2"/>
                      <a:pt x="5" y="1"/>
                    </a:cubicBezTo>
                    <a:cubicBezTo>
                      <a:pt x="3" y="0"/>
                      <a:pt x="1" y="0"/>
                      <a:pt x="0" y="1"/>
                    </a:cubicBezTo>
                    <a:cubicBezTo>
                      <a:pt x="0" y="2"/>
                      <a:pt x="0" y="2"/>
                      <a:pt x="0" y="3"/>
                    </a:cubicBezTo>
                    <a:cubicBezTo>
                      <a:pt x="0" y="4"/>
                      <a:pt x="0" y="5"/>
                      <a:pt x="0" y="5"/>
                    </a:cubicBezTo>
                    <a:cubicBezTo>
                      <a:pt x="1" y="6"/>
                      <a:pt x="2" y="6"/>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38"/>
              <p:cNvSpPr>
                <a:spLocks/>
              </p:cNvSpPr>
              <p:nvPr/>
            </p:nvSpPr>
            <p:spPr bwMode="auto">
              <a:xfrm>
                <a:off x="3864199" y="5127846"/>
                <a:ext cx="8309" cy="9496"/>
              </a:xfrm>
              <a:custGeom>
                <a:avLst/>
                <a:gdLst>
                  <a:gd name="T0" fmla="*/ 2 w 5"/>
                  <a:gd name="T1" fmla="*/ 6 h 6"/>
                  <a:gd name="T2" fmla="*/ 5 w 5"/>
                  <a:gd name="T3" fmla="*/ 5 h 6"/>
                  <a:gd name="T4" fmla="*/ 5 w 5"/>
                  <a:gd name="T5" fmla="*/ 3 h 6"/>
                  <a:gd name="T6" fmla="*/ 5 w 5"/>
                  <a:gd name="T7" fmla="*/ 1 h 6"/>
                  <a:gd name="T8" fmla="*/ 0 w 5"/>
                  <a:gd name="T9" fmla="*/ 1 h 6"/>
                  <a:gd name="T10" fmla="*/ 0 w 5"/>
                  <a:gd name="T11" fmla="*/ 3 h 6"/>
                  <a:gd name="T12" fmla="*/ 0 w 5"/>
                  <a:gd name="T13" fmla="*/ 5 h 6"/>
                  <a:gd name="T14" fmla="*/ 2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2" y="6"/>
                    </a:moveTo>
                    <a:cubicBezTo>
                      <a:pt x="3" y="6"/>
                      <a:pt x="4" y="6"/>
                      <a:pt x="5" y="5"/>
                    </a:cubicBezTo>
                    <a:cubicBezTo>
                      <a:pt x="5" y="5"/>
                      <a:pt x="5" y="4"/>
                      <a:pt x="5" y="3"/>
                    </a:cubicBezTo>
                    <a:cubicBezTo>
                      <a:pt x="5" y="2"/>
                      <a:pt x="5" y="2"/>
                      <a:pt x="5" y="1"/>
                    </a:cubicBezTo>
                    <a:cubicBezTo>
                      <a:pt x="3" y="0"/>
                      <a:pt x="1" y="0"/>
                      <a:pt x="0" y="1"/>
                    </a:cubicBezTo>
                    <a:cubicBezTo>
                      <a:pt x="0" y="2"/>
                      <a:pt x="0" y="2"/>
                      <a:pt x="0" y="3"/>
                    </a:cubicBezTo>
                    <a:cubicBezTo>
                      <a:pt x="0" y="4"/>
                      <a:pt x="0" y="5"/>
                      <a:pt x="0" y="5"/>
                    </a:cubicBezTo>
                    <a:cubicBezTo>
                      <a:pt x="1" y="6"/>
                      <a:pt x="2" y="6"/>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839"/>
              <p:cNvSpPr>
                <a:spLocks/>
              </p:cNvSpPr>
              <p:nvPr/>
            </p:nvSpPr>
            <p:spPr bwMode="auto">
              <a:xfrm>
                <a:off x="3762124" y="4983039"/>
                <a:ext cx="9496" cy="251636"/>
              </a:xfrm>
              <a:custGeom>
                <a:avLst/>
                <a:gdLst>
                  <a:gd name="T0" fmla="*/ 6 w 6"/>
                  <a:gd name="T1" fmla="*/ 160 h 163"/>
                  <a:gd name="T2" fmla="*/ 6 w 6"/>
                  <a:gd name="T3" fmla="*/ 3 h 163"/>
                  <a:gd name="T4" fmla="*/ 3 w 6"/>
                  <a:gd name="T5" fmla="*/ 0 h 163"/>
                  <a:gd name="T6" fmla="*/ 0 w 6"/>
                  <a:gd name="T7" fmla="*/ 3 h 163"/>
                  <a:gd name="T8" fmla="*/ 0 w 6"/>
                  <a:gd name="T9" fmla="*/ 160 h 163"/>
                  <a:gd name="T10" fmla="*/ 3 w 6"/>
                  <a:gd name="T11" fmla="*/ 163 h 163"/>
                  <a:gd name="T12" fmla="*/ 6 w 6"/>
                  <a:gd name="T13" fmla="*/ 160 h 163"/>
                </a:gdLst>
                <a:ahLst/>
                <a:cxnLst>
                  <a:cxn ang="0">
                    <a:pos x="T0" y="T1"/>
                  </a:cxn>
                  <a:cxn ang="0">
                    <a:pos x="T2" y="T3"/>
                  </a:cxn>
                  <a:cxn ang="0">
                    <a:pos x="T4" y="T5"/>
                  </a:cxn>
                  <a:cxn ang="0">
                    <a:pos x="T6" y="T7"/>
                  </a:cxn>
                  <a:cxn ang="0">
                    <a:pos x="T8" y="T9"/>
                  </a:cxn>
                  <a:cxn ang="0">
                    <a:pos x="T10" y="T11"/>
                  </a:cxn>
                  <a:cxn ang="0">
                    <a:pos x="T12" y="T13"/>
                  </a:cxn>
                </a:cxnLst>
                <a:rect l="0" t="0" r="r" b="b"/>
                <a:pathLst>
                  <a:path w="6" h="163">
                    <a:moveTo>
                      <a:pt x="6" y="160"/>
                    </a:moveTo>
                    <a:cubicBezTo>
                      <a:pt x="6" y="3"/>
                      <a:pt x="6" y="3"/>
                      <a:pt x="6" y="3"/>
                    </a:cubicBezTo>
                    <a:cubicBezTo>
                      <a:pt x="6" y="2"/>
                      <a:pt x="5" y="0"/>
                      <a:pt x="3" y="0"/>
                    </a:cubicBezTo>
                    <a:cubicBezTo>
                      <a:pt x="1" y="0"/>
                      <a:pt x="0" y="2"/>
                      <a:pt x="0" y="3"/>
                    </a:cubicBezTo>
                    <a:cubicBezTo>
                      <a:pt x="0" y="160"/>
                      <a:pt x="0" y="160"/>
                      <a:pt x="0" y="160"/>
                    </a:cubicBezTo>
                    <a:cubicBezTo>
                      <a:pt x="0" y="162"/>
                      <a:pt x="1" y="163"/>
                      <a:pt x="3" y="163"/>
                    </a:cubicBezTo>
                    <a:cubicBezTo>
                      <a:pt x="5" y="163"/>
                      <a:pt x="6" y="162"/>
                      <a:pt x="6" y="1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40"/>
              <p:cNvSpPr>
                <a:spLocks/>
              </p:cNvSpPr>
              <p:nvPr/>
            </p:nvSpPr>
            <p:spPr bwMode="auto">
              <a:xfrm>
                <a:off x="3965219" y="4983039"/>
                <a:ext cx="9496" cy="251636"/>
              </a:xfrm>
              <a:custGeom>
                <a:avLst/>
                <a:gdLst>
                  <a:gd name="T0" fmla="*/ 0 w 6"/>
                  <a:gd name="T1" fmla="*/ 3 h 163"/>
                  <a:gd name="T2" fmla="*/ 0 w 6"/>
                  <a:gd name="T3" fmla="*/ 160 h 163"/>
                  <a:gd name="T4" fmla="*/ 3 w 6"/>
                  <a:gd name="T5" fmla="*/ 163 h 163"/>
                  <a:gd name="T6" fmla="*/ 6 w 6"/>
                  <a:gd name="T7" fmla="*/ 160 h 163"/>
                  <a:gd name="T8" fmla="*/ 6 w 6"/>
                  <a:gd name="T9" fmla="*/ 3 h 163"/>
                  <a:gd name="T10" fmla="*/ 3 w 6"/>
                  <a:gd name="T11" fmla="*/ 0 h 163"/>
                  <a:gd name="T12" fmla="*/ 0 w 6"/>
                  <a:gd name="T13" fmla="*/ 3 h 163"/>
                </a:gdLst>
                <a:ahLst/>
                <a:cxnLst>
                  <a:cxn ang="0">
                    <a:pos x="T0" y="T1"/>
                  </a:cxn>
                  <a:cxn ang="0">
                    <a:pos x="T2" y="T3"/>
                  </a:cxn>
                  <a:cxn ang="0">
                    <a:pos x="T4" y="T5"/>
                  </a:cxn>
                  <a:cxn ang="0">
                    <a:pos x="T6" y="T7"/>
                  </a:cxn>
                  <a:cxn ang="0">
                    <a:pos x="T8" y="T9"/>
                  </a:cxn>
                  <a:cxn ang="0">
                    <a:pos x="T10" y="T11"/>
                  </a:cxn>
                  <a:cxn ang="0">
                    <a:pos x="T12" y="T13"/>
                  </a:cxn>
                </a:cxnLst>
                <a:rect l="0" t="0" r="r" b="b"/>
                <a:pathLst>
                  <a:path w="6" h="163">
                    <a:moveTo>
                      <a:pt x="0" y="3"/>
                    </a:moveTo>
                    <a:cubicBezTo>
                      <a:pt x="0" y="160"/>
                      <a:pt x="0" y="160"/>
                      <a:pt x="0" y="160"/>
                    </a:cubicBezTo>
                    <a:cubicBezTo>
                      <a:pt x="0" y="162"/>
                      <a:pt x="1" y="163"/>
                      <a:pt x="3" y="163"/>
                    </a:cubicBezTo>
                    <a:cubicBezTo>
                      <a:pt x="4" y="163"/>
                      <a:pt x="6" y="162"/>
                      <a:pt x="6" y="160"/>
                    </a:cubicBezTo>
                    <a:cubicBezTo>
                      <a:pt x="6" y="3"/>
                      <a:pt x="6" y="3"/>
                      <a:pt x="6" y="3"/>
                    </a:cubicBezTo>
                    <a:cubicBezTo>
                      <a:pt x="6" y="2"/>
                      <a:pt x="4" y="0"/>
                      <a:pt x="3" y="0"/>
                    </a:cubicBezTo>
                    <a:cubicBezTo>
                      <a:pt x="1" y="0"/>
                      <a:pt x="0" y="2"/>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3" name="Group 12"/>
          <p:cNvGrpSpPr>
            <a:grpSpLocks noChangeAspect="1"/>
          </p:cNvGrpSpPr>
          <p:nvPr/>
        </p:nvGrpSpPr>
        <p:grpSpPr>
          <a:xfrm>
            <a:off x="2916208" y="2060347"/>
            <a:ext cx="1728210" cy="1728210"/>
            <a:chOff x="4681538" y="3219450"/>
            <a:chExt cx="911225" cy="911225"/>
          </a:xfrm>
          <a:solidFill>
            <a:schemeClr val="bg2"/>
          </a:solidFill>
        </p:grpSpPr>
        <p:sp>
          <p:nvSpPr>
            <p:cNvPr id="14" name="Oval 18"/>
            <p:cNvSpPr>
              <a:spLocks noChangeArrowheads="1"/>
            </p:cNvSpPr>
            <p:nvPr/>
          </p:nvSpPr>
          <p:spPr bwMode="auto">
            <a:xfrm>
              <a:off x="4681538" y="3219450"/>
              <a:ext cx="911225" cy="911225"/>
            </a:xfrm>
            <a:prstGeom prst="ellipse">
              <a:avLst/>
            </a:pr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5" name="Freeform 272"/>
            <p:cNvSpPr>
              <a:spLocks noEditPoints="1"/>
            </p:cNvSpPr>
            <p:nvPr/>
          </p:nvSpPr>
          <p:spPr bwMode="auto">
            <a:xfrm>
              <a:off x="4857750" y="3395663"/>
              <a:ext cx="569912" cy="566738"/>
            </a:xfrm>
            <a:custGeom>
              <a:avLst/>
              <a:gdLst>
                <a:gd name="T0" fmla="*/ 192 w 200"/>
                <a:gd name="T1" fmla="*/ 165 h 199"/>
                <a:gd name="T2" fmla="*/ 151 w 200"/>
                <a:gd name="T3" fmla="*/ 124 h 199"/>
                <a:gd name="T4" fmla="*/ 147 w 200"/>
                <a:gd name="T5" fmla="*/ 124 h 199"/>
                <a:gd name="T6" fmla="*/ 144 w 200"/>
                <a:gd name="T7" fmla="*/ 127 h 199"/>
                <a:gd name="T8" fmla="*/ 133 w 200"/>
                <a:gd name="T9" fmla="*/ 115 h 199"/>
                <a:gd name="T10" fmla="*/ 125 w 200"/>
                <a:gd name="T11" fmla="*/ 27 h 199"/>
                <a:gd name="T12" fmla="*/ 27 w 200"/>
                <a:gd name="T13" fmla="*/ 27 h 199"/>
                <a:gd name="T14" fmla="*/ 27 w 200"/>
                <a:gd name="T15" fmla="*/ 125 h 199"/>
                <a:gd name="T16" fmla="*/ 76 w 200"/>
                <a:gd name="T17" fmla="*/ 146 h 199"/>
                <a:gd name="T18" fmla="*/ 114 w 200"/>
                <a:gd name="T19" fmla="*/ 134 h 199"/>
                <a:gd name="T20" fmla="*/ 126 w 200"/>
                <a:gd name="T21" fmla="*/ 145 h 199"/>
                <a:gd name="T22" fmla="*/ 123 w 200"/>
                <a:gd name="T23" fmla="*/ 148 h 199"/>
                <a:gd name="T24" fmla="*/ 123 w 200"/>
                <a:gd name="T25" fmla="*/ 152 h 199"/>
                <a:gd name="T26" fmla="*/ 164 w 200"/>
                <a:gd name="T27" fmla="*/ 193 h 199"/>
                <a:gd name="T28" fmla="*/ 178 w 200"/>
                <a:gd name="T29" fmla="*/ 199 h 199"/>
                <a:gd name="T30" fmla="*/ 192 w 200"/>
                <a:gd name="T31" fmla="*/ 193 h 199"/>
                <a:gd name="T32" fmla="*/ 192 w 200"/>
                <a:gd name="T33" fmla="*/ 165 h 199"/>
                <a:gd name="T34" fmla="*/ 31 w 200"/>
                <a:gd name="T35" fmla="*/ 121 h 199"/>
                <a:gd name="T36" fmla="*/ 31 w 200"/>
                <a:gd name="T37" fmla="*/ 31 h 199"/>
                <a:gd name="T38" fmla="*/ 76 w 200"/>
                <a:gd name="T39" fmla="*/ 13 h 199"/>
                <a:gd name="T40" fmla="*/ 120 w 200"/>
                <a:gd name="T41" fmla="*/ 31 h 199"/>
                <a:gd name="T42" fmla="*/ 120 w 200"/>
                <a:gd name="T43" fmla="*/ 121 h 199"/>
                <a:gd name="T44" fmla="*/ 31 w 200"/>
                <a:gd name="T45" fmla="*/ 121 h 199"/>
                <a:gd name="T46" fmla="*/ 125 w 200"/>
                <a:gd name="T47" fmla="*/ 125 h 199"/>
                <a:gd name="T48" fmla="*/ 129 w 200"/>
                <a:gd name="T49" fmla="*/ 120 h 199"/>
                <a:gd name="T50" fmla="*/ 140 w 200"/>
                <a:gd name="T51" fmla="*/ 131 h 199"/>
                <a:gd name="T52" fmla="*/ 130 w 200"/>
                <a:gd name="T53" fmla="*/ 141 h 199"/>
                <a:gd name="T54" fmla="*/ 119 w 200"/>
                <a:gd name="T55" fmla="*/ 130 h 199"/>
                <a:gd name="T56" fmla="*/ 125 w 200"/>
                <a:gd name="T57" fmla="*/ 125 h 199"/>
                <a:gd name="T58" fmla="*/ 149 w 200"/>
                <a:gd name="T59" fmla="*/ 130 h 199"/>
                <a:gd name="T60" fmla="*/ 160 w 200"/>
                <a:gd name="T61" fmla="*/ 140 h 199"/>
                <a:gd name="T62" fmla="*/ 139 w 200"/>
                <a:gd name="T63" fmla="*/ 160 h 199"/>
                <a:gd name="T64" fmla="*/ 129 w 200"/>
                <a:gd name="T65" fmla="*/ 150 h 199"/>
                <a:gd name="T66" fmla="*/ 149 w 200"/>
                <a:gd name="T67" fmla="*/ 130 h 199"/>
                <a:gd name="T68" fmla="*/ 188 w 200"/>
                <a:gd name="T69" fmla="*/ 189 h 199"/>
                <a:gd name="T70" fmla="*/ 168 w 200"/>
                <a:gd name="T71" fmla="*/ 189 h 199"/>
                <a:gd name="T72" fmla="*/ 143 w 200"/>
                <a:gd name="T73" fmla="*/ 164 h 199"/>
                <a:gd name="T74" fmla="*/ 164 w 200"/>
                <a:gd name="T75" fmla="*/ 144 h 199"/>
                <a:gd name="T76" fmla="*/ 188 w 200"/>
                <a:gd name="T77" fmla="*/ 169 h 199"/>
                <a:gd name="T78" fmla="*/ 192 w 200"/>
                <a:gd name="T79" fmla="*/ 179 h 199"/>
                <a:gd name="T80" fmla="*/ 188 w 200"/>
                <a:gd name="T81" fmla="*/ 18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9">
                  <a:moveTo>
                    <a:pt x="192" y="165"/>
                  </a:moveTo>
                  <a:cubicBezTo>
                    <a:pt x="151" y="124"/>
                    <a:pt x="151" y="124"/>
                    <a:pt x="151" y="124"/>
                  </a:cubicBezTo>
                  <a:cubicBezTo>
                    <a:pt x="150" y="123"/>
                    <a:pt x="148" y="123"/>
                    <a:pt x="147" y="124"/>
                  </a:cubicBezTo>
                  <a:cubicBezTo>
                    <a:pt x="144" y="127"/>
                    <a:pt x="144" y="127"/>
                    <a:pt x="144" y="127"/>
                  </a:cubicBezTo>
                  <a:cubicBezTo>
                    <a:pt x="133" y="115"/>
                    <a:pt x="133" y="115"/>
                    <a:pt x="133" y="115"/>
                  </a:cubicBezTo>
                  <a:cubicBezTo>
                    <a:pt x="151" y="88"/>
                    <a:pt x="148" y="51"/>
                    <a:pt x="125" y="27"/>
                  </a:cubicBezTo>
                  <a:cubicBezTo>
                    <a:pt x="98" y="0"/>
                    <a:pt x="54" y="0"/>
                    <a:pt x="27" y="27"/>
                  </a:cubicBezTo>
                  <a:cubicBezTo>
                    <a:pt x="0" y="54"/>
                    <a:pt x="0" y="98"/>
                    <a:pt x="27" y="125"/>
                  </a:cubicBezTo>
                  <a:cubicBezTo>
                    <a:pt x="40" y="139"/>
                    <a:pt x="58" y="146"/>
                    <a:pt x="76" y="146"/>
                  </a:cubicBezTo>
                  <a:cubicBezTo>
                    <a:pt x="89" y="146"/>
                    <a:pt x="103" y="142"/>
                    <a:pt x="114" y="134"/>
                  </a:cubicBezTo>
                  <a:cubicBezTo>
                    <a:pt x="126" y="145"/>
                    <a:pt x="126" y="145"/>
                    <a:pt x="126" y="145"/>
                  </a:cubicBezTo>
                  <a:cubicBezTo>
                    <a:pt x="123" y="148"/>
                    <a:pt x="123" y="148"/>
                    <a:pt x="123" y="148"/>
                  </a:cubicBezTo>
                  <a:cubicBezTo>
                    <a:pt x="122" y="149"/>
                    <a:pt x="122" y="151"/>
                    <a:pt x="123" y="152"/>
                  </a:cubicBezTo>
                  <a:cubicBezTo>
                    <a:pt x="164" y="193"/>
                    <a:pt x="164" y="193"/>
                    <a:pt x="164" y="193"/>
                  </a:cubicBezTo>
                  <a:cubicBezTo>
                    <a:pt x="168" y="197"/>
                    <a:pt x="173" y="199"/>
                    <a:pt x="178" y="199"/>
                  </a:cubicBezTo>
                  <a:cubicBezTo>
                    <a:pt x="183" y="199"/>
                    <a:pt x="188" y="197"/>
                    <a:pt x="192" y="193"/>
                  </a:cubicBezTo>
                  <a:cubicBezTo>
                    <a:pt x="200" y="185"/>
                    <a:pt x="200" y="172"/>
                    <a:pt x="192" y="165"/>
                  </a:cubicBezTo>
                  <a:close/>
                  <a:moveTo>
                    <a:pt x="31" y="121"/>
                  </a:moveTo>
                  <a:cubicBezTo>
                    <a:pt x="6" y="96"/>
                    <a:pt x="6" y="56"/>
                    <a:pt x="31" y="31"/>
                  </a:cubicBezTo>
                  <a:cubicBezTo>
                    <a:pt x="43" y="19"/>
                    <a:pt x="59" y="13"/>
                    <a:pt x="76" y="13"/>
                  </a:cubicBezTo>
                  <a:cubicBezTo>
                    <a:pt x="92" y="13"/>
                    <a:pt x="108" y="19"/>
                    <a:pt x="120" y="31"/>
                  </a:cubicBezTo>
                  <a:cubicBezTo>
                    <a:pt x="145" y="56"/>
                    <a:pt x="145" y="96"/>
                    <a:pt x="120" y="121"/>
                  </a:cubicBezTo>
                  <a:cubicBezTo>
                    <a:pt x="96" y="146"/>
                    <a:pt x="55" y="146"/>
                    <a:pt x="31" y="121"/>
                  </a:cubicBezTo>
                  <a:close/>
                  <a:moveTo>
                    <a:pt x="125" y="125"/>
                  </a:moveTo>
                  <a:cubicBezTo>
                    <a:pt x="126" y="124"/>
                    <a:pt x="128" y="122"/>
                    <a:pt x="129" y="120"/>
                  </a:cubicBezTo>
                  <a:cubicBezTo>
                    <a:pt x="140" y="131"/>
                    <a:pt x="140" y="131"/>
                    <a:pt x="140" y="131"/>
                  </a:cubicBezTo>
                  <a:cubicBezTo>
                    <a:pt x="130" y="141"/>
                    <a:pt x="130" y="141"/>
                    <a:pt x="130" y="141"/>
                  </a:cubicBezTo>
                  <a:cubicBezTo>
                    <a:pt x="119" y="130"/>
                    <a:pt x="119" y="130"/>
                    <a:pt x="119" y="130"/>
                  </a:cubicBezTo>
                  <a:cubicBezTo>
                    <a:pt x="121" y="129"/>
                    <a:pt x="123" y="127"/>
                    <a:pt x="125" y="125"/>
                  </a:cubicBezTo>
                  <a:close/>
                  <a:moveTo>
                    <a:pt x="149" y="130"/>
                  </a:moveTo>
                  <a:cubicBezTo>
                    <a:pt x="160" y="140"/>
                    <a:pt x="160" y="140"/>
                    <a:pt x="160" y="140"/>
                  </a:cubicBezTo>
                  <a:cubicBezTo>
                    <a:pt x="139" y="160"/>
                    <a:pt x="139" y="160"/>
                    <a:pt x="139" y="160"/>
                  </a:cubicBezTo>
                  <a:cubicBezTo>
                    <a:pt x="129" y="150"/>
                    <a:pt x="129" y="150"/>
                    <a:pt x="129" y="150"/>
                  </a:cubicBezTo>
                  <a:lnTo>
                    <a:pt x="149" y="130"/>
                  </a:lnTo>
                  <a:close/>
                  <a:moveTo>
                    <a:pt x="188" y="189"/>
                  </a:moveTo>
                  <a:cubicBezTo>
                    <a:pt x="183" y="195"/>
                    <a:pt x="174" y="195"/>
                    <a:pt x="168" y="189"/>
                  </a:cubicBezTo>
                  <a:cubicBezTo>
                    <a:pt x="143" y="164"/>
                    <a:pt x="143" y="164"/>
                    <a:pt x="143" y="164"/>
                  </a:cubicBezTo>
                  <a:cubicBezTo>
                    <a:pt x="164" y="144"/>
                    <a:pt x="164" y="144"/>
                    <a:pt x="164" y="144"/>
                  </a:cubicBezTo>
                  <a:cubicBezTo>
                    <a:pt x="188" y="169"/>
                    <a:pt x="188" y="169"/>
                    <a:pt x="188" y="169"/>
                  </a:cubicBezTo>
                  <a:cubicBezTo>
                    <a:pt x="191" y="171"/>
                    <a:pt x="192" y="175"/>
                    <a:pt x="192" y="179"/>
                  </a:cubicBezTo>
                  <a:cubicBezTo>
                    <a:pt x="192" y="183"/>
                    <a:pt x="191" y="186"/>
                    <a:pt x="1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6" name="Freeform 273"/>
            <p:cNvSpPr>
              <a:spLocks noEditPoints="1"/>
            </p:cNvSpPr>
            <p:nvPr/>
          </p:nvSpPr>
          <p:spPr bwMode="auto">
            <a:xfrm>
              <a:off x="4929188" y="3470275"/>
              <a:ext cx="288925" cy="276225"/>
            </a:xfrm>
            <a:custGeom>
              <a:avLst/>
              <a:gdLst>
                <a:gd name="T0" fmla="*/ 83 w 101"/>
                <a:gd name="T1" fmla="*/ 18 h 97"/>
                <a:gd name="T2" fmla="*/ 18 w 101"/>
                <a:gd name="T3" fmla="*/ 18 h 97"/>
                <a:gd name="T4" fmla="*/ 18 w 101"/>
                <a:gd name="T5" fmla="*/ 83 h 97"/>
                <a:gd name="T6" fmla="*/ 51 w 101"/>
                <a:gd name="T7" fmla="*/ 97 h 97"/>
                <a:gd name="T8" fmla="*/ 83 w 101"/>
                <a:gd name="T9" fmla="*/ 83 h 97"/>
                <a:gd name="T10" fmla="*/ 83 w 101"/>
                <a:gd name="T11" fmla="*/ 18 h 97"/>
                <a:gd name="T12" fmla="*/ 79 w 101"/>
                <a:gd name="T13" fmla="*/ 79 h 97"/>
                <a:gd name="T14" fmla="*/ 22 w 101"/>
                <a:gd name="T15" fmla="*/ 79 h 97"/>
                <a:gd name="T16" fmla="*/ 22 w 101"/>
                <a:gd name="T17" fmla="*/ 22 h 97"/>
                <a:gd name="T18" fmla="*/ 51 w 101"/>
                <a:gd name="T19" fmla="*/ 10 h 97"/>
                <a:gd name="T20" fmla="*/ 79 w 101"/>
                <a:gd name="T21" fmla="*/ 22 h 97"/>
                <a:gd name="T22" fmla="*/ 79 w 101"/>
                <a:gd name="T23" fmla="*/ 7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97">
                  <a:moveTo>
                    <a:pt x="83" y="18"/>
                  </a:moveTo>
                  <a:cubicBezTo>
                    <a:pt x="65" y="0"/>
                    <a:pt x="36" y="0"/>
                    <a:pt x="18" y="18"/>
                  </a:cubicBezTo>
                  <a:cubicBezTo>
                    <a:pt x="0" y="36"/>
                    <a:pt x="0" y="65"/>
                    <a:pt x="18" y="83"/>
                  </a:cubicBezTo>
                  <a:cubicBezTo>
                    <a:pt x="27" y="92"/>
                    <a:pt x="39" y="97"/>
                    <a:pt x="51" y="97"/>
                  </a:cubicBezTo>
                  <a:cubicBezTo>
                    <a:pt x="62" y="97"/>
                    <a:pt x="74" y="92"/>
                    <a:pt x="83" y="83"/>
                  </a:cubicBezTo>
                  <a:cubicBezTo>
                    <a:pt x="101" y="65"/>
                    <a:pt x="101" y="36"/>
                    <a:pt x="83" y="18"/>
                  </a:cubicBezTo>
                  <a:close/>
                  <a:moveTo>
                    <a:pt x="79" y="79"/>
                  </a:moveTo>
                  <a:cubicBezTo>
                    <a:pt x="63" y="95"/>
                    <a:pt x="38" y="95"/>
                    <a:pt x="22" y="79"/>
                  </a:cubicBezTo>
                  <a:cubicBezTo>
                    <a:pt x="6" y="63"/>
                    <a:pt x="6" y="38"/>
                    <a:pt x="22" y="22"/>
                  </a:cubicBezTo>
                  <a:cubicBezTo>
                    <a:pt x="30" y="14"/>
                    <a:pt x="40" y="10"/>
                    <a:pt x="51" y="10"/>
                  </a:cubicBezTo>
                  <a:cubicBezTo>
                    <a:pt x="61" y="10"/>
                    <a:pt x="71" y="14"/>
                    <a:pt x="79" y="22"/>
                  </a:cubicBezTo>
                  <a:cubicBezTo>
                    <a:pt x="95" y="38"/>
                    <a:pt x="95" y="63"/>
                    <a:pt x="79"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17" name="Group 16"/>
          <p:cNvGrpSpPr/>
          <p:nvPr/>
        </p:nvGrpSpPr>
        <p:grpSpPr>
          <a:xfrm>
            <a:off x="7497356" y="2060347"/>
            <a:ext cx="1692146" cy="1723337"/>
            <a:chOff x="13503716" y="5533906"/>
            <a:chExt cx="2309739" cy="2352314"/>
          </a:xfrm>
        </p:grpSpPr>
        <p:sp>
          <p:nvSpPr>
            <p:cNvPr id="18" name="Oval 287"/>
            <p:cNvSpPr>
              <a:spLocks noChangeArrowheads="1"/>
            </p:cNvSpPr>
            <p:nvPr/>
          </p:nvSpPr>
          <p:spPr bwMode="auto">
            <a:xfrm>
              <a:off x="13503716" y="5533906"/>
              <a:ext cx="2309739" cy="2352314"/>
            </a:xfrm>
            <a:prstGeom prst="ellipse">
              <a:avLst/>
            </a:prstGeom>
            <a:solidFill>
              <a:schemeClr val="accent1">
                <a:lumMod val="60000"/>
                <a:lumOff val="40000"/>
              </a:scheme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525"/>
            <p:cNvSpPr>
              <a:spLocks noChangeAspect="1" noEditPoints="1"/>
            </p:cNvSpPr>
            <p:nvPr/>
          </p:nvSpPr>
          <p:spPr bwMode="auto">
            <a:xfrm>
              <a:off x="13937400" y="6016093"/>
              <a:ext cx="1378195" cy="1378195"/>
            </a:xfrm>
            <a:custGeom>
              <a:avLst/>
              <a:gdLst>
                <a:gd name="T0" fmla="*/ 180 w 193"/>
                <a:gd name="T1" fmla="*/ 44 h 192"/>
                <a:gd name="T2" fmla="*/ 107 w 193"/>
                <a:gd name="T3" fmla="*/ 43 h 192"/>
                <a:gd name="T4" fmla="*/ 114 w 193"/>
                <a:gd name="T5" fmla="*/ 18 h 192"/>
                <a:gd name="T6" fmla="*/ 79 w 193"/>
                <a:gd name="T7" fmla="*/ 18 h 192"/>
                <a:gd name="T8" fmla="*/ 85 w 193"/>
                <a:gd name="T9" fmla="*/ 43 h 192"/>
                <a:gd name="T10" fmla="*/ 30 w 193"/>
                <a:gd name="T11" fmla="*/ 44 h 192"/>
                <a:gd name="T12" fmla="*/ 18 w 193"/>
                <a:gd name="T13" fmla="*/ 63 h 192"/>
                <a:gd name="T14" fmla="*/ 32 w 193"/>
                <a:gd name="T15" fmla="*/ 80 h 192"/>
                <a:gd name="T16" fmla="*/ 85 w 193"/>
                <a:gd name="T17" fmla="*/ 104 h 192"/>
                <a:gd name="T18" fmla="*/ 13 w 193"/>
                <a:gd name="T19" fmla="*/ 106 h 192"/>
                <a:gd name="T20" fmla="*/ 1 w 193"/>
                <a:gd name="T21" fmla="*/ 124 h 192"/>
                <a:gd name="T22" fmla="*/ 15 w 193"/>
                <a:gd name="T23" fmla="*/ 141 h 192"/>
                <a:gd name="T24" fmla="*/ 85 w 193"/>
                <a:gd name="T25" fmla="*/ 173 h 192"/>
                <a:gd name="T26" fmla="*/ 46 w 193"/>
                <a:gd name="T27" fmla="*/ 183 h 192"/>
                <a:gd name="T28" fmla="*/ 49 w 193"/>
                <a:gd name="T29" fmla="*/ 192 h 192"/>
                <a:gd name="T30" fmla="*/ 146 w 193"/>
                <a:gd name="T31" fmla="*/ 190 h 192"/>
                <a:gd name="T32" fmla="*/ 137 w 193"/>
                <a:gd name="T33" fmla="*/ 173 h 192"/>
                <a:gd name="T34" fmla="*/ 107 w 193"/>
                <a:gd name="T35" fmla="*/ 127 h 192"/>
                <a:gd name="T36" fmla="*/ 154 w 193"/>
                <a:gd name="T37" fmla="*/ 125 h 192"/>
                <a:gd name="T38" fmla="*/ 166 w 193"/>
                <a:gd name="T39" fmla="*/ 106 h 192"/>
                <a:gd name="T40" fmla="*/ 152 w 193"/>
                <a:gd name="T41" fmla="*/ 90 h 192"/>
                <a:gd name="T42" fmla="*/ 107 w 193"/>
                <a:gd name="T43" fmla="*/ 80 h 192"/>
                <a:gd name="T44" fmla="*/ 180 w 193"/>
                <a:gd name="T45" fmla="*/ 79 h 192"/>
                <a:gd name="T46" fmla="*/ 192 w 193"/>
                <a:gd name="T47" fmla="*/ 60 h 192"/>
                <a:gd name="T48" fmla="*/ 108 w 193"/>
                <a:gd name="T49" fmla="*/ 18 h 192"/>
                <a:gd name="T50" fmla="*/ 85 w 193"/>
                <a:gd name="T51" fmla="*/ 18 h 192"/>
                <a:gd name="T52" fmla="*/ 34 w 193"/>
                <a:gd name="T53" fmla="*/ 74 h 192"/>
                <a:gd name="T54" fmla="*/ 34 w 193"/>
                <a:gd name="T55" fmla="*/ 49 h 192"/>
                <a:gd name="T56" fmla="*/ 85 w 193"/>
                <a:gd name="T57" fmla="*/ 74 h 192"/>
                <a:gd name="T58" fmla="*/ 16 w 193"/>
                <a:gd name="T59" fmla="*/ 135 h 192"/>
                <a:gd name="T60" fmla="*/ 16 w 193"/>
                <a:gd name="T61" fmla="*/ 110 h 192"/>
                <a:gd name="T62" fmla="*/ 85 w 193"/>
                <a:gd name="T63" fmla="*/ 135 h 192"/>
                <a:gd name="T64" fmla="*/ 140 w 193"/>
                <a:gd name="T65" fmla="*/ 183 h 192"/>
                <a:gd name="T66" fmla="*/ 52 w 193"/>
                <a:gd name="T67" fmla="*/ 187 h 192"/>
                <a:gd name="T68" fmla="*/ 56 w 193"/>
                <a:gd name="T69" fmla="*/ 179 h 192"/>
                <a:gd name="T70" fmla="*/ 140 w 193"/>
                <a:gd name="T71" fmla="*/ 183 h 192"/>
                <a:gd name="T72" fmla="*/ 91 w 193"/>
                <a:gd name="T73" fmla="*/ 138 h 192"/>
                <a:gd name="T74" fmla="*/ 91 w 193"/>
                <a:gd name="T75" fmla="*/ 77 h 192"/>
                <a:gd name="T76" fmla="*/ 91 w 193"/>
                <a:gd name="T77" fmla="*/ 35 h 192"/>
                <a:gd name="T78" fmla="*/ 101 w 193"/>
                <a:gd name="T79" fmla="*/ 35 h 192"/>
                <a:gd name="T80" fmla="*/ 101 w 193"/>
                <a:gd name="T81" fmla="*/ 77 h 192"/>
                <a:gd name="T82" fmla="*/ 101 w 193"/>
                <a:gd name="T83" fmla="*/ 124 h 192"/>
                <a:gd name="T84" fmla="*/ 91 w 193"/>
                <a:gd name="T85" fmla="*/ 173 h 192"/>
                <a:gd name="T86" fmla="*/ 160 w 193"/>
                <a:gd name="T87" fmla="*/ 108 h 192"/>
                <a:gd name="T88" fmla="*/ 107 w 193"/>
                <a:gd name="T89" fmla="*/ 121 h 192"/>
                <a:gd name="T90" fmla="*/ 150 w 193"/>
                <a:gd name="T91" fmla="*/ 96 h 192"/>
                <a:gd name="T92" fmla="*/ 107 w 193"/>
                <a:gd name="T93" fmla="*/ 74 h 192"/>
                <a:gd name="T94" fmla="*/ 176 w 193"/>
                <a:gd name="T95" fmla="*/ 49 h 192"/>
                <a:gd name="T96" fmla="*/ 176 w 193"/>
                <a:gd name="T97" fmla="*/ 7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3" h="192">
                  <a:moveTo>
                    <a:pt x="192" y="60"/>
                  </a:moveTo>
                  <a:cubicBezTo>
                    <a:pt x="180" y="44"/>
                    <a:pt x="180" y="44"/>
                    <a:pt x="180" y="44"/>
                  </a:cubicBezTo>
                  <a:cubicBezTo>
                    <a:pt x="180" y="44"/>
                    <a:pt x="179" y="43"/>
                    <a:pt x="178" y="43"/>
                  </a:cubicBezTo>
                  <a:cubicBezTo>
                    <a:pt x="107" y="43"/>
                    <a:pt x="107" y="43"/>
                    <a:pt x="107" y="43"/>
                  </a:cubicBezTo>
                  <a:cubicBezTo>
                    <a:pt x="107" y="32"/>
                    <a:pt x="107" y="32"/>
                    <a:pt x="107" y="32"/>
                  </a:cubicBezTo>
                  <a:cubicBezTo>
                    <a:pt x="111" y="28"/>
                    <a:pt x="114" y="23"/>
                    <a:pt x="114" y="18"/>
                  </a:cubicBezTo>
                  <a:cubicBezTo>
                    <a:pt x="114" y="8"/>
                    <a:pt x="106" y="0"/>
                    <a:pt x="96" y="0"/>
                  </a:cubicBezTo>
                  <a:cubicBezTo>
                    <a:pt x="87" y="0"/>
                    <a:pt x="79" y="8"/>
                    <a:pt x="79" y="18"/>
                  </a:cubicBezTo>
                  <a:cubicBezTo>
                    <a:pt x="79" y="23"/>
                    <a:pt x="81" y="28"/>
                    <a:pt x="85" y="32"/>
                  </a:cubicBezTo>
                  <a:cubicBezTo>
                    <a:pt x="85" y="43"/>
                    <a:pt x="85" y="43"/>
                    <a:pt x="85" y="43"/>
                  </a:cubicBezTo>
                  <a:cubicBezTo>
                    <a:pt x="32" y="43"/>
                    <a:pt x="32" y="43"/>
                    <a:pt x="32" y="43"/>
                  </a:cubicBezTo>
                  <a:cubicBezTo>
                    <a:pt x="31" y="43"/>
                    <a:pt x="31" y="44"/>
                    <a:pt x="30" y="44"/>
                  </a:cubicBezTo>
                  <a:cubicBezTo>
                    <a:pt x="18" y="60"/>
                    <a:pt x="18" y="60"/>
                    <a:pt x="18" y="60"/>
                  </a:cubicBezTo>
                  <a:cubicBezTo>
                    <a:pt x="18" y="61"/>
                    <a:pt x="18" y="62"/>
                    <a:pt x="18" y="63"/>
                  </a:cubicBezTo>
                  <a:cubicBezTo>
                    <a:pt x="30" y="79"/>
                    <a:pt x="30" y="79"/>
                    <a:pt x="30" y="79"/>
                  </a:cubicBezTo>
                  <a:cubicBezTo>
                    <a:pt x="31" y="80"/>
                    <a:pt x="31" y="80"/>
                    <a:pt x="32" y="80"/>
                  </a:cubicBezTo>
                  <a:cubicBezTo>
                    <a:pt x="85" y="80"/>
                    <a:pt x="85" y="80"/>
                    <a:pt x="85" y="80"/>
                  </a:cubicBezTo>
                  <a:cubicBezTo>
                    <a:pt x="85" y="104"/>
                    <a:pt x="85" y="104"/>
                    <a:pt x="85" y="104"/>
                  </a:cubicBezTo>
                  <a:cubicBezTo>
                    <a:pt x="15" y="104"/>
                    <a:pt x="15" y="104"/>
                    <a:pt x="15" y="104"/>
                  </a:cubicBezTo>
                  <a:cubicBezTo>
                    <a:pt x="14" y="104"/>
                    <a:pt x="13" y="105"/>
                    <a:pt x="13" y="106"/>
                  </a:cubicBezTo>
                  <a:cubicBezTo>
                    <a:pt x="1" y="121"/>
                    <a:pt x="1" y="121"/>
                    <a:pt x="1" y="121"/>
                  </a:cubicBezTo>
                  <a:cubicBezTo>
                    <a:pt x="0" y="122"/>
                    <a:pt x="0" y="123"/>
                    <a:pt x="1" y="124"/>
                  </a:cubicBezTo>
                  <a:cubicBezTo>
                    <a:pt x="13" y="140"/>
                    <a:pt x="13" y="140"/>
                    <a:pt x="13" y="140"/>
                  </a:cubicBezTo>
                  <a:cubicBezTo>
                    <a:pt x="13" y="141"/>
                    <a:pt x="14" y="141"/>
                    <a:pt x="15" y="141"/>
                  </a:cubicBezTo>
                  <a:cubicBezTo>
                    <a:pt x="85" y="141"/>
                    <a:pt x="85" y="141"/>
                    <a:pt x="85" y="141"/>
                  </a:cubicBezTo>
                  <a:cubicBezTo>
                    <a:pt x="85" y="173"/>
                    <a:pt x="85" y="173"/>
                    <a:pt x="85" y="173"/>
                  </a:cubicBezTo>
                  <a:cubicBezTo>
                    <a:pt x="56" y="173"/>
                    <a:pt x="56" y="173"/>
                    <a:pt x="56" y="173"/>
                  </a:cubicBezTo>
                  <a:cubicBezTo>
                    <a:pt x="50" y="173"/>
                    <a:pt x="46" y="177"/>
                    <a:pt x="46" y="183"/>
                  </a:cubicBezTo>
                  <a:cubicBezTo>
                    <a:pt x="46" y="190"/>
                    <a:pt x="46" y="190"/>
                    <a:pt x="46" y="190"/>
                  </a:cubicBezTo>
                  <a:cubicBezTo>
                    <a:pt x="46" y="191"/>
                    <a:pt x="47" y="192"/>
                    <a:pt x="49" y="192"/>
                  </a:cubicBezTo>
                  <a:cubicBezTo>
                    <a:pt x="143" y="192"/>
                    <a:pt x="143" y="192"/>
                    <a:pt x="143" y="192"/>
                  </a:cubicBezTo>
                  <a:cubicBezTo>
                    <a:pt x="145" y="192"/>
                    <a:pt x="146" y="191"/>
                    <a:pt x="146" y="190"/>
                  </a:cubicBezTo>
                  <a:cubicBezTo>
                    <a:pt x="146" y="183"/>
                    <a:pt x="146" y="183"/>
                    <a:pt x="146" y="183"/>
                  </a:cubicBezTo>
                  <a:cubicBezTo>
                    <a:pt x="146" y="177"/>
                    <a:pt x="142" y="173"/>
                    <a:pt x="137" y="173"/>
                  </a:cubicBezTo>
                  <a:cubicBezTo>
                    <a:pt x="107" y="173"/>
                    <a:pt x="107" y="173"/>
                    <a:pt x="107" y="173"/>
                  </a:cubicBezTo>
                  <a:cubicBezTo>
                    <a:pt x="107" y="127"/>
                    <a:pt x="107" y="127"/>
                    <a:pt x="107" y="127"/>
                  </a:cubicBezTo>
                  <a:cubicBezTo>
                    <a:pt x="152" y="127"/>
                    <a:pt x="152" y="127"/>
                    <a:pt x="152" y="127"/>
                  </a:cubicBezTo>
                  <a:cubicBezTo>
                    <a:pt x="153" y="127"/>
                    <a:pt x="153" y="126"/>
                    <a:pt x="154" y="125"/>
                  </a:cubicBezTo>
                  <a:cubicBezTo>
                    <a:pt x="166" y="110"/>
                    <a:pt x="166" y="110"/>
                    <a:pt x="166" y="110"/>
                  </a:cubicBezTo>
                  <a:cubicBezTo>
                    <a:pt x="166" y="109"/>
                    <a:pt x="166" y="107"/>
                    <a:pt x="166" y="106"/>
                  </a:cubicBezTo>
                  <a:cubicBezTo>
                    <a:pt x="154" y="91"/>
                    <a:pt x="154" y="91"/>
                    <a:pt x="154" y="91"/>
                  </a:cubicBezTo>
                  <a:cubicBezTo>
                    <a:pt x="153" y="90"/>
                    <a:pt x="153" y="90"/>
                    <a:pt x="152" y="90"/>
                  </a:cubicBezTo>
                  <a:cubicBezTo>
                    <a:pt x="107" y="90"/>
                    <a:pt x="107" y="90"/>
                    <a:pt x="107" y="90"/>
                  </a:cubicBezTo>
                  <a:cubicBezTo>
                    <a:pt x="107" y="80"/>
                    <a:pt x="107" y="80"/>
                    <a:pt x="107" y="80"/>
                  </a:cubicBezTo>
                  <a:cubicBezTo>
                    <a:pt x="178" y="80"/>
                    <a:pt x="178" y="80"/>
                    <a:pt x="178" y="80"/>
                  </a:cubicBezTo>
                  <a:cubicBezTo>
                    <a:pt x="179" y="80"/>
                    <a:pt x="180" y="80"/>
                    <a:pt x="180" y="79"/>
                  </a:cubicBezTo>
                  <a:cubicBezTo>
                    <a:pt x="192" y="63"/>
                    <a:pt x="192" y="63"/>
                    <a:pt x="192" y="63"/>
                  </a:cubicBezTo>
                  <a:cubicBezTo>
                    <a:pt x="193" y="62"/>
                    <a:pt x="193" y="61"/>
                    <a:pt x="192" y="60"/>
                  </a:cubicBezTo>
                  <a:close/>
                  <a:moveTo>
                    <a:pt x="96" y="6"/>
                  </a:moveTo>
                  <a:cubicBezTo>
                    <a:pt x="103" y="6"/>
                    <a:pt x="108" y="12"/>
                    <a:pt x="108" y="18"/>
                  </a:cubicBezTo>
                  <a:cubicBezTo>
                    <a:pt x="108" y="24"/>
                    <a:pt x="103" y="30"/>
                    <a:pt x="96" y="30"/>
                  </a:cubicBezTo>
                  <a:cubicBezTo>
                    <a:pt x="90" y="30"/>
                    <a:pt x="85" y="24"/>
                    <a:pt x="85" y="18"/>
                  </a:cubicBezTo>
                  <a:cubicBezTo>
                    <a:pt x="85" y="12"/>
                    <a:pt x="90" y="6"/>
                    <a:pt x="96" y="6"/>
                  </a:cubicBezTo>
                  <a:close/>
                  <a:moveTo>
                    <a:pt x="34" y="74"/>
                  </a:moveTo>
                  <a:cubicBezTo>
                    <a:pt x="24" y="62"/>
                    <a:pt x="24" y="62"/>
                    <a:pt x="24" y="62"/>
                  </a:cubicBezTo>
                  <a:cubicBezTo>
                    <a:pt x="34" y="49"/>
                    <a:pt x="34" y="49"/>
                    <a:pt x="34" y="49"/>
                  </a:cubicBezTo>
                  <a:cubicBezTo>
                    <a:pt x="85" y="49"/>
                    <a:pt x="85" y="49"/>
                    <a:pt x="85" y="49"/>
                  </a:cubicBezTo>
                  <a:cubicBezTo>
                    <a:pt x="85" y="74"/>
                    <a:pt x="85" y="74"/>
                    <a:pt x="85" y="74"/>
                  </a:cubicBezTo>
                  <a:lnTo>
                    <a:pt x="34" y="74"/>
                  </a:lnTo>
                  <a:close/>
                  <a:moveTo>
                    <a:pt x="16" y="135"/>
                  </a:moveTo>
                  <a:cubicBezTo>
                    <a:pt x="7" y="123"/>
                    <a:pt x="7" y="123"/>
                    <a:pt x="7" y="123"/>
                  </a:cubicBezTo>
                  <a:cubicBezTo>
                    <a:pt x="16" y="110"/>
                    <a:pt x="16" y="110"/>
                    <a:pt x="16" y="110"/>
                  </a:cubicBezTo>
                  <a:cubicBezTo>
                    <a:pt x="85" y="110"/>
                    <a:pt x="85" y="110"/>
                    <a:pt x="85" y="110"/>
                  </a:cubicBezTo>
                  <a:cubicBezTo>
                    <a:pt x="85" y="135"/>
                    <a:pt x="85" y="135"/>
                    <a:pt x="85" y="135"/>
                  </a:cubicBezTo>
                  <a:lnTo>
                    <a:pt x="16" y="135"/>
                  </a:lnTo>
                  <a:close/>
                  <a:moveTo>
                    <a:pt x="140" y="183"/>
                  </a:moveTo>
                  <a:cubicBezTo>
                    <a:pt x="140" y="187"/>
                    <a:pt x="140" y="187"/>
                    <a:pt x="140" y="187"/>
                  </a:cubicBezTo>
                  <a:cubicBezTo>
                    <a:pt x="52" y="187"/>
                    <a:pt x="52" y="187"/>
                    <a:pt x="52" y="187"/>
                  </a:cubicBezTo>
                  <a:cubicBezTo>
                    <a:pt x="52" y="183"/>
                    <a:pt x="52" y="183"/>
                    <a:pt x="52" y="183"/>
                  </a:cubicBezTo>
                  <a:cubicBezTo>
                    <a:pt x="52" y="181"/>
                    <a:pt x="53" y="179"/>
                    <a:pt x="56" y="179"/>
                  </a:cubicBezTo>
                  <a:cubicBezTo>
                    <a:pt x="137" y="179"/>
                    <a:pt x="137" y="179"/>
                    <a:pt x="137" y="179"/>
                  </a:cubicBezTo>
                  <a:cubicBezTo>
                    <a:pt x="139" y="179"/>
                    <a:pt x="140" y="181"/>
                    <a:pt x="140" y="183"/>
                  </a:cubicBezTo>
                  <a:close/>
                  <a:moveTo>
                    <a:pt x="91" y="173"/>
                  </a:moveTo>
                  <a:cubicBezTo>
                    <a:pt x="91" y="138"/>
                    <a:pt x="91" y="138"/>
                    <a:pt x="91" y="138"/>
                  </a:cubicBezTo>
                  <a:cubicBezTo>
                    <a:pt x="91" y="107"/>
                    <a:pt x="91" y="107"/>
                    <a:pt x="91" y="107"/>
                  </a:cubicBezTo>
                  <a:cubicBezTo>
                    <a:pt x="91" y="77"/>
                    <a:pt x="91" y="77"/>
                    <a:pt x="91" y="77"/>
                  </a:cubicBezTo>
                  <a:cubicBezTo>
                    <a:pt x="91" y="46"/>
                    <a:pt x="91" y="46"/>
                    <a:pt x="91" y="46"/>
                  </a:cubicBezTo>
                  <a:cubicBezTo>
                    <a:pt x="91" y="35"/>
                    <a:pt x="91" y="35"/>
                    <a:pt x="91" y="35"/>
                  </a:cubicBezTo>
                  <a:cubicBezTo>
                    <a:pt x="93" y="35"/>
                    <a:pt x="95" y="35"/>
                    <a:pt x="96" y="35"/>
                  </a:cubicBezTo>
                  <a:cubicBezTo>
                    <a:pt x="98" y="35"/>
                    <a:pt x="100" y="35"/>
                    <a:pt x="101" y="35"/>
                  </a:cubicBezTo>
                  <a:cubicBezTo>
                    <a:pt x="101" y="46"/>
                    <a:pt x="101" y="46"/>
                    <a:pt x="101" y="46"/>
                  </a:cubicBezTo>
                  <a:cubicBezTo>
                    <a:pt x="101" y="77"/>
                    <a:pt x="101" y="77"/>
                    <a:pt x="101" y="77"/>
                  </a:cubicBezTo>
                  <a:cubicBezTo>
                    <a:pt x="101" y="93"/>
                    <a:pt x="101" y="93"/>
                    <a:pt x="101" y="93"/>
                  </a:cubicBezTo>
                  <a:cubicBezTo>
                    <a:pt x="101" y="124"/>
                    <a:pt x="101" y="124"/>
                    <a:pt x="101" y="124"/>
                  </a:cubicBezTo>
                  <a:cubicBezTo>
                    <a:pt x="101" y="173"/>
                    <a:pt x="101" y="173"/>
                    <a:pt x="101" y="173"/>
                  </a:cubicBezTo>
                  <a:lnTo>
                    <a:pt x="91" y="173"/>
                  </a:lnTo>
                  <a:close/>
                  <a:moveTo>
                    <a:pt x="150" y="96"/>
                  </a:moveTo>
                  <a:cubicBezTo>
                    <a:pt x="160" y="108"/>
                    <a:pt x="160" y="108"/>
                    <a:pt x="160" y="108"/>
                  </a:cubicBezTo>
                  <a:cubicBezTo>
                    <a:pt x="150" y="121"/>
                    <a:pt x="150" y="121"/>
                    <a:pt x="150" y="121"/>
                  </a:cubicBezTo>
                  <a:cubicBezTo>
                    <a:pt x="107" y="121"/>
                    <a:pt x="107" y="121"/>
                    <a:pt x="107" y="121"/>
                  </a:cubicBezTo>
                  <a:cubicBezTo>
                    <a:pt x="107" y="96"/>
                    <a:pt x="107" y="96"/>
                    <a:pt x="107" y="96"/>
                  </a:cubicBezTo>
                  <a:lnTo>
                    <a:pt x="150" y="96"/>
                  </a:lnTo>
                  <a:close/>
                  <a:moveTo>
                    <a:pt x="176" y="74"/>
                  </a:moveTo>
                  <a:cubicBezTo>
                    <a:pt x="107" y="74"/>
                    <a:pt x="107" y="74"/>
                    <a:pt x="107" y="74"/>
                  </a:cubicBezTo>
                  <a:cubicBezTo>
                    <a:pt x="107" y="49"/>
                    <a:pt x="107" y="49"/>
                    <a:pt x="107" y="49"/>
                  </a:cubicBezTo>
                  <a:cubicBezTo>
                    <a:pt x="176" y="49"/>
                    <a:pt x="176" y="49"/>
                    <a:pt x="176" y="49"/>
                  </a:cubicBezTo>
                  <a:cubicBezTo>
                    <a:pt x="186" y="62"/>
                    <a:pt x="186" y="62"/>
                    <a:pt x="186" y="62"/>
                  </a:cubicBezTo>
                  <a:lnTo>
                    <a:pt x="176" y="7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 name="Group 19"/>
          <p:cNvGrpSpPr/>
          <p:nvPr/>
        </p:nvGrpSpPr>
        <p:grpSpPr>
          <a:xfrm>
            <a:off x="625548" y="2060347"/>
            <a:ext cx="1696385" cy="1727654"/>
            <a:chOff x="9818102" y="4203729"/>
            <a:chExt cx="2309739" cy="2352314"/>
          </a:xfrm>
        </p:grpSpPr>
        <p:sp>
          <p:nvSpPr>
            <p:cNvPr id="21" name="Oval 287"/>
            <p:cNvSpPr>
              <a:spLocks noChangeArrowheads="1"/>
            </p:cNvSpPr>
            <p:nvPr/>
          </p:nvSpPr>
          <p:spPr bwMode="auto">
            <a:xfrm>
              <a:off x="9818102" y="4203729"/>
              <a:ext cx="2309739" cy="2352314"/>
            </a:xfrm>
            <a:prstGeom prst="ellipse">
              <a:avLst/>
            </a:prstGeom>
            <a:solidFill>
              <a:schemeClr val="accent2"/>
            </a:solid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22" name="Group 21"/>
            <p:cNvGrpSpPr>
              <a:grpSpLocks noChangeAspect="1"/>
            </p:cNvGrpSpPr>
            <p:nvPr/>
          </p:nvGrpSpPr>
          <p:grpSpPr>
            <a:xfrm>
              <a:off x="10222252" y="4812660"/>
              <a:ext cx="1429588" cy="1363481"/>
              <a:chOff x="7532688" y="3465513"/>
              <a:chExt cx="549275" cy="523875"/>
            </a:xfrm>
            <a:solidFill>
              <a:schemeClr val="bg2"/>
            </a:solidFill>
          </p:grpSpPr>
          <p:sp>
            <p:nvSpPr>
              <p:cNvPr id="23" name="Freeform 482"/>
              <p:cNvSpPr>
                <a:spLocks/>
              </p:cNvSpPr>
              <p:nvPr/>
            </p:nvSpPr>
            <p:spPr bwMode="auto">
              <a:xfrm>
                <a:off x="7788275" y="3608388"/>
                <a:ext cx="201613" cy="34925"/>
              </a:xfrm>
              <a:custGeom>
                <a:avLst/>
                <a:gdLst>
                  <a:gd name="T0" fmla="*/ 2 w 71"/>
                  <a:gd name="T1" fmla="*/ 12 h 12"/>
                  <a:gd name="T2" fmla="*/ 3 w 71"/>
                  <a:gd name="T3" fmla="*/ 12 h 12"/>
                  <a:gd name="T4" fmla="*/ 69 w 71"/>
                  <a:gd name="T5" fmla="*/ 6 h 12"/>
                  <a:gd name="T6" fmla="*/ 71 w 71"/>
                  <a:gd name="T7" fmla="*/ 3 h 12"/>
                  <a:gd name="T8" fmla="*/ 67 w 71"/>
                  <a:gd name="T9" fmla="*/ 0 h 12"/>
                  <a:gd name="T10" fmla="*/ 2 w 71"/>
                  <a:gd name="T11" fmla="*/ 6 h 12"/>
                  <a:gd name="T12" fmla="*/ 0 w 71"/>
                  <a:gd name="T13" fmla="*/ 9 h 12"/>
                  <a:gd name="T14" fmla="*/ 2 w 7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2">
                    <a:moveTo>
                      <a:pt x="2" y="12"/>
                    </a:moveTo>
                    <a:cubicBezTo>
                      <a:pt x="3" y="12"/>
                      <a:pt x="3" y="12"/>
                      <a:pt x="3" y="12"/>
                    </a:cubicBezTo>
                    <a:cubicBezTo>
                      <a:pt x="35" y="11"/>
                      <a:pt x="57" y="8"/>
                      <a:pt x="69" y="6"/>
                    </a:cubicBezTo>
                    <a:cubicBezTo>
                      <a:pt x="70" y="6"/>
                      <a:pt x="71" y="4"/>
                      <a:pt x="71" y="3"/>
                    </a:cubicBezTo>
                    <a:cubicBezTo>
                      <a:pt x="71" y="1"/>
                      <a:pt x="69" y="0"/>
                      <a:pt x="67" y="0"/>
                    </a:cubicBezTo>
                    <a:cubicBezTo>
                      <a:pt x="56" y="3"/>
                      <a:pt x="35" y="6"/>
                      <a:pt x="2" y="6"/>
                    </a:cubicBezTo>
                    <a:cubicBezTo>
                      <a:pt x="1" y="6"/>
                      <a:pt x="0" y="8"/>
                      <a:pt x="0" y="9"/>
                    </a:cubicBezTo>
                    <a:cubicBezTo>
                      <a:pt x="0" y="11"/>
                      <a:pt x="1" y="12"/>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83"/>
              <p:cNvSpPr>
                <a:spLocks noEditPoints="1"/>
              </p:cNvSpPr>
              <p:nvPr/>
            </p:nvSpPr>
            <p:spPr bwMode="auto">
              <a:xfrm>
                <a:off x="7532688" y="3465513"/>
                <a:ext cx="549275" cy="523875"/>
              </a:xfrm>
              <a:custGeom>
                <a:avLst/>
                <a:gdLst>
                  <a:gd name="T0" fmla="*/ 192 w 192"/>
                  <a:gd name="T1" fmla="*/ 73 h 183"/>
                  <a:gd name="T2" fmla="*/ 175 w 192"/>
                  <a:gd name="T3" fmla="*/ 52 h 183"/>
                  <a:gd name="T4" fmla="*/ 175 w 192"/>
                  <a:gd name="T5" fmla="*/ 3 h 183"/>
                  <a:gd name="T6" fmla="*/ 173 w 192"/>
                  <a:gd name="T7" fmla="*/ 0 h 183"/>
                  <a:gd name="T8" fmla="*/ 170 w 192"/>
                  <a:gd name="T9" fmla="*/ 1 h 183"/>
                  <a:gd name="T10" fmla="*/ 78 w 192"/>
                  <a:gd name="T11" fmla="*/ 29 h 183"/>
                  <a:gd name="T12" fmla="*/ 43 w 192"/>
                  <a:gd name="T13" fmla="*/ 29 h 183"/>
                  <a:gd name="T14" fmla="*/ 0 w 192"/>
                  <a:gd name="T15" fmla="*/ 73 h 183"/>
                  <a:gd name="T16" fmla="*/ 43 w 192"/>
                  <a:gd name="T17" fmla="*/ 116 h 183"/>
                  <a:gd name="T18" fmla="*/ 48 w 192"/>
                  <a:gd name="T19" fmla="*/ 116 h 183"/>
                  <a:gd name="T20" fmla="*/ 48 w 192"/>
                  <a:gd name="T21" fmla="*/ 171 h 183"/>
                  <a:gd name="T22" fmla="*/ 60 w 192"/>
                  <a:gd name="T23" fmla="*/ 183 h 183"/>
                  <a:gd name="T24" fmla="*/ 68 w 192"/>
                  <a:gd name="T25" fmla="*/ 183 h 183"/>
                  <a:gd name="T26" fmla="*/ 80 w 192"/>
                  <a:gd name="T27" fmla="*/ 171 h 183"/>
                  <a:gd name="T28" fmla="*/ 80 w 192"/>
                  <a:gd name="T29" fmla="*/ 159 h 183"/>
                  <a:gd name="T30" fmla="*/ 93 w 192"/>
                  <a:gd name="T31" fmla="*/ 159 h 183"/>
                  <a:gd name="T32" fmla="*/ 101 w 192"/>
                  <a:gd name="T33" fmla="*/ 156 h 183"/>
                  <a:gd name="T34" fmla="*/ 102 w 192"/>
                  <a:gd name="T35" fmla="*/ 147 h 183"/>
                  <a:gd name="T36" fmla="*/ 97 w 192"/>
                  <a:gd name="T37" fmla="*/ 135 h 183"/>
                  <a:gd name="T38" fmla="*/ 88 w 192"/>
                  <a:gd name="T39" fmla="*/ 129 h 183"/>
                  <a:gd name="T40" fmla="*/ 80 w 192"/>
                  <a:gd name="T41" fmla="*/ 129 h 183"/>
                  <a:gd name="T42" fmla="*/ 80 w 192"/>
                  <a:gd name="T43" fmla="*/ 116 h 183"/>
                  <a:gd name="T44" fmla="*/ 170 w 192"/>
                  <a:gd name="T45" fmla="*/ 144 h 183"/>
                  <a:gd name="T46" fmla="*/ 172 w 192"/>
                  <a:gd name="T47" fmla="*/ 145 h 183"/>
                  <a:gd name="T48" fmla="*/ 173 w 192"/>
                  <a:gd name="T49" fmla="*/ 145 h 183"/>
                  <a:gd name="T50" fmla="*/ 175 w 192"/>
                  <a:gd name="T51" fmla="*/ 143 h 183"/>
                  <a:gd name="T52" fmla="*/ 175 w 192"/>
                  <a:gd name="T53" fmla="*/ 93 h 183"/>
                  <a:gd name="T54" fmla="*/ 192 w 192"/>
                  <a:gd name="T55" fmla="*/ 73 h 183"/>
                  <a:gd name="T56" fmla="*/ 6 w 192"/>
                  <a:gd name="T57" fmla="*/ 73 h 183"/>
                  <a:gd name="T58" fmla="*/ 43 w 192"/>
                  <a:gd name="T59" fmla="*/ 35 h 183"/>
                  <a:gd name="T60" fmla="*/ 75 w 192"/>
                  <a:gd name="T61" fmla="*/ 35 h 183"/>
                  <a:gd name="T62" fmla="*/ 75 w 192"/>
                  <a:gd name="T63" fmla="*/ 110 h 183"/>
                  <a:gd name="T64" fmla="*/ 51 w 192"/>
                  <a:gd name="T65" fmla="*/ 110 h 183"/>
                  <a:gd name="T66" fmla="*/ 43 w 192"/>
                  <a:gd name="T67" fmla="*/ 110 h 183"/>
                  <a:gd name="T68" fmla="*/ 6 w 192"/>
                  <a:gd name="T69" fmla="*/ 73 h 183"/>
                  <a:gd name="T70" fmla="*/ 75 w 192"/>
                  <a:gd name="T71" fmla="*/ 171 h 183"/>
                  <a:gd name="T72" fmla="*/ 68 w 192"/>
                  <a:gd name="T73" fmla="*/ 177 h 183"/>
                  <a:gd name="T74" fmla="*/ 60 w 192"/>
                  <a:gd name="T75" fmla="*/ 177 h 183"/>
                  <a:gd name="T76" fmla="*/ 54 w 192"/>
                  <a:gd name="T77" fmla="*/ 171 h 183"/>
                  <a:gd name="T78" fmla="*/ 54 w 192"/>
                  <a:gd name="T79" fmla="*/ 116 h 183"/>
                  <a:gd name="T80" fmla="*/ 75 w 192"/>
                  <a:gd name="T81" fmla="*/ 116 h 183"/>
                  <a:gd name="T82" fmla="*/ 75 w 192"/>
                  <a:gd name="T83" fmla="*/ 132 h 183"/>
                  <a:gd name="T84" fmla="*/ 75 w 192"/>
                  <a:gd name="T85" fmla="*/ 157 h 183"/>
                  <a:gd name="T86" fmla="*/ 75 w 192"/>
                  <a:gd name="T87" fmla="*/ 171 h 183"/>
                  <a:gd name="T88" fmla="*/ 88 w 192"/>
                  <a:gd name="T89" fmla="*/ 135 h 183"/>
                  <a:gd name="T90" fmla="*/ 91 w 192"/>
                  <a:gd name="T91" fmla="*/ 137 h 183"/>
                  <a:gd name="T92" fmla="*/ 96 w 192"/>
                  <a:gd name="T93" fmla="*/ 149 h 183"/>
                  <a:gd name="T94" fmla="*/ 96 w 192"/>
                  <a:gd name="T95" fmla="*/ 152 h 183"/>
                  <a:gd name="T96" fmla="*/ 93 w 192"/>
                  <a:gd name="T97" fmla="*/ 154 h 183"/>
                  <a:gd name="T98" fmla="*/ 80 w 192"/>
                  <a:gd name="T99" fmla="*/ 154 h 183"/>
                  <a:gd name="T100" fmla="*/ 80 w 192"/>
                  <a:gd name="T101" fmla="*/ 135 h 183"/>
                  <a:gd name="T102" fmla="*/ 88 w 192"/>
                  <a:gd name="T103" fmla="*/ 135 h 183"/>
                  <a:gd name="T104" fmla="*/ 169 w 192"/>
                  <a:gd name="T105" fmla="*/ 136 h 183"/>
                  <a:gd name="T106" fmla="*/ 80 w 192"/>
                  <a:gd name="T107" fmla="*/ 110 h 183"/>
                  <a:gd name="T108" fmla="*/ 80 w 192"/>
                  <a:gd name="T109" fmla="*/ 35 h 183"/>
                  <a:gd name="T110" fmla="*/ 169 w 192"/>
                  <a:gd name="T111" fmla="*/ 9 h 183"/>
                  <a:gd name="T112" fmla="*/ 169 w 192"/>
                  <a:gd name="T113" fmla="*/ 136 h 183"/>
                  <a:gd name="T114" fmla="*/ 175 w 192"/>
                  <a:gd name="T115" fmla="*/ 87 h 183"/>
                  <a:gd name="T116" fmla="*/ 175 w 192"/>
                  <a:gd name="T117" fmla="*/ 58 h 183"/>
                  <a:gd name="T118" fmla="*/ 186 w 192"/>
                  <a:gd name="T119" fmla="*/ 73 h 183"/>
                  <a:gd name="T120" fmla="*/ 175 w 192"/>
                  <a:gd name="T121" fmla="*/ 8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2" h="183">
                    <a:moveTo>
                      <a:pt x="192" y="73"/>
                    </a:moveTo>
                    <a:cubicBezTo>
                      <a:pt x="192" y="62"/>
                      <a:pt x="185" y="53"/>
                      <a:pt x="175" y="52"/>
                    </a:cubicBezTo>
                    <a:cubicBezTo>
                      <a:pt x="175" y="3"/>
                      <a:pt x="175" y="3"/>
                      <a:pt x="175" y="3"/>
                    </a:cubicBezTo>
                    <a:cubicBezTo>
                      <a:pt x="175" y="1"/>
                      <a:pt x="174" y="0"/>
                      <a:pt x="173" y="0"/>
                    </a:cubicBezTo>
                    <a:cubicBezTo>
                      <a:pt x="172" y="0"/>
                      <a:pt x="171" y="0"/>
                      <a:pt x="170" y="1"/>
                    </a:cubicBezTo>
                    <a:cubicBezTo>
                      <a:pt x="170" y="1"/>
                      <a:pt x="145" y="29"/>
                      <a:pt x="78" y="29"/>
                    </a:cubicBezTo>
                    <a:cubicBezTo>
                      <a:pt x="43" y="29"/>
                      <a:pt x="43" y="29"/>
                      <a:pt x="43" y="29"/>
                    </a:cubicBezTo>
                    <a:cubicBezTo>
                      <a:pt x="19" y="29"/>
                      <a:pt x="0" y="49"/>
                      <a:pt x="0" y="73"/>
                    </a:cubicBezTo>
                    <a:cubicBezTo>
                      <a:pt x="0" y="96"/>
                      <a:pt x="19" y="116"/>
                      <a:pt x="43" y="116"/>
                    </a:cubicBezTo>
                    <a:cubicBezTo>
                      <a:pt x="48" y="116"/>
                      <a:pt x="48" y="116"/>
                      <a:pt x="48" y="116"/>
                    </a:cubicBezTo>
                    <a:cubicBezTo>
                      <a:pt x="48" y="171"/>
                      <a:pt x="48" y="171"/>
                      <a:pt x="48" y="171"/>
                    </a:cubicBezTo>
                    <a:cubicBezTo>
                      <a:pt x="48" y="178"/>
                      <a:pt x="54" y="183"/>
                      <a:pt x="60" y="183"/>
                    </a:cubicBezTo>
                    <a:cubicBezTo>
                      <a:pt x="68" y="183"/>
                      <a:pt x="68" y="183"/>
                      <a:pt x="68" y="183"/>
                    </a:cubicBezTo>
                    <a:cubicBezTo>
                      <a:pt x="75" y="183"/>
                      <a:pt x="80" y="178"/>
                      <a:pt x="80" y="171"/>
                    </a:cubicBezTo>
                    <a:cubicBezTo>
                      <a:pt x="80" y="159"/>
                      <a:pt x="80" y="159"/>
                      <a:pt x="80" y="159"/>
                    </a:cubicBezTo>
                    <a:cubicBezTo>
                      <a:pt x="93" y="159"/>
                      <a:pt x="93" y="159"/>
                      <a:pt x="93" y="159"/>
                    </a:cubicBezTo>
                    <a:cubicBezTo>
                      <a:pt x="96" y="159"/>
                      <a:pt x="99" y="158"/>
                      <a:pt x="101" y="156"/>
                    </a:cubicBezTo>
                    <a:cubicBezTo>
                      <a:pt x="102" y="153"/>
                      <a:pt x="103" y="150"/>
                      <a:pt x="102" y="147"/>
                    </a:cubicBezTo>
                    <a:cubicBezTo>
                      <a:pt x="97" y="135"/>
                      <a:pt x="97" y="135"/>
                      <a:pt x="97" y="135"/>
                    </a:cubicBezTo>
                    <a:cubicBezTo>
                      <a:pt x="95" y="131"/>
                      <a:pt x="92" y="129"/>
                      <a:pt x="88" y="129"/>
                    </a:cubicBezTo>
                    <a:cubicBezTo>
                      <a:pt x="80" y="129"/>
                      <a:pt x="80" y="129"/>
                      <a:pt x="80" y="129"/>
                    </a:cubicBezTo>
                    <a:cubicBezTo>
                      <a:pt x="80" y="116"/>
                      <a:pt x="80" y="116"/>
                      <a:pt x="80" y="116"/>
                    </a:cubicBezTo>
                    <a:cubicBezTo>
                      <a:pt x="146" y="117"/>
                      <a:pt x="170" y="144"/>
                      <a:pt x="170" y="144"/>
                    </a:cubicBezTo>
                    <a:cubicBezTo>
                      <a:pt x="171" y="145"/>
                      <a:pt x="171" y="145"/>
                      <a:pt x="172" y="145"/>
                    </a:cubicBezTo>
                    <a:cubicBezTo>
                      <a:pt x="173" y="145"/>
                      <a:pt x="173" y="145"/>
                      <a:pt x="173" y="145"/>
                    </a:cubicBezTo>
                    <a:cubicBezTo>
                      <a:pt x="174" y="145"/>
                      <a:pt x="175" y="144"/>
                      <a:pt x="175" y="143"/>
                    </a:cubicBezTo>
                    <a:cubicBezTo>
                      <a:pt x="175" y="93"/>
                      <a:pt x="175" y="93"/>
                      <a:pt x="175" y="93"/>
                    </a:cubicBezTo>
                    <a:cubicBezTo>
                      <a:pt x="185" y="92"/>
                      <a:pt x="192" y="83"/>
                      <a:pt x="192" y="73"/>
                    </a:cubicBezTo>
                    <a:close/>
                    <a:moveTo>
                      <a:pt x="6" y="73"/>
                    </a:moveTo>
                    <a:cubicBezTo>
                      <a:pt x="6" y="52"/>
                      <a:pt x="23" y="35"/>
                      <a:pt x="43" y="35"/>
                    </a:cubicBezTo>
                    <a:cubicBezTo>
                      <a:pt x="75" y="35"/>
                      <a:pt x="75" y="35"/>
                      <a:pt x="75" y="35"/>
                    </a:cubicBezTo>
                    <a:cubicBezTo>
                      <a:pt x="75" y="110"/>
                      <a:pt x="75" y="110"/>
                      <a:pt x="75" y="110"/>
                    </a:cubicBezTo>
                    <a:cubicBezTo>
                      <a:pt x="51" y="110"/>
                      <a:pt x="51" y="110"/>
                      <a:pt x="51" y="110"/>
                    </a:cubicBezTo>
                    <a:cubicBezTo>
                      <a:pt x="43" y="110"/>
                      <a:pt x="43" y="110"/>
                      <a:pt x="43" y="110"/>
                    </a:cubicBezTo>
                    <a:cubicBezTo>
                      <a:pt x="23" y="110"/>
                      <a:pt x="6" y="93"/>
                      <a:pt x="6" y="73"/>
                    </a:cubicBezTo>
                    <a:close/>
                    <a:moveTo>
                      <a:pt x="75" y="171"/>
                    </a:moveTo>
                    <a:cubicBezTo>
                      <a:pt x="75" y="174"/>
                      <a:pt x="72" y="177"/>
                      <a:pt x="68" y="177"/>
                    </a:cubicBezTo>
                    <a:cubicBezTo>
                      <a:pt x="60" y="177"/>
                      <a:pt x="60" y="177"/>
                      <a:pt x="60" y="177"/>
                    </a:cubicBezTo>
                    <a:cubicBezTo>
                      <a:pt x="57" y="177"/>
                      <a:pt x="54" y="174"/>
                      <a:pt x="54" y="171"/>
                    </a:cubicBezTo>
                    <a:cubicBezTo>
                      <a:pt x="54" y="116"/>
                      <a:pt x="54" y="116"/>
                      <a:pt x="54" y="116"/>
                    </a:cubicBezTo>
                    <a:cubicBezTo>
                      <a:pt x="75" y="116"/>
                      <a:pt x="75" y="116"/>
                      <a:pt x="75" y="116"/>
                    </a:cubicBezTo>
                    <a:cubicBezTo>
                      <a:pt x="75" y="132"/>
                      <a:pt x="75" y="132"/>
                      <a:pt x="75" y="132"/>
                    </a:cubicBezTo>
                    <a:cubicBezTo>
                      <a:pt x="75" y="157"/>
                      <a:pt x="75" y="157"/>
                      <a:pt x="75" y="157"/>
                    </a:cubicBezTo>
                    <a:lnTo>
                      <a:pt x="75" y="171"/>
                    </a:lnTo>
                    <a:close/>
                    <a:moveTo>
                      <a:pt x="88" y="135"/>
                    </a:moveTo>
                    <a:cubicBezTo>
                      <a:pt x="90" y="135"/>
                      <a:pt x="91" y="136"/>
                      <a:pt x="91" y="137"/>
                    </a:cubicBezTo>
                    <a:cubicBezTo>
                      <a:pt x="96" y="149"/>
                      <a:pt x="96" y="149"/>
                      <a:pt x="96" y="149"/>
                    </a:cubicBezTo>
                    <a:cubicBezTo>
                      <a:pt x="96" y="150"/>
                      <a:pt x="96" y="151"/>
                      <a:pt x="96" y="152"/>
                    </a:cubicBezTo>
                    <a:cubicBezTo>
                      <a:pt x="95" y="153"/>
                      <a:pt x="94" y="154"/>
                      <a:pt x="93" y="154"/>
                    </a:cubicBezTo>
                    <a:cubicBezTo>
                      <a:pt x="80" y="154"/>
                      <a:pt x="80" y="154"/>
                      <a:pt x="80" y="154"/>
                    </a:cubicBezTo>
                    <a:cubicBezTo>
                      <a:pt x="80" y="135"/>
                      <a:pt x="80" y="135"/>
                      <a:pt x="80" y="135"/>
                    </a:cubicBezTo>
                    <a:lnTo>
                      <a:pt x="88" y="135"/>
                    </a:lnTo>
                    <a:close/>
                    <a:moveTo>
                      <a:pt x="169" y="136"/>
                    </a:moveTo>
                    <a:cubicBezTo>
                      <a:pt x="159" y="127"/>
                      <a:pt x="132" y="111"/>
                      <a:pt x="80" y="110"/>
                    </a:cubicBezTo>
                    <a:cubicBezTo>
                      <a:pt x="80" y="35"/>
                      <a:pt x="80" y="35"/>
                      <a:pt x="80" y="35"/>
                    </a:cubicBezTo>
                    <a:cubicBezTo>
                      <a:pt x="132" y="35"/>
                      <a:pt x="159" y="18"/>
                      <a:pt x="169" y="9"/>
                    </a:cubicBezTo>
                    <a:lnTo>
                      <a:pt x="169" y="136"/>
                    </a:lnTo>
                    <a:close/>
                    <a:moveTo>
                      <a:pt x="175" y="87"/>
                    </a:moveTo>
                    <a:cubicBezTo>
                      <a:pt x="175" y="58"/>
                      <a:pt x="175" y="58"/>
                      <a:pt x="175" y="58"/>
                    </a:cubicBezTo>
                    <a:cubicBezTo>
                      <a:pt x="182" y="59"/>
                      <a:pt x="186" y="65"/>
                      <a:pt x="186" y="73"/>
                    </a:cubicBezTo>
                    <a:cubicBezTo>
                      <a:pt x="186" y="80"/>
                      <a:pt x="182" y="86"/>
                      <a:pt x="175"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484"/>
              <p:cNvSpPr>
                <a:spLocks/>
              </p:cNvSpPr>
              <p:nvPr/>
            </p:nvSpPr>
            <p:spPr bwMode="auto">
              <a:xfrm>
                <a:off x="7635875" y="3611563"/>
                <a:ext cx="17463" cy="123825"/>
              </a:xfrm>
              <a:custGeom>
                <a:avLst/>
                <a:gdLst>
                  <a:gd name="T0" fmla="*/ 3 w 6"/>
                  <a:gd name="T1" fmla="*/ 0 h 43"/>
                  <a:gd name="T2" fmla="*/ 0 w 6"/>
                  <a:gd name="T3" fmla="*/ 3 h 43"/>
                  <a:gd name="T4" fmla="*/ 0 w 6"/>
                  <a:gd name="T5" fmla="*/ 41 h 43"/>
                  <a:gd name="T6" fmla="*/ 3 w 6"/>
                  <a:gd name="T7" fmla="*/ 43 h 43"/>
                  <a:gd name="T8" fmla="*/ 6 w 6"/>
                  <a:gd name="T9" fmla="*/ 41 h 43"/>
                  <a:gd name="T10" fmla="*/ 6 w 6"/>
                  <a:gd name="T11" fmla="*/ 3 h 43"/>
                  <a:gd name="T12" fmla="*/ 3 w 6"/>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6" h="43">
                    <a:moveTo>
                      <a:pt x="3" y="0"/>
                    </a:moveTo>
                    <a:cubicBezTo>
                      <a:pt x="2" y="0"/>
                      <a:pt x="0" y="1"/>
                      <a:pt x="0" y="3"/>
                    </a:cubicBezTo>
                    <a:cubicBezTo>
                      <a:pt x="0" y="41"/>
                      <a:pt x="0" y="41"/>
                      <a:pt x="0" y="41"/>
                    </a:cubicBezTo>
                    <a:cubicBezTo>
                      <a:pt x="0" y="42"/>
                      <a:pt x="2" y="43"/>
                      <a:pt x="3" y="43"/>
                    </a:cubicBezTo>
                    <a:cubicBezTo>
                      <a:pt x="5" y="43"/>
                      <a:pt x="6" y="42"/>
                      <a:pt x="6" y="41"/>
                    </a:cubicBezTo>
                    <a:cubicBezTo>
                      <a:pt x="6" y="3"/>
                      <a:pt x="6" y="3"/>
                      <a:pt x="6" y="3"/>
                    </a:cubicBezTo>
                    <a:cubicBezTo>
                      <a:pt x="6" y="1"/>
                      <a:pt x="5"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485"/>
              <p:cNvSpPr>
                <a:spLocks/>
              </p:cNvSpPr>
              <p:nvPr/>
            </p:nvSpPr>
            <p:spPr bwMode="auto">
              <a:xfrm>
                <a:off x="7689850" y="3611563"/>
                <a:ext cx="17463" cy="123825"/>
              </a:xfrm>
              <a:custGeom>
                <a:avLst/>
                <a:gdLst>
                  <a:gd name="T0" fmla="*/ 3 w 6"/>
                  <a:gd name="T1" fmla="*/ 43 h 43"/>
                  <a:gd name="T2" fmla="*/ 6 w 6"/>
                  <a:gd name="T3" fmla="*/ 41 h 43"/>
                  <a:gd name="T4" fmla="*/ 6 w 6"/>
                  <a:gd name="T5" fmla="*/ 3 h 43"/>
                  <a:gd name="T6" fmla="*/ 3 w 6"/>
                  <a:gd name="T7" fmla="*/ 0 h 43"/>
                  <a:gd name="T8" fmla="*/ 0 w 6"/>
                  <a:gd name="T9" fmla="*/ 3 h 43"/>
                  <a:gd name="T10" fmla="*/ 0 w 6"/>
                  <a:gd name="T11" fmla="*/ 41 h 43"/>
                  <a:gd name="T12" fmla="*/ 3 w 6"/>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6" h="43">
                    <a:moveTo>
                      <a:pt x="3" y="43"/>
                    </a:moveTo>
                    <a:cubicBezTo>
                      <a:pt x="5" y="43"/>
                      <a:pt x="6" y="42"/>
                      <a:pt x="6" y="41"/>
                    </a:cubicBezTo>
                    <a:cubicBezTo>
                      <a:pt x="6" y="3"/>
                      <a:pt x="6" y="3"/>
                      <a:pt x="6" y="3"/>
                    </a:cubicBezTo>
                    <a:cubicBezTo>
                      <a:pt x="6" y="1"/>
                      <a:pt x="5" y="0"/>
                      <a:pt x="3" y="0"/>
                    </a:cubicBezTo>
                    <a:cubicBezTo>
                      <a:pt x="1" y="0"/>
                      <a:pt x="0" y="1"/>
                      <a:pt x="0" y="3"/>
                    </a:cubicBezTo>
                    <a:cubicBezTo>
                      <a:pt x="0" y="41"/>
                      <a:pt x="0" y="41"/>
                      <a:pt x="0" y="41"/>
                    </a:cubicBezTo>
                    <a:cubicBezTo>
                      <a:pt x="0" y="42"/>
                      <a:pt x="1"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7" name="Group 26"/>
          <p:cNvGrpSpPr/>
          <p:nvPr/>
        </p:nvGrpSpPr>
        <p:grpSpPr>
          <a:xfrm>
            <a:off x="5238693" y="2060347"/>
            <a:ext cx="1664388" cy="1695067"/>
            <a:chOff x="13410501" y="3544214"/>
            <a:chExt cx="2333409" cy="2376420"/>
          </a:xfrm>
        </p:grpSpPr>
        <p:sp>
          <p:nvSpPr>
            <p:cNvPr id="28" name="Oval 287"/>
            <p:cNvSpPr>
              <a:spLocks noChangeArrowheads="1"/>
            </p:cNvSpPr>
            <p:nvPr/>
          </p:nvSpPr>
          <p:spPr bwMode="auto">
            <a:xfrm>
              <a:off x="13410501" y="3544214"/>
              <a:ext cx="2333409" cy="2376420"/>
            </a:xfrm>
            <a:prstGeom prst="ellipse">
              <a:avLst/>
            </a:prstGeom>
            <a:solidFill>
              <a:schemeClr val="accent4"/>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a:grpSpLocks noChangeAspect="1"/>
            </p:cNvGrpSpPr>
            <p:nvPr/>
          </p:nvGrpSpPr>
          <p:grpSpPr>
            <a:xfrm>
              <a:off x="13912969" y="3991919"/>
              <a:ext cx="1403295" cy="1364312"/>
              <a:chOff x="1830387" y="4491038"/>
              <a:chExt cx="742951" cy="722312"/>
            </a:xfrm>
            <a:solidFill>
              <a:schemeClr val="accent1"/>
            </a:solidFill>
          </p:grpSpPr>
          <p:sp>
            <p:nvSpPr>
              <p:cNvPr id="30" name="Freeform 417"/>
              <p:cNvSpPr>
                <a:spLocks/>
              </p:cNvSpPr>
              <p:nvPr/>
            </p:nvSpPr>
            <p:spPr bwMode="auto">
              <a:xfrm>
                <a:off x="2001838" y="4913313"/>
                <a:ext cx="61913" cy="57150"/>
              </a:xfrm>
              <a:custGeom>
                <a:avLst/>
                <a:gdLst>
                  <a:gd name="T0" fmla="*/ 36 w 42"/>
                  <a:gd name="T1" fmla="*/ 27 h 39"/>
                  <a:gd name="T2" fmla="*/ 12 w 42"/>
                  <a:gd name="T3" fmla="*/ 6 h 39"/>
                  <a:gd name="T4" fmla="*/ 6 w 42"/>
                  <a:gd name="T5" fmla="*/ 0 h 39"/>
                  <a:gd name="T6" fmla="*/ 0 w 42"/>
                  <a:gd name="T7" fmla="*/ 6 h 39"/>
                  <a:gd name="T8" fmla="*/ 36 w 42"/>
                  <a:gd name="T9" fmla="*/ 39 h 39"/>
                  <a:gd name="T10" fmla="*/ 42 w 42"/>
                  <a:gd name="T11" fmla="*/ 33 h 39"/>
                  <a:gd name="T12" fmla="*/ 36 w 42"/>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2" h="39">
                    <a:moveTo>
                      <a:pt x="36" y="27"/>
                    </a:moveTo>
                    <a:cubicBezTo>
                      <a:pt x="27" y="27"/>
                      <a:pt x="12" y="13"/>
                      <a:pt x="12" y="6"/>
                    </a:cubicBezTo>
                    <a:cubicBezTo>
                      <a:pt x="12" y="3"/>
                      <a:pt x="9" y="0"/>
                      <a:pt x="6" y="0"/>
                    </a:cubicBezTo>
                    <a:cubicBezTo>
                      <a:pt x="2" y="0"/>
                      <a:pt x="0" y="3"/>
                      <a:pt x="0" y="6"/>
                    </a:cubicBezTo>
                    <a:cubicBezTo>
                      <a:pt x="0" y="21"/>
                      <a:pt x="22" y="39"/>
                      <a:pt x="36" y="39"/>
                    </a:cubicBezTo>
                    <a:cubicBezTo>
                      <a:pt x="40" y="39"/>
                      <a:pt x="42" y="36"/>
                      <a:pt x="42" y="33"/>
                    </a:cubicBezTo>
                    <a:cubicBezTo>
                      <a:pt x="42" y="30"/>
                      <a:pt x="40" y="27"/>
                      <a:pt x="36"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18"/>
              <p:cNvSpPr>
                <a:spLocks/>
              </p:cNvSpPr>
              <p:nvPr/>
            </p:nvSpPr>
            <p:spPr bwMode="auto">
              <a:xfrm>
                <a:off x="1890713" y="4913313"/>
                <a:ext cx="128588" cy="57150"/>
              </a:xfrm>
              <a:custGeom>
                <a:avLst/>
                <a:gdLst>
                  <a:gd name="T0" fmla="*/ 79 w 89"/>
                  <a:gd name="T1" fmla="*/ 2 h 39"/>
                  <a:gd name="T2" fmla="*/ 6 w 89"/>
                  <a:gd name="T3" fmla="*/ 27 h 39"/>
                  <a:gd name="T4" fmla="*/ 0 w 89"/>
                  <a:gd name="T5" fmla="*/ 33 h 39"/>
                  <a:gd name="T6" fmla="*/ 6 w 89"/>
                  <a:gd name="T7" fmla="*/ 39 h 39"/>
                  <a:gd name="T8" fmla="*/ 86 w 89"/>
                  <a:gd name="T9" fmla="*/ 11 h 39"/>
                  <a:gd name="T10" fmla="*/ 87 w 89"/>
                  <a:gd name="T11" fmla="*/ 2 h 39"/>
                  <a:gd name="T12" fmla="*/ 79 w 89"/>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89" h="39">
                    <a:moveTo>
                      <a:pt x="79" y="2"/>
                    </a:moveTo>
                    <a:cubicBezTo>
                      <a:pt x="61" y="17"/>
                      <a:pt x="31" y="27"/>
                      <a:pt x="6" y="27"/>
                    </a:cubicBezTo>
                    <a:cubicBezTo>
                      <a:pt x="2" y="27"/>
                      <a:pt x="0" y="30"/>
                      <a:pt x="0" y="33"/>
                    </a:cubicBezTo>
                    <a:cubicBezTo>
                      <a:pt x="0" y="36"/>
                      <a:pt x="2" y="39"/>
                      <a:pt x="6" y="39"/>
                    </a:cubicBezTo>
                    <a:cubicBezTo>
                      <a:pt x="33" y="39"/>
                      <a:pt x="66" y="27"/>
                      <a:pt x="86" y="11"/>
                    </a:cubicBezTo>
                    <a:cubicBezTo>
                      <a:pt x="89" y="9"/>
                      <a:pt x="89" y="5"/>
                      <a:pt x="87" y="2"/>
                    </a:cubicBezTo>
                    <a:cubicBezTo>
                      <a:pt x="85" y="0"/>
                      <a:pt x="81" y="0"/>
                      <a:pt x="79"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19"/>
              <p:cNvSpPr>
                <a:spLocks/>
              </p:cNvSpPr>
              <p:nvPr/>
            </p:nvSpPr>
            <p:spPr bwMode="auto">
              <a:xfrm>
                <a:off x="1860550" y="4837113"/>
                <a:ext cx="233363" cy="288925"/>
              </a:xfrm>
              <a:custGeom>
                <a:avLst/>
                <a:gdLst>
                  <a:gd name="T0" fmla="*/ 81 w 161"/>
                  <a:gd name="T1" fmla="*/ 0 h 199"/>
                  <a:gd name="T2" fmla="*/ 0 w 161"/>
                  <a:gd name="T3" fmla="*/ 66 h 199"/>
                  <a:gd name="T4" fmla="*/ 0 w 161"/>
                  <a:gd name="T5" fmla="*/ 67 h 199"/>
                  <a:gd name="T6" fmla="*/ 0 w 161"/>
                  <a:gd name="T7" fmla="*/ 193 h 199"/>
                  <a:gd name="T8" fmla="*/ 6 w 161"/>
                  <a:gd name="T9" fmla="*/ 199 h 199"/>
                  <a:gd name="T10" fmla="*/ 12 w 161"/>
                  <a:gd name="T11" fmla="*/ 193 h 199"/>
                  <a:gd name="T12" fmla="*/ 12 w 161"/>
                  <a:gd name="T13" fmla="*/ 69 h 199"/>
                  <a:gd name="T14" fmla="*/ 12 w 161"/>
                  <a:gd name="T15" fmla="*/ 68 h 199"/>
                  <a:gd name="T16" fmla="*/ 81 w 161"/>
                  <a:gd name="T17" fmla="*/ 12 h 199"/>
                  <a:gd name="T18" fmla="*/ 149 w 161"/>
                  <a:gd name="T19" fmla="*/ 68 h 199"/>
                  <a:gd name="T20" fmla="*/ 149 w 161"/>
                  <a:gd name="T21" fmla="*/ 69 h 199"/>
                  <a:gd name="T22" fmla="*/ 149 w 161"/>
                  <a:gd name="T23" fmla="*/ 192 h 199"/>
                  <a:gd name="T24" fmla="*/ 155 w 161"/>
                  <a:gd name="T25" fmla="*/ 198 h 199"/>
                  <a:gd name="T26" fmla="*/ 161 w 161"/>
                  <a:gd name="T27" fmla="*/ 192 h 199"/>
                  <a:gd name="T28" fmla="*/ 161 w 161"/>
                  <a:gd name="T29" fmla="*/ 67 h 199"/>
                  <a:gd name="T30" fmla="*/ 161 w 161"/>
                  <a:gd name="T31" fmla="*/ 66 h 199"/>
                  <a:gd name="T32" fmla="*/ 81 w 161"/>
                  <a:gd name="T3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99">
                    <a:moveTo>
                      <a:pt x="81" y="0"/>
                    </a:moveTo>
                    <a:cubicBezTo>
                      <a:pt x="38" y="0"/>
                      <a:pt x="2" y="29"/>
                      <a:pt x="0" y="66"/>
                    </a:cubicBezTo>
                    <a:cubicBezTo>
                      <a:pt x="0" y="66"/>
                      <a:pt x="0" y="67"/>
                      <a:pt x="0" y="67"/>
                    </a:cubicBezTo>
                    <a:cubicBezTo>
                      <a:pt x="0" y="193"/>
                      <a:pt x="0" y="193"/>
                      <a:pt x="0" y="193"/>
                    </a:cubicBezTo>
                    <a:cubicBezTo>
                      <a:pt x="0" y="196"/>
                      <a:pt x="3" y="199"/>
                      <a:pt x="6" y="199"/>
                    </a:cubicBezTo>
                    <a:cubicBezTo>
                      <a:pt x="9" y="199"/>
                      <a:pt x="12" y="196"/>
                      <a:pt x="12" y="193"/>
                    </a:cubicBezTo>
                    <a:cubicBezTo>
                      <a:pt x="12" y="69"/>
                      <a:pt x="12" y="69"/>
                      <a:pt x="12" y="69"/>
                    </a:cubicBezTo>
                    <a:cubicBezTo>
                      <a:pt x="12" y="69"/>
                      <a:pt x="12" y="68"/>
                      <a:pt x="12" y="68"/>
                    </a:cubicBezTo>
                    <a:cubicBezTo>
                      <a:pt x="13" y="37"/>
                      <a:pt x="44" y="12"/>
                      <a:pt x="81" y="12"/>
                    </a:cubicBezTo>
                    <a:cubicBezTo>
                      <a:pt x="117" y="12"/>
                      <a:pt x="148" y="37"/>
                      <a:pt x="149" y="68"/>
                    </a:cubicBezTo>
                    <a:cubicBezTo>
                      <a:pt x="149" y="68"/>
                      <a:pt x="149" y="69"/>
                      <a:pt x="149" y="69"/>
                    </a:cubicBezTo>
                    <a:cubicBezTo>
                      <a:pt x="149" y="192"/>
                      <a:pt x="149" y="192"/>
                      <a:pt x="149" y="192"/>
                    </a:cubicBezTo>
                    <a:cubicBezTo>
                      <a:pt x="149" y="195"/>
                      <a:pt x="152" y="198"/>
                      <a:pt x="155" y="198"/>
                    </a:cubicBezTo>
                    <a:cubicBezTo>
                      <a:pt x="158" y="198"/>
                      <a:pt x="161" y="195"/>
                      <a:pt x="161" y="192"/>
                    </a:cubicBezTo>
                    <a:cubicBezTo>
                      <a:pt x="161" y="67"/>
                      <a:pt x="161" y="67"/>
                      <a:pt x="161" y="67"/>
                    </a:cubicBezTo>
                    <a:cubicBezTo>
                      <a:pt x="161" y="67"/>
                      <a:pt x="161" y="66"/>
                      <a:pt x="161" y="66"/>
                    </a:cubicBezTo>
                    <a:cubicBezTo>
                      <a:pt x="159" y="29"/>
                      <a:pt x="123" y="0"/>
                      <a:pt x="81"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420"/>
              <p:cNvSpPr>
                <a:spLocks/>
              </p:cNvSpPr>
              <p:nvPr/>
            </p:nvSpPr>
            <p:spPr bwMode="auto">
              <a:xfrm>
                <a:off x="1830387" y="4953000"/>
                <a:ext cx="292100" cy="260350"/>
              </a:xfrm>
              <a:custGeom>
                <a:avLst/>
                <a:gdLst>
                  <a:gd name="T0" fmla="*/ 164 w 201"/>
                  <a:gd name="T1" fmla="*/ 105 h 180"/>
                  <a:gd name="T2" fmla="*/ 137 w 201"/>
                  <a:gd name="T3" fmla="*/ 105 h 180"/>
                  <a:gd name="T4" fmla="*/ 129 w 201"/>
                  <a:gd name="T5" fmla="*/ 81 h 180"/>
                  <a:gd name="T6" fmla="*/ 160 w 201"/>
                  <a:gd name="T7" fmla="*/ 6 h 180"/>
                  <a:gd name="T8" fmla="*/ 154 w 201"/>
                  <a:gd name="T9" fmla="*/ 0 h 180"/>
                  <a:gd name="T10" fmla="*/ 148 w 201"/>
                  <a:gd name="T11" fmla="*/ 6 h 180"/>
                  <a:gd name="T12" fmla="*/ 120 w 201"/>
                  <a:gd name="T13" fmla="*/ 72 h 180"/>
                  <a:gd name="T14" fmla="*/ 117 w 201"/>
                  <a:gd name="T15" fmla="*/ 78 h 180"/>
                  <a:gd name="T16" fmla="*/ 133 w 201"/>
                  <a:gd name="T17" fmla="*/ 117 h 180"/>
                  <a:gd name="T18" fmla="*/ 135 w 201"/>
                  <a:gd name="T19" fmla="*/ 117 h 180"/>
                  <a:gd name="T20" fmla="*/ 164 w 201"/>
                  <a:gd name="T21" fmla="*/ 117 h 180"/>
                  <a:gd name="T22" fmla="*/ 189 w 201"/>
                  <a:gd name="T23" fmla="*/ 138 h 180"/>
                  <a:gd name="T24" fmla="*/ 189 w 201"/>
                  <a:gd name="T25" fmla="*/ 168 h 180"/>
                  <a:gd name="T26" fmla="*/ 12 w 201"/>
                  <a:gd name="T27" fmla="*/ 168 h 180"/>
                  <a:gd name="T28" fmla="*/ 12 w 201"/>
                  <a:gd name="T29" fmla="*/ 138 h 180"/>
                  <a:gd name="T30" fmla="*/ 37 w 201"/>
                  <a:gd name="T31" fmla="*/ 117 h 180"/>
                  <a:gd name="T32" fmla="*/ 66 w 201"/>
                  <a:gd name="T33" fmla="*/ 117 h 180"/>
                  <a:gd name="T34" fmla="*/ 68 w 201"/>
                  <a:gd name="T35" fmla="*/ 117 h 180"/>
                  <a:gd name="T36" fmla="*/ 84 w 201"/>
                  <a:gd name="T37" fmla="*/ 78 h 180"/>
                  <a:gd name="T38" fmla="*/ 82 w 201"/>
                  <a:gd name="T39" fmla="*/ 72 h 180"/>
                  <a:gd name="T40" fmla="*/ 53 w 201"/>
                  <a:gd name="T41" fmla="*/ 6 h 180"/>
                  <a:gd name="T42" fmla="*/ 47 w 201"/>
                  <a:gd name="T43" fmla="*/ 0 h 180"/>
                  <a:gd name="T44" fmla="*/ 41 w 201"/>
                  <a:gd name="T45" fmla="*/ 6 h 180"/>
                  <a:gd name="T46" fmla="*/ 72 w 201"/>
                  <a:gd name="T47" fmla="*/ 81 h 180"/>
                  <a:gd name="T48" fmla="*/ 64 w 201"/>
                  <a:gd name="T49" fmla="*/ 105 h 180"/>
                  <a:gd name="T50" fmla="*/ 37 w 201"/>
                  <a:gd name="T51" fmla="*/ 105 h 180"/>
                  <a:gd name="T52" fmla="*/ 0 w 201"/>
                  <a:gd name="T53" fmla="*/ 135 h 180"/>
                  <a:gd name="T54" fmla="*/ 0 w 201"/>
                  <a:gd name="T55" fmla="*/ 137 h 180"/>
                  <a:gd name="T56" fmla="*/ 0 w 201"/>
                  <a:gd name="T57" fmla="*/ 174 h 180"/>
                  <a:gd name="T58" fmla="*/ 6 w 201"/>
                  <a:gd name="T59" fmla="*/ 180 h 180"/>
                  <a:gd name="T60" fmla="*/ 195 w 201"/>
                  <a:gd name="T61" fmla="*/ 180 h 180"/>
                  <a:gd name="T62" fmla="*/ 201 w 201"/>
                  <a:gd name="T63" fmla="*/ 174 h 180"/>
                  <a:gd name="T64" fmla="*/ 201 w 201"/>
                  <a:gd name="T65" fmla="*/ 137 h 180"/>
                  <a:gd name="T66" fmla="*/ 201 w 201"/>
                  <a:gd name="T67" fmla="*/ 135 h 180"/>
                  <a:gd name="T68" fmla="*/ 164 w 201"/>
                  <a:gd name="T69" fmla="*/ 10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180">
                    <a:moveTo>
                      <a:pt x="164" y="105"/>
                    </a:moveTo>
                    <a:cubicBezTo>
                      <a:pt x="137" y="105"/>
                      <a:pt x="137" y="105"/>
                      <a:pt x="137" y="105"/>
                    </a:cubicBezTo>
                    <a:cubicBezTo>
                      <a:pt x="132" y="103"/>
                      <a:pt x="129" y="94"/>
                      <a:pt x="129" y="81"/>
                    </a:cubicBezTo>
                    <a:cubicBezTo>
                      <a:pt x="148" y="66"/>
                      <a:pt x="160" y="38"/>
                      <a:pt x="160" y="6"/>
                    </a:cubicBezTo>
                    <a:cubicBezTo>
                      <a:pt x="160" y="3"/>
                      <a:pt x="158" y="0"/>
                      <a:pt x="154" y="0"/>
                    </a:cubicBezTo>
                    <a:cubicBezTo>
                      <a:pt x="151" y="0"/>
                      <a:pt x="148" y="3"/>
                      <a:pt x="148" y="6"/>
                    </a:cubicBezTo>
                    <a:cubicBezTo>
                      <a:pt x="148" y="35"/>
                      <a:pt x="137" y="61"/>
                      <a:pt x="120" y="72"/>
                    </a:cubicBezTo>
                    <a:cubicBezTo>
                      <a:pt x="118" y="74"/>
                      <a:pt x="117" y="75"/>
                      <a:pt x="117" y="78"/>
                    </a:cubicBezTo>
                    <a:cubicBezTo>
                      <a:pt x="117" y="100"/>
                      <a:pt x="123" y="113"/>
                      <a:pt x="133" y="117"/>
                    </a:cubicBezTo>
                    <a:cubicBezTo>
                      <a:pt x="134" y="117"/>
                      <a:pt x="135" y="117"/>
                      <a:pt x="135" y="117"/>
                    </a:cubicBezTo>
                    <a:cubicBezTo>
                      <a:pt x="164" y="117"/>
                      <a:pt x="164" y="117"/>
                      <a:pt x="164" y="117"/>
                    </a:cubicBezTo>
                    <a:cubicBezTo>
                      <a:pt x="176" y="117"/>
                      <a:pt x="186" y="126"/>
                      <a:pt x="189" y="138"/>
                    </a:cubicBezTo>
                    <a:cubicBezTo>
                      <a:pt x="189" y="168"/>
                      <a:pt x="189" y="168"/>
                      <a:pt x="189" y="168"/>
                    </a:cubicBezTo>
                    <a:cubicBezTo>
                      <a:pt x="12" y="168"/>
                      <a:pt x="12" y="168"/>
                      <a:pt x="12" y="168"/>
                    </a:cubicBezTo>
                    <a:cubicBezTo>
                      <a:pt x="12" y="138"/>
                      <a:pt x="12" y="138"/>
                      <a:pt x="12" y="138"/>
                    </a:cubicBezTo>
                    <a:cubicBezTo>
                      <a:pt x="15" y="126"/>
                      <a:pt x="25" y="117"/>
                      <a:pt x="37" y="117"/>
                    </a:cubicBezTo>
                    <a:cubicBezTo>
                      <a:pt x="66" y="117"/>
                      <a:pt x="66" y="117"/>
                      <a:pt x="66" y="117"/>
                    </a:cubicBezTo>
                    <a:cubicBezTo>
                      <a:pt x="66" y="117"/>
                      <a:pt x="67" y="117"/>
                      <a:pt x="68" y="117"/>
                    </a:cubicBezTo>
                    <a:cubicBezTo>
                      <a:pt x="78" y="113"/>
                      <a:pt x="84" y="100"/>
                      <a:pt x="84" y="78"/>
                    </a:cubicBezTo>
                    <a:cubicBezTo>
                      <a:pt x="84" y="75"/>
                      <a:pt x="83" y="74"/>
                      <a:pt x="82" y="72"/>
                    </a:cubicBezTo>
                    <a:cubicBezTo>
                      <a:pt x="64" y="61"/>
                      <a:pt x="53" y="35"/>
                      <a:pt x="53" y="6"/>
                    </a:cubicBezTo>
                    <a:cubicBezTo>
                      <a:pt x="53" y="3"/>
                      <a:pt x="50" y="0"/>
                      <a:pt x="47" y="0"/>
                    </a:cubicBezTo>
                    <a:cubicBezTo>
                      <a:pt x="43" y="0"/>
                      <a:pt x="41" y="3"/>
                      <a:pt x="41" y="6"/>
                    </a:cubicBezTo>
                    <a:cubicBezTo>
                      <a:pt x="41" y="38"/>
                      <a:pt x="53" y="66"/>
                      <a:pt x="72" y="81"/>
                    </a:cubicBezTo>
                    <a:cubicBezTo>
                      <a:pt x="72" y="94"/>
                      <a:pt x="69" y="103"/>
                      <a:pt x="64" y="105"/>
                    </a:cubicBezTo>
                    <a:cubicBezTo>
                      <a:pt x="37" y="105"/>
                      <a:pt x="37" y="105"/>
                      <a:pt x="37" y="105"/>
                    </a:cubicBezTo>
                    <a:cubicBezTo>
                      <a:pt x="19" y="105"/>
                      <a:pt x="4" y="118"/>
                      <a:pt x="0" y="135"/>
                    </a:cubicBezTo>
                    <a:cubicBezTo>
                      <a:pt x="0" y="136"/>
                      <a:pt x="0" y="136"/>
                      <a:pt x="0" y="137"/>
                    </a:cubicBezTo>
                    <a:cubicBezTo>
                      <a:pt x="0" y="174"/>
                      <a:pt x="0" y="174"/>
                      <a:pt x="0" y="174"/>
                    </a:cubicBezTo>
                    <a:cubicBezTo>
                      <a:pt x="0" y="177"/>
                      <a:pt x="3" y="180"/>
                      <a:pt x="6" y="180"/>
                    </a:cubicBezTo>
                    <a:cubicBezTo>
                      <a:pt x="195" y="180"/>
                      <a:pt x="195" y="180"/>
                      <a:pt x="195" y="180"/>
                    </a:cubicBezTo>
                    <a:cubicBezTo>
                      <a:pt x="198" y="180"/>
                      <a:pt x="201" y="177"/>
                      <a:pt x="201" y="174"/>
                    </a:cubicBezTo>
                    <a:cubicBezTo>
                      <a:pt x="201" y="137"/>
                      <a:pt x="201" y="137"/>
                      <a:pt x="201" y="137"/>
                    </a:cubicBezTo>
                    <a:cubicBezTo>
                      <a:pt x="201" y="136"/>
                      <a:pt x="201" y="136"/>
                      <a:pt x="201" y="135"/>
                    </a:cubicBezTo>
                    <a:cubicBezTo>
                      <a:pt x="197" y="118"/>
                      <a:pt x="182" y="105"/>
                      <a:pt x="164" y="1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421"/>
              <p:cNvSpPr>
                <a:spLocks/>
              </p:cNvSpPr>
              <p:nvPr/>
            </p:nvSpPr>
            <p:spPr bwMode="auto">
              <a:xfrm>
                <a:off x="1914525" y="5105400"/>
                <a:ext cx="123825" cy="38100"/>
              </a:xfrm>
              <a:custGeom>
                <a:avLst/>
                <a:gdLst>
                  <a:gd name="T0" fmla="*/ 74 w 85"/>
                  <a:gd name="T1" fmla="*/ 2 h 26"/>
                  <a:gd name="T2" fmla="*/ 43 w 85"/>
                  <a:gd name="T3" fmla="*/ 14 h 26"/>
                  <a:gd name="T4" fmla="*/ 11 w 85"/>
                  <a:gd name="T5" fmla="*/ 2 h 26"/>
                  <a:gd name="T6" fmla="*/ 3 w 85"/>
                  <a:gd name="T7" fmla="*/ 3 h 26"/>
                  <a:gd name="T8" fmla="*/ 3 w 85"/>
                  <a:gd name="T9" fmla="*/ 11 h 26"/>
                  <a:gd name="T10" fmla="*/ 43 w 85"/>
                  <a:gd name="T11" fmla="*/ 26 h 26"/>
                  <a:gd name="T12" fmla="*/ 82 w 85"/>
                  <a:gd name="T13" fmla="*/ 11 h 26"/>
                  <a:gd name="T14" fmla="*/ 83 w 85"/>
                  <a:gd name="T15" fmla="*/ 3 h 26"/>
                  <a:gd name="T16" fmla="*/ 74 w 85"/>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6">
                    <a:moveTo>
                      <a:pt x="74" y="2"/>
                    </a:moveTo>
                    <a:cubicBezTo>
                      <a:pt x="65" y="10"/>
                      <a:pt x="54" y="14"/>
                      <a:pt x="43" y="14"/>
                    </a:cubicBezTo>
                    <a:cubicBezTo>
                      <a:pt x="31" y="14"/>
                      <a:pt x="20" y="10"/>
                      <a:pt x="11" y="2"/>
                    </a:cubicBezTo>
                    <a:cubicBezTo>
                      <a:pt x="8" y="0"/>
                      <a:pt x="5" y="0"/>
                      <a:pt x="3" y="3"/>
                    </a:cubicBezTo>
                    <a:cubicBezTo>
                      <a:pt x="0" y="5"/>
                      <a:pt x="1" y="9"/>
                      <a:pt x="3" y="11"/>
                    </a:cubicBezTo>
                    <a:cubicBezTo>
                      <a:pt x="14" y="21"/>
                      <a:pt x="28" y="26"/>
                      <a:pt x="43" y="26"/>
                    </a:cubicBezTo>
                    <a:cubicBezTo>
                      <a:pt x="57" y="26"/>
                      <a:pt x="71" y="21"/>
                      <a:pt x="82" y="11"/>
                    </a:cubicBezTo>
                    <a:cubicBezTo>
                      <a:pt x="84" y="9"/>
                      <a:pt x="85" y="5"/>
                      <a:pt x="83" y="3"/>
                    </a:cubicBezTo>
                    <a:cubicBezTo>
                      <a:pt x="80" y="0"/>
                      <a:pt x="77" y="0"/>
                      <a:pt x="74"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422"/>
              <p:cNvSpPr>
                <a:spLocks/>
              </p:cNvSpPr>
              <p:nvPr/>
            </p:nvSpPr>
            <p:spPr bwMode="auto">
              <a:xfrm>
                <a:off x="2452688" y="4913313"/>
                <a:ext cx="61913" cy="57150"/>
              </a:xfrm>
              <a:custGeom>
                <a:avLst/>
                <a:gdLst>
                  <a:gd name="T0" fmla="*/ 37 w 43"/>
                  <a:gd name="T1" fmla="*/ 27 h 39"/>
                  <a:gd name="T2" fmla="*/ 12 w 43"/>
                  <a:gd name="T3" fmla="*/ 6 h 39"/>
                  <a:gd name="T4" fmla="*/ 6 w 43"/>
                  <a:gd name="T5" fmla="*/ 0 h 39"/>
                  <a:gd name="T6" fmla="*/ 0 w 43"/>
                  <a:gd name="T7" fmla="*/ 6 h 39"/>
                  <a:gd name="T8" fmla="*/ 37 w 43"/>
                  <a:gd name="T9" fmla="*/ 39 h 39"/>
                  <a:gd name="T10" fmla="*/ 43 w 43"/>
                  <a:gd name="T11" fmla="*/ 33 h 39"/>
                  <a:gd name="T12" fmla="*/ 37 w 43"/>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3" h="39">
                    <a:moveTo>
                      <a:pt x="37" y="27"/>
                    </a:moveTo>
                    <a:cubicBezTo>
                      <a:pt x="28" y="27"/>
                      <a:pt x="12" y="13"/>
                      <a:pt x="12" y="6"/>
                    </a:cubicBezTo>
                    <a:cubicBezTo>
                      <a:pt x="12" y="3"/>
                      <a:pt x="10" y="0"/>
                      <a:pt x="6" y="0"/>
                    </a:cubicBezTo>
                    <a:cubicBezTo>
                      <a:pt x="3" y="0"/>
                      <a:pt x="0" y="3"/>
                      <a:pt x="0" y="6"/>
                    </a:cubicBezTo>
                    <a:cubicBezTo>
                      <a:pt x="0" y="21"/>
                      <a:pt x="23" y="39"/>
                      <a:pt x="37" y="39"/>
                    </a:cubicBezTo>
                    <a:cubicBezTo>
                      <a:pt x="41" y="39"/>
                      <a:pt x="43" y="36"/>
                      <a:pt x="43" y="33"/>
                    </a:cubicBezTo>
                    <a:cubicBezTo>
                      <a:pt x="43" y="30"/>
                      <a:pt x="41" y="27"/>
                      <a:pt x="37"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423"/>
              <p:cNvSpPr>
                <a:spLocks/>
              </p:cNvSpPr>
              <p:nvPr/>
            </p:nvSpPr>
            <p:spPr bwMode="auto">
              <a:xfrm>
                <a:off x="2341563" y="4913313"/>
                <a:ext cx="128588" cy="57150"/>
              </a:xfrm>
              <a:custGeom>
                <a:avLst/>
                <a:gdLst>
                  <a:gd name="T0" fmla="*/ 79 w 89"/>
                  <a:gd name="T1" fmla="*/ 2 h 39"/>
                  <a:gd name="T2" fmla="*/ 6 w 89"/>
                  <a:gd name="T3" fmla="*/ 27 h 39"/>
                  <a:gd name="T4" fmla="*/ 0 w 89"/>
                  <a:gd name="T5" fmla="*/ 33 h 39"/>
                  <a:gd name="T6" fmla="*/ 6 w 89"/>
                  <a:gd name="T7" fmla="*/ 39 h 39"/>
                  <a:gd name="T8" fmla="*/ 86 w 89"/>
                  <a:gd name="T9" fmla="*/ 11 h 39"/>
                  <a:gd name="T10" fmla="*/ 87 w 89"/>
                  <a:gd name="T11" fmla="*/ 2 h 39"/>
                  <a:gd name="T12" fmla="*/ 79 w 89"/>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89" h="39">
                    <a:moveTo>
                      <a:pt x="79" y="2"/>
                    </a:moveTo>
                    <a:cubicBezTo>
                      <a:pt x="61" y="17"/>
                      <a:pt x="31" y="27"/>
                      <a:pt x="6" y="27"/>
                    </a:cubicBezTo>
                    <a:cubicBezTo>
                      <a:pt x="2" y="27"/>
                      <a:pt x="0" y="30"/>
                      <a:pt x="0" y="33"/>
                    </a:cubicBezTo>
                    <a:cubicBezTo>
                      <a:pt x="0" y="36"/>
                      <a:pt x="2" y="39"/>
                      <a:pt x="6" y="39"/>
                    </a:cubicBezTo>
                    <a:cubicBezTo>
                      <a:pt x="33" y="39"/>
                      <a:pt x="66" y="27"/>
                      <a:pt x="86" y="11"/>
                    </a:cubicBezTo>
                    <a:cubicBezTo>
                      <a:pt x="89" y="9"/>
                      <a:pt x="89" y="5"/>
                      <a:pt x="87" y="2"/>
                    </a:cubicBezTo>
                    <a:cubicBezTo>
                      <a:pt x="85" y="0"/>
                      <a:pt x="81" y="0"/>
                      <a:pt x="79"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24"/>
              <p:cNvSpPr>
                <a:spLocks/>
              </p:cNvSpPr>
              <p:nvPr/>
            </p:nvSpPr>
            <p:spPr bwMode="auto">
              <a:xfrm>
                <a:off x="2311400" y="4837113"/>
                <a:ext cx="233363" cy="288925"/>
              </a:xfrm>
              <a:custGeom>
                <a:avLst/>
                <a:gdLst>
                  <a:gd name="T0" fmla="*/ 80 w 161"/>
                  <a:gd name="T1" fmla="*/ 0 h 199"/>
                  <a:gd name="T2" fmla="*/ 0 w 161"/>
                  <a:gd name="T3" fmla="*/ 66 h 199"/>
                  <a:gd name="T4" fmla="*/ 0 w 161"/>
                  <a:gd name="T5" fmla="*/ 67 h 199"/>
                  <a:gd name="T6" fmla="*/ 0 w 161"/>
                  <a:gd name="T7" fmla="*/ 193 h 199"/>
                  <a:gd name="T8" fmla="*/ 6 w 161"/>
                  <a:gd name="T9" fmla="*/ 199 h 199"/>
                  <a:gd name="T10" fmla="*/ 12 w 161"/>
                  <a:gd name="T11" fmla="*/ 193 h 199"/>
                  <a:gd name="T12" fmla="*/ 12 w 161"/>
                  <a:gd name="T13" fmla="*/ 69 h 199"/>
                  <a:gd name="T14" fmla="*/ 12 w 161"/>
                  <a:gd name="T15" fmla="*/ 68 h 199"/>
                  <a:gd name="T16" fmla="*/ 80 w 161"/>
                  <a:gd name="T17" fmla="*/ 12 h 199"/>
                  <a:gd name="T18" fmla="*/ 149 w 161"/>
                  <a:gd name="T19" fmla="*/ 68 h 199"/>
                  <a:gd name="T20" fmla="*/ 149 w 161"/>
                  <a:gd name="T21" fmla="*/ 69 h 199"/>
                  <a:gd name="T22" fmla="*/ 149 w 161"/>
                  <a:gd name="T23" fmla="*/ 192 h 199"/>
                  <a:gd name="T24" fmla="*/ 155 w 161"/>
                  <a:gd name="T25" fmla="*/ 198 h 199"/>
                  <a:gd name="T26" fmla="*/ 161 w 161"/>
                  <a:gd name="T27" fmla="*/ 192 h 199"/>
                  <a:gd name="T28" fmla="*/ 161 w 161"/>
                  <a:gd name="T29" fmla="*/ 67 h 199"/>
                  <a:gd name="T30" fmla="*/ 161 w 161"/>
                  <a:gd name="T31" fmla="*/ 66 h 199"/>
                  <a:gd name="T32" fmla="*/ 80 w 161"/>
                  <a:gd name="T3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99">
                    <a:moveTo>
                      <a:pt x="80" y="0"/>
                    </a:moveTo>
                    <a:cubicBezTo>
                      <a:pt x="38" y="0"/>
                      <a:pt x="2" y="29"/>
                      <a:pt x="0" y="66"/>
                    </a:cubicBezTo>
                    <a:cubicBezTo>
                      <a:pt x="0" y="66"/>
                      <a:pt x="0" y="67"/>
                      <a:pt x="0" y="67"/>
                    </a:cubicBezTo>
                    <a:cubicBezTo>
                      <a:pt x="0" y="193"/>
                      <a:pt x="0" y="193"/>
                      <a:pt x="0" y="193"/>
                    </a:cubicBezTo>
                    <a:cubicBezTo>
                      <a:pt x="0" y="196"/>
                      <a:pt x="3" y="199"/>
                      <a:pt x="6" y="199"/>
                    </a:cubicBezTo>
                    <a:cubicBezTo>
                      <a:pt x="9" y="199"/>
                      <a:pt x="12" y="196"/>
                      <a:pt x="12" y="193"/>
                    </a:cubicBezTo>
                    <a:cubicBezTo>
                      <a:pt x="12" y="69"/>
                      <a:pt x="12" y="69"/>
                      <a:pt x="12" y="69"/>
                    </a:cubicBezTo>
                    <a:cubicBezTo>
                      <a:pt x="12" y="69"/>
                      <a:pt x="12" y="68"/>
                      <a:pt x="12" y="68"/>
                    </a:cubicBezTo>
                    <a:cubicBezTo>
                      <a:pt x="13" y="37"/>
                      <a:pt x="44" y="12"/>
                      <a:pt x="80" y="12"/>
                    </a:cubicBezTo>
                    <a:cubicBezTo>
                      <a:pt x="117" y="12"/>
                      <a:pt x="148" y="37"/>
                      <a:pt x="149" y="68"/>
                    </a:cubicBezTo>
                    <a:cubicBezTo>
                      <a:pt x="149" y="68"/>
                      <a:pt x="149" y="69"/>
                      <a:pt x="149" y="69"/>
                    </a:cubicBezTo>
                    <a:cubicBezTo>
                      <a:pt x="149" y="192"/>
                      <a:pt x="149" y="192"/>
                      <a:pt x="149" y="192"/>
                    </a:cubicBezTo>
                    <a:cubicBezTo>
                      <a:pt x="149" y="195"/>
                      <a:pt x="152" y="198"/>
                      <a:pt x="155" y="198"/>
                    </a:cubicBezTo>
                    <a:cubicBezTo>
                      <a:pt x="158" y="198"/>
                      <a:pt x="161" y="195"/>
                      <a:pt x="161" y="192"/>
                    </a:cubicBezTo>
                    <a:cubicBezTo>
                      <a:pt x="161" y="67"/>
                      <a:pt x="161" y="67"/>
                      <a:pt x="161" y="67"/>
                    </a:cubicBezTo>
                    <a:cubicBezTo>
                      <a:pt x="161" y="67"/>
                      <a:pt x="161" y="66"/>
                      <a:pt x="161" y="66"/>
                    </a:cubicBezTo>
                    <a:cubicBezTo>
                      <a:pt x="159" y="29"/>
                      <a:pt x="123" y="0"/>
                      <a:pt x="8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5"/>
              <p:cNvSpPr>
                <a:spLocks/>
              </p:cNvSpPr>
              <p:nvPr/>
            </p:nvSpPr>
            <p:spPr bwMode="auto">
              <a:xfrm>
                <a:off x="2282825" y="4953000"/>
                <a:ext cx="290513" cy="260350"/>
              </a:xfrm>
              <a:custGeom>
                <a:avLst/>
                <a:gdLst>
                  <a:gd name="T0" fmla="*/ 164 w 201"/>
                  <a:gd name="T1" fmla="*/ 105 h 180"/>
                  <a:gd name="T2" fmla="*/ 137 w 201"/>
                  <a:gd name="T3" fmla="*/ 105 h 180"/>
                  <a:gd name="T4" fmla="*/ 129 w 201"/>
                  <a:gd name="T5" fmla="*/ 81 h 180"/>
                  <a:gd name="T6" fmla="*/ 160 w 201"/>
                  <a:gd name="T7" fmla="*/ 6 h 180"/>
                  <a:gd name="T8" fmla="*/ 154 w 201"/>
                  <a:gd name="T9" fmla="*/ 0 h 180"/>
                  <a:gd name="T10" fmla="*/ 148 w 201"/>
                  <a:gd name="T11" fmla="*/ 6 h 180"/>
                  <a:gd name="T12" fmla="*/ 119 w 201"/>
                  <a:gd name="T13" fmla="*/ 72 h 180"/>
                  <a:gd name="T14" fmla="*/ 117 w 201"/>
                  <a:gd name="T15" fmla="*/ 78 h 180"/>
                  <a:gd name="T16" fmla="*/ 133 w 201"/>
                  <a:gd name="T17" fmla="*/ 117 h 180"/>
                  <a:gd name="T18" fmla="*/ 135 w 201"/>
                  <a:gd name="T19" fmla="*/ 117 h 180"/>
                  <a:gd name="T20" fmla="*/ 164 w 201"/>
                  <a:gd name="T21" fmla="*/ 117 h 180"/>
                  <a:gd name="T22" fmla="*/ 189 w 201"/>
                  <a:gd name="T23" fmla="*/ 138 h 180"/>
                  <a:gd name="T24" fmla="*/ 189 w 201"/>
                  <a:gd name="T25" fmla="*/ 168 h 180"/>
                  <a:gd name="T26" fmla="*/ 12 w 201"/>
                  <a:gd name="T27" fmla="*/ 168 h 180"/>
                  <a:gd name="T28" fmla="*/ 12 w 201"/>
                  <a:gd name="T29" fmla="*/ 138 h 180"/>
                  <a:gd name="T30" fmla="*/ 37 w 201"/>
                  <a:gd name="T31" fmla="*/ 117 h 180"/>
                  <a:gd name="T32" fmla="*/ 66 w 201"/>
                  <a:gd name="T33" fmla="*/ 117 h 180"/>
                  <a:gd name="T34" fmla="*/ 68 w 201"/>
                  <a:gd name="T35" fmla="*/ 117 h 180"/>
                  <a:gd name="T36" fmla="*/ 84 w 201"/>
                  <a:gd name="T37" fmla="*/ 78 h 180"/>
                  <a:gd name="T38" fmla="*/ 82 w 201"/>
                  <a:gd name="T39" fmla="*/ 72 h 180"/>
                  <a:gd name="T40" fmla="*/ 53 w 201"/>
                  <a:gd name="T41" fmla="*/ 6 h 180"/>
                  <a:gd name="T42" fmla="*/ 47 w 201"/>
                  <a:gd name="T43" fmla="*/ 0 h 180"/>
                  <a:gd name="T44" fmla="*/ 41 w 201"/>
                  <a:gd name="T45" fmla="*/ 6 h 180"/>
                  <a:gd name="T46" fmla="*/ 72 w 201"/>
                  <a:gd name="T47" fmla="*/ 81 h 180"/>
                  <a:gd name="T48" fmla="*/ 64 w 201"/>
                  <a:gd name="T49" fmla="*/ 105 h 180"/>
                  <a:gd name="T50" fmla="*/ 37 w 201"/>
                  <a:gd name="T51" fmla="*/ 105 h 180"/>
                  <a:gd name="T52" fmla="*/ 0 w 201"/>
                  <a:gd name="T53" fmla="*/ 135 h 180"/>
                  <a:gd name="T54" fmla="*/ 0 w 201"/>
                  <a:gd name="T55" fmla="*/ 137 h 180"/>
                  <a:gd name="T56" fmla="*/ 0 w 201"/>
                  <a:gd name="T57" fmla="*/ 174 h 180"/>
                  <a:gd name="T58" fmla="*/ 6 w 201"/>
                  <a:gd name="T59" fmla="*/ 180 h 180"/>
                  <a:gd name="T60" fmla="*/ 195 w 201"/>
                  <a:gd name="T61" fmla="*/ 180 h 180"/>
                  <a:gd name="T62" fmla="*/ 201 w 201"/>
                  <a:gd name="T63" fmla="*/ 174 h 180"/>
                  <a:gd name="T64" fmla="*/ 201 w 201"/>
                  <a:gd name="T65" fmla="*/ 137 h 180"/>
                  <a:gd name="T66" fmla="*/ 201 w 201"/>
                  <a:gd name="T67" fmla="*/ 135 h 180"/>
                  <a:gd name="T68" fmla="*/ 164 w 201"/>
                  <a:gd name="T69" fmla="*/ 10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180">
                    <a:moveTo>
                      <a:pt x="164" y="105"/>
                    </a:moveTo>
                    <a:cubicBezTo>
                      <a:pt x="137" y="105"/>
                      <a:pt x="137" y="105"/>
                      <a:pt x="137" y="105"/>
                    </a:cubicBezTo>
                    <a:cubicBezTo>
                      <a:pt x="132" y="103"/>
                      <a:pt x="129" y="94"/>
                      <a:pt x="129" y="81"/>
                    </a:cubicBezTo>
                    <a:cubicBezTo>
                      <a:pt x="148" y="66"/>
                      <a:pt x="160" y="38"/>
                      <a:pt x="160" y="6"/>
                    </a:cubicBezTo>
                    <a:cubicBezTo>
                      <a:pt x="160" y="3"/>
                      <a:pt x="158" y="0"/>
                      <a:pt x="154" y="0"/>
                    </a:cubicBezTo>
                    <a:cubicBezTo>
                      <a:pt x="151" y="0"/>
                      <a:pt x="148" y="3"/>
                      <a:pt x="148" y="6"/>
                    </a:cubicBezTo>
                    <a:cubicBezTo>
                      <a:pt x="148" y="35"/>
                      <a:pt x="137" y="61"/>
                      <a:pt x="119" y="72"/>
                    </a:cubicBezTo>
                    <a:cubicBezTo>
                      <a:pt x="118" y="74"/>
                      <a:pt x="117" y="75"/>
                      <a:pt x="117" y="78"/>
                    </a:cubicBezTo>
                    <a:cubicBezTo>
                      <a:pt x="117" y="100"/>
                      <a:pt x="123" y="113"/>
                      <a:pt x="133" y="117"/>
                    </a:cubicBezTo>
                    <a:cubicBezTo>
                      <a:pt x="134" y="117"/>
                      <a:pt x="135" y="117"/>
                      <a:pt x="135" y="117"/>
                    </a:cubicBezTo>
                    <a:cubicBezTo>
                      <a:pt x="164" y="117"/>
                      <a:pt x="164" y="117"/>
                      <a:pt x="164" y="117"/>
                    </a:cubicBezTo>
                    <a:cubicBezTo>
                      <a:pt x="176" y="117"/>
                      <a:pt x="186" y="126"/>
                      <a:pt x="189" y="138"/>
                    </a:cubicBezTo>
                    <a:cubicBezTo>
                      <a:pt x="189" y="168"/>
                      <a:pt x="189" y="168"/>
                      <a:pt x="189" y="168"/>
                    </a:cubicBezTo>
                    <a:cubicBezTo>
                      <a:pt x="12" y="168"/>
                      <a:pt x="12" y="168"/>
                      <a:pt x="12" y="168"/>
                    </a:cubicBezTo>
                    <a:cubicBezTo>
                      <a:pt x="12" y="138"/>
                      <a:pt x="12" y="138"/>
                      <a:pt x="12" y="138"/>
                    </a:cubicBezTo>
                    <a:cubicBezTo>
                      <a:pt x="15" y="126"/>
                      <a:pt x="25" y="117"/>
                      <a:pt x="37" y="117"/>
                    </a:cubicBezTo>
                    <a:cubicBezTo>
                      <a:pt x="66" y="117"/>
                      <a:pt x="66" y="117"/>
                      <a:pt x="66" y="117"/>
                    </a:cubicBezTo>
                    <a:cubicBezTo>
                      <a:pt x="66" y="117"/>
                      <a:pt x="67" y="117"/>
                      <a:pt x="68" y="117"/>
                    </a:cubicBezTo>
                    <a:cubicBezTo>
                      <a:pt x="78" y="113"/>
                      <a:pt x="84" y="100"/>
                      <a:pt x="84" y="78"/>
                    </a:cubicBezTo>
                    <a:cubicBezTo>
                      <a:pt x="84" y="75"/>
                      <a:pt x="83" y="74"/>
                      <a:pt x="82" y="72"/>
                    </a:cubicBezTo>
                    <a:cubicBezTo>
                      <a:pt x="64" y="61"/>
                      <a:pt x="53" y="35"/>
                      <a:pt x="53" y="6"/>
                    </a:cubicBezTo>
                    <a:cubicBezTo>
                      <a:pt x="53" y="3"/>
                      <a:pt x="50" y="0"/>
                      <a:pt x="47" y="0"/>
                    </a:cubicBezTo>
                    <a:cubicBezTo>
                      <a:pt x="43" y="0"/>
                      <a:pt x="41" y="3"/>
                      <a:pt x="41" y="6"/>
                    </a:cubicBezTo>
                    <a:cubicBezTo>
                      <a:pt x="41" y="38"/>
                      <a:pt x="53" y="66"/>
                      <a:pt x="72" y="81"/>
                    </a:cubicBezTo>
                    <a:cubicBezTo>
                      <a:pt x="72" y="94"/>
                      <a:pt x="69" y="103"/>
                      <a:pt x="64" y="105"/>
                    </a:cubicBezTo>
                    <a:cubicBezTo>
                      <a:pt x="37" y="105"/>
                      <a:pt x="37" y="105"/>
                      <a:pt x="37" y="105"/>
                    </a:cubicBezTo>
                    <a:cubicBezTo>
                      <a:pt x="19" y="105"/>
                      <a:pt x="4" y="118"/>
                      <a:pt x="0" y="135"/>
                    </a:cubicBezTo>
                    <a:cubicBezTo>
                      <a:pt x="0" y="136"/>
                      <a:pt x="0" y="136"/>
                      <a:pt x="0" y="137"/>
                    </a:cubicBezTo>
                    <a:cubicBezTo>
                      <a:pt x="0" y="174"/>
                      <a:pt x="0" y="174"/>
                      <a:pt x="0" y="174"/>
                    </a:cubicBezTo>
                    <a:cubicBezTo>
                      <a:pt x="0" y="177"/>
                      <a:pt x="3" y="180"/>
                      <a:pt x="6" y="180"/>
                    </a:cubicBezTo>
                    <a:cubicBezTo>
                      <a:pt x="195" y="180"/>
                      <a:pt x="195" y="180"/>
                      <a:pt x="195" y="180"/>
                    </a:cubicBezTo>
                    <a:cubicBezTo>
                      <a:pt x="198" y="180"/>
                      <a:pt x="201" y="177"/>
                      <a:pt x="201" y="174"/>
                    </a:cubicBezTo>
                    <a:cubicBezTo>
                      <a:pt x="201" y="137"/>
                      <a:pt x="201" y="137"/>
                      <a:pt x="201" y="137"/>
                    </a:cubicBezTo>
                    <a:cubicBezTo>
                      <a:pt x="201" y="136"/>
                      <a:pt x="201" y="136"/>
                      <a:pt x="201" y="135"/>
                    </a:cubicBezTo>
                    <a:cubicBezTo>
                      <a:pt x="197" y="118"/>
                      <a:pt x="182" y="105"/>
                      <a:pt x="164" y="1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26"/>
              <p:cNvSpPr>
                <a:spLocks/>
              </p:cNvSpPr>
              <p:nvPr/>
            </p:nvSpPr>
            <p:spPr bwMode="auto">
              <a:xfrm>
                <a:off x="2366963" y="5105400"/>
                <a:ext cx="122238" cy="38100"/>
              </a:xfrm>
              <a:custGeom>
                <a:avLst/>
                <a:gdLst>
                  <a:gd name="T0" fmla="*/ 74 w 85"/>
                  <a:gd name="T1" fmla="*/ 2 h 26"/>
                  <a:gd name="T2" fmla="*/ 42 w 85"/>
                  <a:gd name="T3" fmla="*/ 14 h 26"/>
                  <a:gd name="T4" fmla="*/ 11 w 85"/>
                  <a:gd name="T5" fmla="*/ 2 h 26"/>
                  <a:gd name="T6" fmla="*/ 2 w 85"/>
                  <a:gd name="T7" fmla="*/ 3 h 26"/>
                  <a:gd name="T8" fmla="*/ 3 w 85"/>
                  <a:gd name="T9" fmla="*/ 11 h 26"/>
                  <a:gd name="T10" fmla="*/ 42 w 85"/>
                  <a:gd name="T11" fmla="*/ 26 h 26"/>
                  <a:gd name="T12" fmla="*/ 82 w 85"/>
                  <a:gd name="T13" fmla="*/ 11 h 26"/>
                  <a:gd name="T14" fmla="*/ 82 w 85"/>
                  <a:gd name="T15" fmla="*/ 3 h 26"/>
                  <a:gd name="T16" fmla="*/ 74 w 85"/>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6">
                    <a:moveTo>
                      <a:pt x="74" y="2"/>
                    </a:moveTo>
                    <a:cubicBezTo>
                      <a:pt x="65" y="10"/>
                      <a:pt x="54" y="14"/>
                      <a:pt x="42" y="14"/>
                    </a:cubicBezTo>
                    <a:cubicBezTo>
                      <a:pt x="31" y="14"/>
                      <a:pt x="20" y="10"/>
                      <a:pt x="11" y="2"/>
                    </a:cubicBezTo>
                    <a:cubicBezTo>
                      <a:pt x="8" y="0"/>
                      <a:pt x="5" y="0"/>
                      <a:pt x="2" y="3"/>
                    </a:cubicBezTo>
                    <a:cubicBezTo>
                      <a:pt x="0" y="5"/>
                      <a:pt x="1" y="9"/>
                      <a:pt x="3" y="11"/>
                    </a:cubicBezTo>
                    <a:cubicBezTo>
                      <a:pt x="14" y="21"/>
                      <a:pt x="28" y="26"/>
                      <a:pt x="42" y="26"/>
                    </a:cubicBezTo>
                    <a:cubicBezTo>
                      <a:pt x="57" y="26"/>
                      <a:pt x="71" y="21"/>
                      <a:pt x="82" y="11"/>
                    </a:cubicBezTo>
                    <a:cubicBezTo>
                      <a:pt x="84" y="9"/>
                      <a:pt x="85" y="5"/>
                      <a:pt x="82" y="3"/>
                    </a:cubicBezTo>
                    <a:cubicBezTo>
                      <a:pt x="80" y="0"/>
                      <a:pt x="77" y="0"/>
                      <a:pt x="74"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427"/>
              <p:cNvSpPr>
                <a:spLocks/>
              </p:cNvSpPr>
              <p:nvPr/>
            </p:nvSpPr>
            <p:spPr bwMode="auto">
              <a:xfrm>
                <a:off x="1976438" y="4491038"/>
                <a:ext cx="282575" cy="261938"/>
              </a:xfrm>
              <a:custGeom>
                <a:avLst/>
                <a:gdLst>
                  <a:gd name="T0" fmla="*/ 173 w 195"/>
                  <a:gd name="T1" fmla="*/ 0 h 180"/>
                  <a:gd name="T2" fmla="*/ 44 w 195"/>
                  <a:gd name="T3" fmla="*/ 0 h 180"/>
                  <a:gd name="T4" fmla="*/ 22 w 195"/>
                  <a:gd name="T5" fmla="*/ 22 h 180"/>
                  <a:gd name="T6" fmla="*/ 22 w 195"/>
                  <a:gd name="T7" fmla="*/ 124 h 180"/>
                  <a:gd name="T8" fmla="*/ 1 w 195"/>
                  <a:gd name="T9" fmla="*/ 171 h 180"/>
                  <a:gd name="T10" fmla="*/ 2 w 195"/>
                  <a:gd name="T11" fmla="*/ 178 h 180"/>
                  <a:gd name="T12" fmla="*/ 6 w 195"/>
                  <a:gd name="T13" fmla="*/ 180 h 180"/>
                  <a:gd name="T14" fmla="*/ 8 w 195"/>
                  <a:gd name="T15" fmla="*/ 179 h 180"/>
                  <a:gd name="T16" fmla="*/ 78 w 195"/>
                  <a:gd name="T17" fmla="*/ 151 h 180"/>
                  <a:gd name="T18" fmla="*/ 96 w 195"/>
                  <a:gd name="T19" fmla="*/ 151 h 180"/>
                  <a:gd name="T20" fmla="*/ 102 w 195"/>
                  <a:gd name="T21" fmla="*/ 145 h 180"/>
                  <a:gd name="T22" fmla="*/ 96 w 195"/>
                  <a:gd name="T23" fmla="*/ 139 h 180"/>
                  <a:gd name="T24" fmla="*/ 77 w 195"/>
                  <a:gd name="T25" fmla="*/ 139 h 180"/>
                  <a:gd name="T26" fmla="*/ 75 w 195"/>
                  <a:gd name="T27" fmla="*/ 140 h 180"/>
                  <a:gd name="T28" fmla="*/ 18 w 195"/>
                  <a:gd name="T29" fmla="*/ 163 h 180"/>
                  <a:gd name="T30" fmla="*/ 33 w 195"/>
                  <a:gd name="T31" fmla="*/ 127 h 180"/>
                  <a:gd name="T32" fmla="*/ 34 w 195"/>
                  <a:gd name="T33" fmla="*/ 125 h 180"/>
                  <a:gd name="T34" fmla="*/ 34 w 195"/>
                  <a:gd name="T35" fmla="*/ 22 h 180"/>
                  <a:gd name="T36" fmla="*/ 44 w 195"/>
                  <a:gd name="T37" fmla="*/ 12 h 180"/>
                  <a:gd name="T38" fmla="*/ 173 w 195"/>
                  <a:gd name="T39" fmla="*/ 12 h 180"/>
                  <a:gd name="T40" fmla="*/ 183 w 195"/>
                  <a:gd name="T41" fmla="*/ 22 h 180"/>
                  <a:gd name="T42" fmla="*/ 189 w 195"/>
                  <a:gd name="T43" fmla="*/ 28 h 180"/>
                  <a:gd name="T44" fmla="*/ 195 w 195"/>
                  <a:gd name="T45" fmla="*/ 22 h 180"/>
                  <a:gd name="T46" fmla="*/ 173 w 195"/>
                  <a:gd name="T4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5" h="180">
                    <a:moveTo>
                      <a:pt x="173" y="0"/>
                    </a:moveTo>
                    <a:cubicBezTo>
                      <a:pt x="44" y="0"/>
                      <a:pt x="44" y="0"/>
                      <a:pt x="44" y="0"/>
                    </a:cubicBezTo>
                    <a:cubicBezTo>
                      <a:pt x="32" y="0"/>
                      <a:pt x="22" y="10"/>
                      <a:pt x="22" y="22"/>
                    </a:cubicBezTo>
                    <a:cubicBezTo>
                      <a:pt x="22" y="124"/>
                      <a:pt x="22" y="124"/>
                      <a:pt x="22" y="124"/>
                    </a:cubicBezTo>
                    <a:cubicBezTo>
                      <a:pt x="1" y="171"/>
                      <a:pt x="1" y="171"/>
                      <a:pt x="1" y="171"/>
                    </a:cubicBezTo>
                    <a:cubicBezTo>
                      <a:pt x="0" y="173"/>
                      <a:pt x="0" y="176"/>
                      <a:pt x="2" y="178"/>
                    </a:cubicBezTo>
                    <a:cubicBezTo>
                      <a:pt x="3" y="179"/>
                      <a:pt x="5" y="180"/>
                      <a:pt x="6" y="180"/>
                    </a:cubicBezTo>
                    <a:cubicBezTo>
                      <a:pt x="7" y="180"/>
                      <a:pt x="8" y="179"/>
                      <a:pt x="8" y="179"/>
                    </a:cubicBezTo>
                    <a:cubicBezTo>
                      <a:pt x="78" y="151"/>
                      <a:pt x="78" y="151"/>
                      <a:pt x="78" y="151"/>
                    </a:cubicBezTo>
                    <a:cubicBezTo>
                      <a:pt x="96" y="151"/>
                      <a:pt x="96" y="151"/>
                      <a:pt x="96" y="151"/>
                    </a:cubicBezTo>
                    <a:cubicBezTo>
                      <a:pt x="99" y="151"/>
                      <a:pt x="102" y="149"/>
                      <a:pt x="102" y="145"/>
                    </a:cubicBezTo>
                    <a:cubicBezTo>
                      <a:pt x="102" y="142"/>
                      <a:pt x="99" y="139"/>
                      <a:pt x="96" y="139"/>
                    </a:cubicBezTo>
                    <a:cubicBezTo>
                      <a:pt x="77" y="139"/>
                      <a:pt x="77" y="139"/>
                      <a:pt x="77" y="139"/>
                    </a:cubicBezTo>
                    <a:cubicBezTo>
                      <a:pt x="76" y="139"/>
                      <a:pt x="76" y="140"/>
                      <a:pt x="75" y="140"/>
                    </a:cubicBezTo>
                    <a:cubicBezTo>
                      <a:pt x="18" y="163"/>
                      <a:pt x="18" y="163"/>
                      <a:pt x="18" y="163"/>
                    </a:cubicBezTo>
                    <a:cubicBezTo>
                      <a:pt x="33" y="127"/>
                      <a:pt x="33" y="127"/>
                      <a:pt x="33" y="127"/>
                    </a:cubicBezTo>
                    <a:cubicBezTo>
                      <a:pt x="33" y="127"/>
                      <a:pt x="34" y="126"/>
                      <a:pt x="34" y="125"/>
                    </a:cubicBezTo>
                    <a:cubicBezTo>
                      <a:pt x="34" y="22"/>
                      <a:pt x="34" y="22"/>
                      <a:pt x="34" y="22"/>
                    </a:cubicBezTo>
                    <a:cubicBezTo>
                      <a:pt x="34" y="17"/>
                      <a:pt x="38" y="12"/>
                      <a:pt x="44" y="12"/>
                    </a:cubicBezTo>
                    <a:cubicBezTo>
                      <a:pt x="173" y="12"/>
                      <a:pt x="173" y="12"/>
                      <a:pt x="173" y="12"/>
                    </a:cubicBezTo>
                    <a:cubicBezTo>
                      <a:pt x="179" y="12"/>
                      <a:pt x="183" y="17"/>
                      <a:pt x="183" y="22"/>
                    </a:cubicBezTo>
                    <a:cubicBezTo>
                      <a:pt x="183" y="26"/>
                      <a:pt x="186" y="28"/>
                      <a:pt x="189" y="28"/>
                    </a:cubicBezTo>
                    <a:cubicBezTo>
                      <a:pt x="193" y="28"/>
                      <a:pt x="195" y="26"/>
                      <a:pt x="195" y="22"/>
                    </a:cubicBezTo>
                    <a:cubicBezTo>
                      <a:pt x="195" y="10"/>
                      <a:pt x="185" y="0"/>
                      <a:pt x="173"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28"/>
              <p:cNvSpPr>
                <a:spLocks noEditPoints="1"/>
              </p:cNvSpPr>
              <p:nvPr/>
            </p:nvSpPr>
            <p:spPr bwMode="auto">
              <a:xfrm>
                <a:off x="2146300" y="4548188"/>
                <a:ext cx="282575" cy="260350"/>
              </a:xfrm>
              <a:custGeom>
                <a:avLst/>
                <a:gdLst>
                  <a:gd name="T0" fmla="*/ 173 w 195"/>
                  <a:gd name="T1" fmla="*/ 124 h 179"/>
                  <a:gd name="T2" fmla="*/ 173 w 195"/>
                  <a:gd name="T3" fmla="*/ 22 h 179"/>
                  <a:gd name="T4" fmla="*/ 151 w 195"/>
                  <a:gd name="T5" fmla="*/ 0 h 179"/>
                  <a:gd name="T6" fmla="*/ 22 w 195"/>
                  <a:gd name="T7" fmla="*/ 0 h 179"/>
                  <a:gd name="T8" fmla="*/ 0 w 195"/>
                  <a:gd name="T9" fmla="*/ 22 h 179"/>
                  <a:gd name="T10" fmla="*/ 0 w 195"/>
                  <a:gd name="T11" fmla="*/ 129 h 179"/>
                  <a:gd name="T12" fmla="*/ 22 w 195"/>
                  <a:gd name="T13" fmla="*/ 151 h 179"/>
                  <a:gd name="T14" fmla="*/ 117 w 195"/>
                  <a:gd name="T15" fmla="*/ 151 h 179"/>
                  <a:gd name="T16" fmla="*/ 187 w 195"/>
                  <a:gd name="T17" fmla="*/ 179 h 179"/>
                  <a:gd name="T18" fmla="*/ 189 w 195"/>
                  <a:gd name="T19" fmla="*/ 179 h 179"/>
                  <a:gd name="T20" fmla="*/ 189 w 195"/>
                  <a:gd name="T21" fmla="*/ 179 h 179"/>
                  <a:gd name="T22" fmla="*/ 195 w 195"/>
                  <a:gd name="T23" fmla="*/ 173 h 179"/>
                  <a:gd name="T24" fmla="*/ 194 w 195"/>
                  <a:gd name="T25" fmla="*/ 170 h 179"/>
                  <a:gd name="T26" fmla="*/ 173 w 195"/>
                  <a:gd name="T27" fmla="*/ 124 h 179"/>
                  <a:gd name="T28" fmla="*/ 120 w 195"/>
                  <a:gd name="T29" fmla="*/ 140 h 179"/>
                  <a:gd name="T30" fmla="*/ 118 w 195"/>
                  <a:gd name="T31" fmla="*/ 139 h 179"/>
                  <a:gd name="T32" fmla="*/ 22 w 195"/>
                  <a:gd name="T33" fmla="*/ 139 h 179"/>
                  <a:gd name="T34" fmla="*/ 12 w 195"/>
                  <a:gd name="T35" fmla="*/ 129 h 179"/>
                  <a:gd name="T36" fmla="*/ 12 w 195"/>
                  <a:gd name="T37" fmla="*/ 22 h 179"/>
                  <a:gd name="T38" fmla="*/ 22 w 195"/>
                  <a:gd name="T39" fmla="*/ 12 h 179"/>
                  <a:gd name="T40" fmla="*/ 151 w 195"/>
                  <a:gd name="T41" fmla="*/ 12 h 179"/>
                  <a:gd name="T42" fmla="*/ 161 w 195"/>
                  <a:gd name="T43" fmla="*/ 22 h 179"/>
                  <a:gd name="T44" fmla="*/ 161 w 195"/>
                  <a:gd name="T45" fmla="*/ 125 h 179"/>
                  <a:gd name="T46" fmla="*/ 162 w 195"/>
                  <a:gd name="T47" fmla="*/ 127 h 179"/>
                  <a:gd name="T48" fmla="*/ 177 w 195"/>
                  <a:gd name="T49" fmla="*/ 162 h 179"/>
                  <a:gd name="T50" fmla="*/ 120 w 195"/>
                  <a:gd name="T51" fmla="*/ 14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179">
                    <a:moveTo>
                      <a:pt x="173" y="124"/>
                    </a:moveTo>
                    <a:cubicBezTo>
                      <a:pt x="173" y="22"/>
                      <a:pt x="173" y="22"/>
                      <a:pt x="173" y="22"/>
                    </a:cubicBezTo>
                    <a:cubicBezTo>
                      <a:pt x="173" y="10"/>
                      <a:pt x="163" y="0"/>
                      <a:pt x="151" y="0"/>
                    </a:cubicBezTo>
                    <a:cubicBezTo>
                      <a:pt x="22" y="0"/>
                      <a:pt x="22" y="0"/>
                      <a:pt x="22" y="0"/>
                    </a:cubicBezTo>
                    <a:cubicBezTo>
                      <a:pt x="10" y="0"/>
                      <a:pt x="0" y="10"/>
                      <a:pt x="0" y="22"/>
                    </a:cubicBezTo>
                    <a:cubicBezTo>
                      <a:pt x="0" y="129"/>
                      <a:pt x="0" y="129"/>
                      <a:pt x="0" y="129"/>
                    </a:cubicBezTo>
                    <a:cubicBezTo>
                      <a:pt x="0" y="141"/>
                      <a:pt x="10" y="151"/>
                      <a:pt x="22" y="151"/>
                    </a:cubicBezTo>
                    <a:cubicBezTo>
                      <a:pt x="117" y="151"/>
                      <a:pt x="117" y="151"/>
                      <a:pt x="117" y="151"/>
                    </a:cubicBezTo>
                    <a:cubicBezTo>
                      <a:pt x="187" y="179"/>
                      <a:pt x="187" y="179"/>
                      <a:pt x="187" y="179"/>
                    </a:cubicBezTo>
                    <a:cubicBezTo>
                      <a:pt x="187" y="179"/>
                      <a:pt x="188" y="179"/>
                      <a:pt x="189" y="179"/>
                    </a:cubicBezTo>
                    <a:cubicBezTo>
                      <a:pt x="189" y="179"/>
                      <a:pt x="189" y="179"/>
                      <a:pt x="189" y="179"/>
                    </a:cubicBezTo>
                    <a:cubicBezTo>
                      <a:pt x="192" y="179"/>
                      <a:pt x="195" y="177"/>
                      <a:pt x="195" y="173"/>
                    </a:cubicBezTo>
                    <a:cubicBezTo>
                      <a:pt x="195" y="172"/>
                      <a:pt x="194" y="171"/>
                      <a:pt x="194" y="170"/>
                    </a:cubicBezTo>
                    <a:lnTo>
                      <a:pt x="173" y="124"/>
                    </a:lnTo>
                    <a:close/>
                    <a:moveTo>
                      <a:pt x="120" y="140"/>
                    </a:moveTo>
                    <a:cubicBezTo>
                      <a:pt x="119" y="139"/>
                      <a:pt x="119" y="139"/>
                      <a:pt x="118" y="139"/>
                    </a:cubicBezTo>
                    <a:cubicBezTo>
                      <a:pt x="22" y="139"/>
                      <a:pt x="22" y="139"/>
                      <a:pt x="22" y="139"/>
                    </a:cubicBezTo>
                    <a:cubicBezTo>
                      <a:pt x="16" y="139"/>
                      <a:pt x="12" y="135"/>
                      <a:pt x="12" y="129"/>
                    </a:cubicBezTo>
                    <a:cubicBezTo>
                      <a:pt x="12" y="22"/>
                      <a:pt x="12" y="22"/>
                      <a:pt x="12" y="22"/>
                    </a:cubicBezTo>
                    <a:cubicBezTo>
                      <a:pt x="12" y="17"/>
                      <a:pt x="16" y="12"/>
                      <a:pt x="22" y="12"/>
                    </a:cubicBezTo>
                    <a:cubicBezTo>
                      <a:pt x="151" y="12"/>
                      <a:pt x="151" y="12"/>
                      <a:pt x="151" y="12"/>
                    </a:cubicBezTo>
                    <a:cubicBezTo>
                      <a:pt x="157" y="12"/>
                      <a:pt x="161" y="17"/>
                      <a:pt x="161" y="22"/>
                    </a:cubicBezTo>
                    <a:cubicBezTo>
                      <a:pt x="161" y="125"/>
                      <a:pt x="161" y="125"/>
                      <a:pt x="161" y="125"/>
                    </a:cubicBezTo>
                    <a:cubicBezTo>
                      <a:pt x="161" y="126"/>
                      <a:pt x="162" y="127"/>
                      <a:pt x="162" y="127"/>
                    </a:cubicBezTo>
                    <a:cubicBezTo>
                      <a:pt x="177" y="162"/>
                      <a:pt x="177" y="162"/>
                      <a:pt x="177" y="162"/>
                    </a:cubicBezTo>
                    <a:lnTo>
                      <a:pt x="120" y="14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42" name="TextBox 41"/>
          <p:cNvSpPr txBox="1"/>
          <p:nvPr/>
        </p:nvSpPr>
        <p:spPr>
          <a:xfrm>
            <a:off x="562922" y="4293106"/>
            <a:ext cx="1818003" cy="1267616"/>
          </a:xfrm>
          <a:prstGeom prst="rect">
            <a:avLst/>
          </a:prstGeom>
          <a:noFill/>
        </p:spPr>
        <p:txBody>
          <a:bodyPr wrap="square" rtlCol="0">
            <a:noAutofit/>
          </a:bodyPr>
          <a:lstStyle/>
          <a:p>
            <a:pPr algn="ctr">
              <a:lnSpc>
                <a:spcPct val="90000"/>
              </a:lnSpc>
            </a:pPr>
            <a:r>
              <a:rPr lang="en-US" sz="2800" dirty="0">
                <a:solidFill>
                  <a:schemeClr val="accent3"/>
                </a:solidFill>
              </a:rPr>
              <a:t>Financial </a:t>
            </a:r>
            <a:r>
              <a:rPr lang="en-US" sz="2800" b="1" dirty="0">
                <a:solidFill>
                  <a:schemeClr val="accent3"/>
                </a:solidFill>
              </a:rPr>
              <a:t>Initiator</a:t>
            </a:r>
          </a:p>
        </p:txBody>
      </p:sp>
      <p:sp>
        <p:nvSpPr>
          <p:cNvPr id="43" name="TextBox 42"/>
          <p:cNvSpPr txBox="1"/>
          <p:nvPr/>
        </p:nvSpPr>
        <p:spPr>
          <a:xfrm>
            <a:off x="2774872" y="4293105"/>
            <a:ext cx="1818003" cy="1267616"/>
          </a:xfrm>
          <a:prstGeom prst="rect">
            <a:avLst/>
          </a:prstGeom>
          <a:noFill/>
        </p:spPr>
        <p:txBody>
          <a:bodyPr wrap="square" rtlCol="0">
            <a:noAutofit/>
          </a:bodyPr>
          <a:lstStyle/>
          <a:p>
            <a:pPr algn="ctr">
              <a:lnSpc>
                <a:spcPct val="90000"/>
              </a:lnSpc>
            </a:pPr>
            <a:r>
              <a:rPr lang="en-US" sz="2800" dirty="0">
                <a:solidFill>
                  <a:schemeClr val="tx2">
                    <a:lumMod val="50000"/>
                  </a:schemeClr>
                </a:solidFill>
              </a:rPr>
              <a:t>Financial </a:t>
            </a:r>
            <a:r>
              <a:rPr lang="en-US" sz="2800" b="1" dirty="0">
                <a:solidFill>
                  <a:schemeClr val="tx2">
                    <a:lumMod val="50000"/>
                  </a:schemeClr>
                </a:solidFill>
              </a:rPr>
              <a:t>Analyzer</a:t>
            </a:r>
          </a:p>
        </p:txBody>
      </p:sp>
      <p:sp>
        <p:nvSpPr>
          <p:cNvPr id="44" name="TextBox 43"/>
          <p:cNvSpPr txBox="1"/>
          <p:nvPr/>
        </p:nvSpPr>
        <p:spPr>
          <a:xfrm>
            <a:off x="4795098" y="4293105"/>
            <a:ext cx="2341966" cy="1267616"/>
          </a:xfrm>
          <a:prstGeom prst="rect">
            <a:avLst/>
          </a:prstGeom>
          <a:noFill/>
        </p:spPr>
        <p:txBody>
          <a:bodyPr wrap="square" rtlCol="0">
            <a:noAutofit/>
          </a:bodyPr>
          <a:lstStyle/>
          <a:p>
            <a:pPr algn="ctr">
              <a:lnSpc>
                <a:spcPct val="90000"/>
              </a:lnSpc>
            </a:pPr>
            <a:r>
              <a:rPr lang="en-US" sz="2800" dirty="0">
                <a:solidFill>
                  <a:schemeClr val="accent4"/>
                </a:solidFill>
              </a:rPr>
              <a:t>Financial </a:t>
            </a:r>
            <a:r>
              <a:rPr lang="en-US" sz="2800" b="1" dirty="0">
                <a:solidFill>
                  <a:schemeClr val="accent4"/>
                </a:solidFill>
              </a:rPr>
              <a:t>Collaborator</a:t>
            </a:r>
          </a:p>
        </p:txBody>
      </p:sp>
      <p:sp>
        <p:nvSpPr>
          <p:cNvPr id="45" name="TextBox 44"/>
          <p:cNvSpPr txBox="1"/>
          <p:nvPr/>
        </p:nvSpPr>
        <p:spPr>
          <a:xfrm>
            <a:off x="7250799" y="4293105"/>
            <a:ext cx="2049485" cy="1267616"/>
          </a:xfrm>
          <a:prstGeom prst="rect">
            <a:avLst/>
          </a:prstGeom>
          <a:noFill/>
        </p:spPr>
        <p:txBody>
          <a:bodyPr wrap="square" rtlCol="0">
            <a:noAutofit/>
          </a:bodyPr>
          <a:lstStyle/>
          <a:p>
            <a:pPr algn="ctr">
              <a:lnSpc>
                <a:spcPct val="90000"/>
              </a:lnSpc>
            </a:pPr>
            <a:r>
              <a:rPr lang="en-US" sz="2800" dirty="0">
                <a:solidFill>
                  <a:schemeClr val="accent1">
                    <a:lumMod val="60000"/>
                    <a:lumOff val="40000"/>
                  </a:schemeClr>
                </a:solidFill>
              </a:rPr>
              <a:t>Financial </a:t>
            </a:r>
            <a:r>
              <a:rPr lang="en-US" sz="2800" b="1" dirty="0">
                <a:solidFill>
                  <a:schemeClr val="accent1">
                    <a:lumMod val="60000"/>
                    <a:lumOff val="40000"/>
                  </a:schemeClr>
                </a:solidFill>
              </a:rPr>
              <a:t>Avoider</a:t>
            </a:r>
          </a:p>
        </p:txBody>
      </p:sp>
      <p:sp>
        <p:nvSpPr>
          <p:cNvPr id="46" name="TextBox 45"/>
          <p:cNvSpPr txBox="1"/>
          <p:nvPr/>
        </p:nvSpPr>
        <p:spPr>
          <a:xfrm>
            <a:off x="9399273" y="4293105"/>
            <a:ext cx="2341966" cy="1267616"/>
          </a:xfrm>
          <a:prstGeom prst="rect">
            <a:avLst/>
          </a:prstGeom>
          <a:noFill/>
        </p:spPr>
        <p:txBody>
          <a:bodyPr wrap="square" rtlCol="0">
            <a:noAutofit/>
          </a:bodyPr>
          <a:lstStyle/>
          <a:p>
            <a:pPr algn="ctr">
              <a:lnSpc>
                <a:spcPct val="90000"/>
              </a:lnSpc>
            </a:pPr>
            <a:r>
              <a:rPr lang="en-US" sz="2800" dirty="0">
                <a:solidFill>
                  <a:schemeClr val="bg1"/>
                </a:solidFill>
              </a:rPr>
              <a:t>Financial </a:t>
            </a:r>
            <a:r>
              <a:rPr lang="en-US" sz="2800" b="1" dirty="0">
                <a:solidFill>
                  <a:schemeClr val="bg1"/>
                </a:solidFill>
              </a:rPr>
              <a:t>Dreamer</a:t>
            </a:r>
          </a:p>
        </p:txBody>
      </p:sp>
    </p:spTree>
    <p:extLst>
      <p:ext uri="{BB962C8B-B14F-4D97-AF65-F5344CB8AC3E}">
        <p14:creationId xmlns:p14="http://schemas.microsoft.com/office/powerpoint/2010/main" val="287287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Effect transition="in" filter="fade">
                                      <p:cBhvr>
                                        <p:cTn id="9" dur="1000"/>
                                        <p:tgtEl>
                                          <p:spTgt spid="20"/>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Effect transition="in" filter="fade">
                                      <p:cBhvr>
                                        <p:cTn id="20" dur="1000"/>
                                        <p:tgtEl>
                                          <p:spTgt spid="13"/>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anim calcmode="lin" valueType="num">
                                      <p:cBhvr>
                                        <p:cTn id="24" dur="1000" fill="hold"/>
                                        <p:tgtEl>
                                          <p:spTgt spid="43"/>
                                        </p:tgtEl>
                                        <p:attrNameLst>
                                          <p:attrName>ppt_x</p:attrName>
                                        </p:attrNameLst>
                                      </p:cBhvr>
                                      <p:tavLst>
                                        <p:tav tm="0">
                                          <p:val>
                                            <p:strVal val="#ppt_x"/>
                                          </p:val>
                                        </p:tav>
                                        <p:tav tm="100000">
                                          <p:val>
                                            <p:strVal val="#ppt_x"/>
                                          </p:val>
                                        </p:tav>
                                      </p:tavLst>
                                    </p:anim>
                                    <p:anim calcmode="lin" valueType="num">
                                      <p:cBhvr>
                                        <p:cTn id="25" dur="1000" fill="hold"/>
                                        <p:tgtEl>
                                          <p:spTgt spid="4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1000" fill="hold"/>
                                        <p:tgtEl>
                                          <p:spTgt spid="27"/>
                                        </p:tgtEl>
                                        <p:attrNameLst>
                                          <p:attrName>ppt_w</p:attrName>
                                        </p:attrNameLst>
                                      </p:cBhvr>
                                      <p:tavLst>
                                        <p:tav tm="0">
                                          <p:val>
                                            <p:fltVal val="0"/>
                                          </p:val>
                                        </p:tav>
                                        <p:tav tm="100000">
                                          <p:val>
                                            <p:strVal val="#ppt_w"/>
                                          </p:val>
                                        </p:tav>
                                      </p:tavLst>
                                    </p:anim>
                                    <p:anim calcmode="lin" valueType="num">
                                      <p:cBhvr>
                                        <p:cTn id="30" dur="1000" fill="hold"/>
                                        <p:tgtEl>
                                          <p:spTgt spid="27"/>
                                        </p:tgtEl>
                                        <p:attrNameLst>
                                          <p:attrName>ppt_h</p:attrName>
                                        </p:attrNameLst>
                                      </p:cBhvr>
                                      <p:tavLst>
                                        <p:tav tm="0">
                                          <p:val>
                                            <p:fltVal val="0"/>
                                          </p:val>
                                        </p:tav>
                                        <p:tav tm="100000">
                                          <p:val>
                                            <p:strVal val="#ppt_h"/>
                                          </p:val>
                                        </p:tav>
                                      </p:tavLst>
                                    </p:anim>
                                    <p:animEffect transition="in" filter="fade">
                                      <p:cBhvr>
                                        <p:cTn id="31" dur="1000"/>
                                        <p:tgtEl>
                                          <p:spTgt spid="27"/>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1000"/>
                                        <p:tgtEl>
                                          <p:spTgt spid="44"/>
                                        </p:tgtEl>
                                      </p:cBhvr>
                                    </p:animEffect>
                                    <p:anim calcmode="lin" valueType="num">
                                      <p:cBhvr>
                                        <p:cTn id="35" dur="1000" fill="hold"/>
                                        <p:tgtEl>
                                          <p:spTgt spid="44"/>
                                        </p:tgtEl>
                                        <p:attrNameLst>
                                          <p:attrName>ppt_x</p:attrName>
                                        </p:attrNameLst>
                                      </p:cBhvr>
                                      <p:tavLst>
                                        <p:tav tm="0">
                                          <p:val>
                                            <p:strVal val="#ppt_x"/>
                                          </p:val>
                                        </p:tav>
                                        <p:tav tm="100000">
                                          <p:val>
                                            <p:strVal val="#ppt_x"/>
                                          </p:val>
                                        </p:tav>
                                      </p:tavLst>
                                    </p:anim>
                                    <p:anim calcmode="lin" valueType="num">
                                      <p:cBhvr>
                                        <p:cTn id="36" dur="1000" fill="hold"/>
                                        <p:tgtEl>
                                          <p:spTgt spid="4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1000" fill="hold"/>
                                        <p:tgtEl>
                                          <p:spTgt spid="17"/>
                                        </p:tgtEl>
                                        <p:attrNameLst>
                                          <p:attrName>ppt_w</p:attrName>
                                        </p:attrNameLst>
                                      </p:cBhvr>
                                      <p:tavLst>
                                        <p:tav tm="0">
                                          <p:val>
                                            <p:fltVal val="0"/>
                                          </p:val>
                                        </p:tav>
                                        <p:tav tm="100000">
                                          <p:val>
                                            <p:strVal val="#ppt_w"/>
                                          </p:val>
                                        </p:tav>
                                      </p:tavLst>
                                    </p:anim>
                                    <p:anim calcmode="lin" valueType="num">
                                      <p:cBhvr>
                                        <p:cTn id="41" dur="1000" fill="hold"/>
                                        <p:tgtEl>
                                          <p:spTgt spid="17"/>
                                        </p:tgtEl>
                                        <p:attrNameLst>
                                          <p:attrName>ppt_h</p:attrName>
                                        </p:attrNameLst>
                                      </p:cBhvr>
                                      <p:tavLst>
                                        <p:tav tm="0">
                                          <p:val>
                                            <p:fltVal val="0"/>
                                          </p:val>
                                        </p:tav>
                                        <p:tav tm="100000">
                                          <p:val>
                                            <p:strVal val="#ppt_h"/>
                                          </p:val>
                                        </p:tav>
                                      </p:tavLst>
                                    </p:anim>
                                    <p:animEffect transition="in" filter="fade">
                                      <p:cBhvr>
                                        <p:cTn id="42" dur="1000"/>
                                        <p:tgtEl>
                                          <p:spTgt spid="17"/>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1000"/>
                                        <p:tgtEl>
                                          <p:spTgt spid="45"/>
                                        </p:tgtEl>
                                      </p:cBhvr>
                                    </p:animEffect>
                                    <p:anim calcmode="lin" valueType="num">
                                      <p:cBhvr>
                                        <p:cTn id="46" dur="1000" fill="hold"/>
                                        <p:tgtEl>
                                          <p:spTgt spid="45"/>
                                        </p:tgtEl>
                                        <p:attrNameLst>
                                          <p:attrName>ppt_x</p:attrName>
                                        </p:attrNameLst>
                                      </p:cBhvr>
                                      <p:tavLst>
                                        <p:tav tm="0">
                                          <p:val>
                                            <p:strVal val="#ppt_x"/>
                                          </p:val>
                                        </p:tav>
                                        <p:tav tm="100000">
                                          <p:val>
                                            <p:strVal val="#ppt_x"/>
                                          </p:val>
                                        </p:tav>
                                      </p:tavLst>
                                    </p:anim>
                                    <p:anim calcmode="lin" valueType="num">
                                      <p:cBhvr>
                                        <p:cTn id="47" dur="1000" fill="hold"/>
                                        <p:tgtEl>
                                          <p:spTgt spid="45"/>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1000" fill="hold"/>
                                        <p:tgtEl>
                                          <p:spTgt spid="4"/>
                                        </p:tgtEl>
                                        <p:attrNameLst>
                                          <p:attrName>ppt_w</p:attrName>
                                        </p:attrNameLst>
                                      </p:cBhvr>
                                      <p:tavLst>
                                        <p:tav tm="0">
                                          <p:val>
                                            <p:fltVal val="0"/>
                                          </p:val>
                                        </p:tav>
                                        <p:tav tm="100000">
                                          <p:val>
                                            <p:strVal val="#ppt_w"/>
                                          </p:val>
                                        </p:tav>
                                      </p:tavLst>
                                    </p:anim>
                                    <p:anim calcmode="lin" valueType="num">
                                      <p:cBhvr>
                                        <p:cTn id="52" dur="1000" fill="hold"/>
                                        <p:tgtEl>
                                          <p:spTgt spid="4"/>
                                        </p:tgtEl>
                                        <p:attrNameLst>
                                          <p:attrName>ppt_h</p:attrName>
                                        </p:attrNameLst>
                                      </p:cBhvr>
                                      <p:tavLst>
                                        <p:tav tm="0">
                                          <p:val>
                                            <p:fltVal val="0"/>
                                          </p:val>
                                        </p:tav>
                                        <p:tav tm="100000">
                                          <p:val>
                                            <p:strVal val="#ppt_h"/>
                                          </p:val>
                                        </p:tav>
                                      </p:tavLst>
                                    </p:anim>
                                    <p:animEffect transition="in" filter="fade">
                                      <p:cBhvr>
                                        <p:cTn id="53" dur="1000"/>
                                        <p:tgtEl>
                                          <p:spTgt spid="4"/>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1000"/>
                                        <p:tgtEl>
                                          <p:spTgt spid="46"/>
                                        </p:tgtEl>
                                      </p:cBhvr>
                                    </p:animEffect>
                                    <p:anim calcmode="lin" valueType="num">
                                      <p:cBhvr>
                                        <p:cTn id="57" dur="1000" fill="hold"/>
                                        <p:tgtEl>
                                          <p:spTgt spid="46"/>
                                        </p:tgtEl>
                                        <p:attrNameLst>
                                          <p:attrName>ppt_x</p:attrName>
                                        </p:attrNameLst>
                                      </p:cBhvr>
                                      <p:tavLst>
                                        <p:tav tm="0">
                                          <p:val>
                                            <p:strVal val="#ppt_x"/>
                                          </p:val>
                                        </p:tav>
                                        <p:tav tm="100000">
                                          <p:val>
                                            <p:strVal val="#ppt_x"/>
                                          </p:val>
                                        </p:tav>
                                      </p:tavLst>
                                    </p:anim>
                                    <p:anim calcmode="lin" valueType="num">
                                      <p:cBhvr>
                                        <p:cTn id="5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4449" y="0"/>
            <a:ext cx="12213274" cy="2876550"/>
          </a:xfrm>
          <a:prstGeom prst="rect">
            <a:avLst/>
          </a:prstGeom>
          <a:solidFill>
            <a:srgbClr val="DFEFF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Rectangle 10"/>
          <p:cNvSpPr/>
          <p:nvPr/>
        </p:nvSpPr>
        <p:spPr>
          <a:xfrm>
            <a:off x="921194" y="3429000"/>
            <a:ext cx="10508806" cy="2037481"/>
          </a:xfrm>
          <a:prstGeom prst="rect">
            <a:avLst/>
          </a:prstGeom>
        </p:spPr>
        <p:txBody>
          <a:bodyPr wrap="square">
            <a:spAutoFit/>
          </a:bodyPr>
          <a:lstStyle/>
          <a:p>
            <a:pPr marL="346075" lvl="2" indent="-342900" defTabSz="457200" eaLnBrk="0" fontAlgn="base" hangingPunct="0">
              <a:lnSpc>
                <a:spcPct val="90000"/>
              </a:lnSpc>
              <a:spcBef>
                <a:spcPts val="1200"/>
              </a:spcBef>
              <a:spcAft>
                <a:spcPts val="1200"/>
              </a:spcAft>
              <a:buClr>
                <a:srgbClr val="113388"/>
              </a:buClr>
              <a:buFont typeface="Arial" panose="020B0604020202020204" pitchFamily="34" charset="0"/>
              <a:buChar char="•"/>
              <a:tabLst/>
              <a:defRPr/>
            </a:pPr>
            <a:r>
              <a:rPr lang="en-US" altLang="en-US" sz="3200" kern="0" dirty="0">
                <a:solidFill>
                  <a:schemeClr val="bg1"/>
                </a:solidFill>
              </a:rPr>
              <a:t>S</a:t>
            </a:r>
            <a:r>
              <a:rPr lang="en-US" altLang="en-US" sz="3200" kern="0" dirty="0">
                <a:solidFill>
                  <a:schemeClr val="bg1"/>
                </a:solidFill>
                <a:ea typeface="ＭＳ Ｐゴシック" pitchFamily="34" charset="-128"/>
              </a:rPr>
              <a:t>elf-assured, empowered, and optimistic</a:t>
            </a:r>
          </a:p>
          <a:p>
            <a:pPr marL="346075" lvl="2" indent="-342900" defTabSz="457200" eaLnBrk="0" fontAlgn="base" hangingPunct="0">
              <a:lnSpc>
                <a:spcPct val="90000"/>
              </a:lnSpc>
              <a:spcBef>
                <a:spcPts val="1200"/>
              </a:spcBef>
              <a:spcAft>
                <a:spcPts val="1200"/>
              </a:spcAft>
              <a:buClr>
                <a:srgbClr val="113388"/>
              </a:buClr>
              <a:buFont typeface="Arial" panose="020B0604020202020204" pitchFamily="34" charset="0"/>
              <a:buChar char="•"/>
              <a:tabLst/>
              <a:defRPr/>
            </a:pPr>
            <a:r>
              <a:rPr lang="en-US" altLang="en-US" sz="3200" kern="0" dirty="0">
                <a:solidFill>
                  <a:schemeClr val="bg1"/>
                </a:solidFill>
              </a:rPr>
              <a:t>C</a:t>
            </a:r>
            <a:r>
              <a:rPr lang="en-US" altLang="en-US" sz="3200" kern="0" dirty="0">
                <a:solidFill>
                  <a:schemeClr val="bg1"/>
                </a:solidFill>
                <a:ea typeface="ＭＳ Ｐゴシック" pitchFamily="34" charset="-128"/>
              </a:rPr>
              <a:t>lear about your financial goals</a:t>
            </a:r>
          </a:p>
          <a:p>
            <a:pPr marL="346075" lvl="2" indent="-342900" defTabSz="457200" eaLnBrk="0" fontAlgn="base" hangingPunct="0">
              <a:lnSpc>
                <a:spcPct val="90000"/>
              </a:lnSpc>
              <a:spcBef>
                <a:spcPts val="1200"/>
              </a:spcBef>
              <a:spcAft>
                <a:spcPts val="1200"/>
              </a:spcAft>
              <a:buClr>
                <a:srgbClr val="113388"/>
              </a:buClr>
              <a:buFont typeface="Arial" panose="020B0604020202020204" pitchFamily="34" charset="0"/>
              <a:buChar char="•"/>
              <a:tabLst/>
              <a:defRPr/>
            </a:pPr>
            <a:r>
              <a:rPr lang="en-US" altLang="en-US" sz="3200" kern="0" dirty="0">
                <a:solidFill>
                  <a:schemeClr val="bg1"/>
                </a:solidFill>
              </a:rPr>
              <a:t>T</a:t>
            </a:r>
            <a:r>
              <a:rPr lang="en-US" altLang="en-US" sz="3200" kern="0" dirty="0">
                <a:solidFill>
                  <a:schemeClr val="bg1"/>
                </a:solidFill>
                <a:ea typeface="ＭＳ Ｐゴシック" pitchFamily="34" charset="-128"/>
              </a:rPr>
              <a:t>ake the initiative to work with a financial professional</a:t>
            </a:r>
          </a:p>
        </p:txBody>
      </p:sp>
      <p:grpSp>
        <p:nvGrpSpPr>
          <p:cNvPr id="14" name="Group 13"/>
          <p:cNvGrpSpPr/>
          <p:nvPr/>
        </p:nvGrpSpPr>
        <p:grpSpPr>
          <a:xfrm>
            <a:off x="921194" y="584854"/>
            <a:ext cx="1707706" cy="1739184"/>
            <a:chOff x="9818102" y="4203729"/>
            <a:chExt cx="2309739" cy="2352314"/>
          </a:xfrm>
        </p:grpSpPr>
        <p:sp>
          <p:nvSpPr>
            <p:cNvPr id="15" name="Oval 287"/>
            <p:cNvSpPr>
              <a:spLocks noChangeArrowheads="1"/>
            </p:cNvSpPr>
            <p:nvPr/>
          </p:nvSpPr>
          <p:spPr bwMode="auto">
            <a:xfrm>
              <a:off x="9818102" y="4203729"/>
              <a:ext cx="2309739" cy="2352314"/>
            </a:xfrm>
            <a:prstGeom prst="ellipse">
              <a:avLst/>
            </a:prstGeom>
            <a:solidFill>
              <a:schemeClr val="accent2"/>
            </a:solid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6" name="Group 15"/>
            <p:cNvGrpSpPr>
              <a:grpSpLocks noChangeAspect="1"/>
            </p:cNvGrpSpPr>
            <p:nvPr/>
          </p:nvGrpSpPr>
          <p:grpSpPr>
            <a:xfrm>
              <a:off x="10222252" y="4812660"/>
              <a:ext cx="1429588" cy="1363481"/>
              <a:chOff x="7532688" y="3465513"/>
              <a:chExt cx="549275" cy="523875"/>
            </a:xfrm>
            <a:solidFill>
              <a:schemeClr val="bg2"/>
            </a:solidFill>
          </p:grpSpPr>
          <p:sp>
            <p:nvSpPr>
              <p:cNvPr id="17" name="Freeform 482"/>
              <p:cNvSpPr>
                <a:spLocks/>
              </p:cNvSpPr>
              <p:nvPr/>
            </p:nvSpPr>
            <p:spPr bwMode="auto">
              <a:xfrm>
                <a:off x="7788275" y="3608388"/>
                <a:ext cx="201613" cy="34925"/>
              </a:xfrm>
              <a:custGeom>
                <a:avLst/>
                <a:gdLst>
                  <a:gd name="T0" fmla="*/ 2 w 71"/>
                  <a:gd name="T1" fmla="*/ 12 h 12"/>
                  <a:gd name="T2" fmla="*/ 3 w 71"/>
                  <a:gd name="T3" fmla="*/ 12 h 12"/>
                  <a:gd name="T4" fmla="*/ 69 w 71"/>
                  <a:gd name="T5" fmla="*/ 6 h 12"/>
                  <a:gd name="T6" fmla="*/ 71 w 71"/>
                  <a:gd name="T7" fmla="*/ 3 h 12"/>
                  <a:gd name="T8" fmla="*/ 67 w 71"/>
                  <a:gd name="T9" fmla="*/ 0 h 12"/>
                  <a:gd name="T10" fmla="*/ 2 w 71"/>
                  <a:gd name="T11" fmla="*/ 6 h 12"/>
                  <a:gd name="T12" fmla="*/ 0 w 71"/>
                  <a:gd name="T13" fmla="*/ 9 h 12"/>
                  <a:gd name="T14" fmla="*/ 2 w 7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2">
                    <a:moveTo>
                      <a:pt x="2" y="12"/>
                    </a:moveTo>
                    <a:cubicBezTo>
                      <a:pt x="3" y="12"/>
                      <a:pt x="3" y="12"/>
                      <a:pt x="3" y="12"/>
                    </a:cubicBezTo>
                    <a:cubicBezTo>
                      <a:pt x="35" y="11"/>
                      <a:pt x="57" y="8"/>
                      <a:pt x="69" y="6"/>
                    </a:cubicBezTo>
                    <a:cubicBezTo>
                      <a:pt x="70" y="6"/>
                      <a:pt x="71" y="4"/>
                      <a:pt x="71" y="3"/>
                    </a:cubicBezTo>
                    <a:cubicBezTo>
                      <a:pt x="71" y="1"/>
                      <a:pt x="69" y="0"/>
                      <a:pt x="67" y="0"/>
                    </a:cubicBezTo>
                    <a:cubicBezTo>
                      <a:pt x="56" y="3"/>
                      <a:pt x="35" y="6"/>
                      <a:pt x="2" y="6"/>
                    </a:cubicBezTo>
                    <a:cubicBezTo>
                      <a:pt x="1" y="6"/>
                      <a:pt x="0" y="8"/>
                      <a:pt x="0" y="9"/>
                    </a:cubicBezTo>
                    <a:cubicBezTo>
                      <a:pt x="0" y="11"/>
                      <a:pt x="1" y="12"/>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483"/>
              <p:cNvSpPr>
                <a:spLocks noEditPoints="1"/>
              </p:cNvSpPr>
              <p:nvPr/>
            </p:nvSpPr>
            <p:spPr bwMode="auto">
              <a:xfrm>
                <a:off x="7532688" y="3465513"/>
                <a:ext cx="549275" cy="523875"/>
              </a:xfrm>
              <a:custGeom>
                <a:avLst/>
                <a:gdLst>
                  <a:gd name="T0" fmla="*/ 192 w 192"/>
                  <a:gd name="T1" fmla="*/ 73 h 183"/>
                  <a:gd name="T2" fmla="*/ 175 w 192"/>
                  <a:gd name="T3" fmla="*/ 52 h 183"/>
                  <a:gd name="T4" fmla="*/ 175 w 192"/>
                  <a:gd name="T5" fmla="*/ 3 h 183"/>
                  <a:gd name="T6" fmla="*/ 173 w 192"/>
                  <a:gd name="T7" fmla="*/ 0 h 183"/>
                  <a:gd name="T8" fmla="*/ 170 w 192"/>
                  <a:gd name="T9" fmla="*/ 1 h 183"/>
                  <a:gd name="T10" fmla="*/ 78 w 192"/>
                  <a:gd name="T11" fmla="*/ 29 h 183"/>
                  <a:gd name="T12" fmla="*/ 43 w 192"/>
                  <a:gd name="T13" fmla="*/ 29 h 183"/>
                  <a:gd name="T14" fmla="*/ 0 w 192"/>
                  <a:gd name="T15" fmla="*/ 73 h 183"/>
                  <a:gd name="T16" fmla="*/ 43 w 192"/>
                  <a:gd name="T17" fmla="*/ 116 h 183"/>
                  <a:gd name="T18" fmla="*/ 48 w 192"/>
                  <a:gd name="T19" fmla="*/ 116 h 183"/>
                  <a:gd name="T20" fmla="*/ 48 w 192"/>
                  <a:gd name="T21" fmla="*/ 171 h 183"/>
                  <a:gd name="T22" fmla="*/ 60 w 192"/>
                  <a:gd name="T23" fmla="*/ 183 h 183"/>
                  <a:gd name="T24" fmla="*/ 68 w 192"/>
                  <a:gd name="T25" fmla="*/ 183 h 183"/>
                  <a:gd name="T26" fmla="*/ 80 w 192"/>
                  <a:gd name="T27" fmla="*/ 171 h 183"/>
                  <a:gd name="T28" fmla="*/ 80 w 192"/>
                  <a:gd name="T29" fmla="*/ 159 h 183"/>
                  <a:gd name="T30" fmla="*/ 93 w 192"/>
                  <a:gd name="T31" fmla="*/ 159 h 183"/>
                  <a:gd name="T32" fmla="*/ 101 w 192"/>
                  <a:gd name="T33" fmla="*/ 156 h 183"/>
                  <a:gd name="T34" fmla="*/ 102 w 192"/>
                  <a:gd name="T35" fmla="*/ 147 h 183"/>
                  <a:gd name="T36" fmla="*/ 97 w 192"/>
                  <a:gd name="T37" fmla="*/ 135 h 183"/>
                  <a:gd name="T38" fmla="*/ 88 w 192"/>
                  <a:gd name="T39" fmla="*/ 129 h 183"/>
                  <a:gd name="T40" fmla="*/ 80 w 192"/>
                  <a:gd name="T41" fmla="*/ 129 h 183"/>
                  <a:gd name="T42" fmla="*/ 80 w 192"/>
                  <a:gd name="T43" fmla="*/ 116 h 183"/>
                  <a:gd name="T44" fmla="*/ 170 w 192"/>
                  <a:gd name="T45" fmla="*/ 144 h 183"/>
                  <a:gd name="T46" fmla="*/ 172 w 192"/>
                  <a:gd name="T47" fmla="*/ 145 h 183"/>
                  <a:gd name="T48" fmla="*/ 173 w 192"/>
                  <a:gd name="T49" fmla="*/ 145 h 183"/>
                  <a:gd name="T50" fmla="*/ 175 w 192"/>
                  <a:gd name="T51" fmla="*/ 143 h 183"/>
                  <a:gd name="T52" fmla="*/ 175 w 192"/>
                  <a:gd name="T53" fmla="*/ 93 h 183"/>
                  <a:gd name="T54" fmla="*/ 192 w 192"/>
                  <a:gd name="T55" fmla="*/ 73 h 183"/>
                  <a:gd name="T56" fmla="*/ 6 w 192"/>
                  <a:gd name="T57" fmla="*/ 73 h 183"/>
                  <a:gd name="T58" fmla="*/ 43 w 192"/>
                  <a:gd name="T59" fmla="*/ 35 h 183"/>
                  <a:gd name="T60" fmla="*/ 75 w 192"/>
                  <a:gd name="T61" fmla="*/ 35 h 183"/>
                  <a:gd name="T62" fmla="*/ 75 w 192"/>
                  <a:gd name="T63" fmla="*/ 110 h 183"/>
                  <a:gd name="T64" fmla="*/ 51 w 192"/>
                  <a:gd name="T65" fmla="*/ 110 h 183"/>
                  <a:gd name="T66" fmla="*/ 43 w 192"/>
                  <a:gd name="T67" fmla="*/ 110 h 183"/>
                  <a:gd name="T68" fmla="*/ 6 w 192"/>
                  <a:gd name="T69" fmla="*/ 73 h 183"/>
                  <a:gd name="T70" fmla="*/ 75 w 192"/>
                  <a:gd name="T71" fmla="*/ 171 h 183"/>
                  <a:gd name="T72" fmla="*/ 68 w 192"/>
                  <a:gd name="T73" fmla="*/ 177 h 183"/>
                  <a:gd name="T74" fmla="*/ 60 w 192"/>
                  <a:gd name="T75" fmla="*/ 177 h 183"/>
                  <a:gd name="T76" fmla="*/ 54 w 192"/>
                  <a:gd name="T77" fmla="*/ 171 h 183"/>
                  <a:gd name="T78" fmla="*/ 54 w 192"/>
                  <a:gd name="T79" fmla="*/ 116 h 183"/>
                  <a:gd name="T80" fmla="*/ 75 w 192"/>
                  <a:gd name="T81" fmla="*/ 116 h 183"/>
                  <a:gd name="T82" fmla="*/ 75 w 192"/>
                  <a:gd name="T83" fmla="*/ 132 h 183"/>
                  <a:gd name="T84" fmla="*/ 75 w 192"/>
                  <a:gd name="T85" fmla="*/ 157 h 183"/>
                  <a:gd name="T86" fmla="*/ 75 w 192"/>
                  <a:gd name="T87" fmla="*/ 171 h 183"/>
                  <a:gd name="T88" fmla="*/ 88 w 192"/>
                  <a:gd name="T89" fmla="*/ 135 h 183"/>
                  <a:gd name="T90" fmla="*/ 91 w 192"/>
                  <a:gd name="T91" fmla="*/ 137 h 183"/>
                  <a:gd name="T92" fmla="*/ 96 w 192"/>
                  <a:gd name="T93" fmla="*/ 149 h 183"/>
                  <a:gd name="T94" fmla="*/ 96 w 192"/>
                  <a:gd name="T95" fmla="*/ 152 h 183"/>
                  <a:gd name="T96" fmla="*/ 93 w 192"/>
                  <a:gd name="T97" fmla="*/ 154 h 183"/>
                  <a:gd name="T98" fmla="*/ 80 w 192"/>
                  <a:gd name="T99" fmla="*/ 154 h 183"/>
                  <a:gd name="T100" fmla="*/ 80 w 192"/>
                  <a:gd name="T101" fmla="*/ 135 h 183"/>
                  <a:gd name="T102" fmla="*/ 88 w 192"/>
                  <a:gd name="T103" fmla="*/ 135 h 183"/>
                  <a:gd name="T104" fmla="*/ 169 w 192"/>
                  <a:gd name="T105" fmla="*/ 136 h 183"/>
                  <a:gd name="T106" fmla="*/ 80 w 192"/>
                  <a:gd name="T107" fmla="*/ 110 h 183"/>
                  <a:gd name="T108" fmla="*/ 80 w 192"/>
                  <a:gd name="T109" fmla="*/ 35 h 183"/>
                  <a:gd name="T110" fmla="*/ 169 w 192"/>
                  <a:gd name="T111" fmla="*/ 9 h 183"/>
                  <a:gd name="T112" fmla="*/ 169 w 192"/>
                  <a:gd name="T113" fmla="*/ 136 h 183"/>
                  <a:gd name="T114" fmla="*/ 175 w 192"/>
                  <a:gd name="T115" fmla="*/ 87 h 183"/>
                  <a:gd name="T116" fmla="*/ 175 w 192"/>
                  <a:gd name="T117" fmla="*/ 58 h 183"/>
                  <a:gd name="T118" fmla="*/ 186 w 192"/>
                  <a:gd name="T119" fmla="*/ 73 h 183"/>
                  <a:gd name="T120" fmla="*/ 175 w 192"/>
                  <a:gd name="T121" fmla="*/ 8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2" h="183">
                    <a:moveTo>
                      <a:pt x="192" y="73"/>
                    </a:moveTo>
                    <a:cubicBezTo>
                      <a:pt x="192" y="62"/>
                      <a:pt x="185" y="53"/>
                      <a:pt x="175" y="52"/>
                    </a:cubicBezTo>
                    <a:cubicBezTo>
                      <a:pt x="175" y="3"/>
                      <a:pt x="175" y="3"/>
                      <a:pt x="175" y="3"/>
                    </a:cubicBezTo>
                    <a:cubicBezTo>
                      <a:pt x="175" y="1"/>
                      <a:pt x="174" y="0"/>
                      <a:pt x="173" y="0"/>
                    </a:cubicBezTo>
                    <a:cubicBezTo>
                      <a:pt x="172" y="0"/>
                      <a:pt x="171" y="0"/>
                      <a:pt x="170" y="1"/>
                    </a:cubicBezTo>
                    <a:cubicBezTo>
                      <a:pt x="170" y="1"/>
                      <a:pt x="145" y="29"/>
                      <a:pt x="78" y="29"/>
                    </a:cubicBezTo>
                    <a:cubicBezTo>
                      <a:pt x="43" y="29"/>
                      <a:pt x="43" y="29"/>
                      <a:pt x="43" y="29"/>
                    </a:cubicBezTo>
                    <a:cubicBezTo>
                      <a:pt x="19" y="29"/>
                      <a:pt x="0" y="49"/>
                      <a:pt x="0" y="73"/>
                    </a:cubicBezTo>
                    <a:cubicBezTo>
                      <a:pt x="0" y="96"/>
                      <a:pt x="19" y="116"/>
                      <a:pt x="43" y="116"/>
                    </a:cubicBezTo>
                    <a:cubicBezTo>
                      <a:pt x="48" y="116"/>
                      <a:pt x="48" y="116"/>
                      <a:pt x="48" y="116"/>
                    </a:cubicBezTo>
                    <a:cubicBezTo>
                      <a:pt x="48" y="171"/>
                      <a:pt x="48" y="171"/>
                      <a:pt x="48" y="171"/>
                    </a:cubicBezTo>
                    <a:cubicBezTo>
                      <a:pt x="48" y="178"/>
                      <a:pt x="54" y="183"/>
                      <a:pt x="60" y="183"/>
                    </a:cubicBezTo>
                    <a:cubicBezTo>
                      <a:pt x="68" y="183"/>
                      <a:pt x="68" y="183"/>
                      <a:pt x="68" y="183"/>
                    </a:cubicBezTo>
                    <a:cubicBezTo>
                      <a:pt x="75" y="183"/>
                      <a:pt x="80" y="178"/>
                      <a:pt x="80" y="171"/>
                    </a:cubicBezTo>
                    <a:cubicBezTo>
                      <a:pt x="80" y="159"/>
                      <a:pt x="80" y="159"/>
                      <a:pt x="80" y="159"/>
                    </a:cubicBezTo>
                    <a:cubicBezTo>
                      <a:pt x="93" y="159"/>
                      <a:pt x="93" y="159"/>
                      <a:pt x="93" y="159"/>
                    </a:cubicBezTo>
                    <a:cubicBezTo>
                      <a:pt x="96" y="159"/>
                      <a:pt x="99" y="158"/>
                      <a:pt x="101" y="156"/>
                    </a:cubicBezTo>
                    <a:cubicBezTo>
                      <a:pt x="102" y="153"/>
                      <a:pt x="103" y="150"/>
                      <a:pt x="102" y="147"/>
                    </a:cubicBezTo>
                    <a:cubicBezTo>
                      <a:pt x="97" y="135"/>
                      <a:pt x="97" y="135"/>
                      <a:pt x="97" y="135"/>
                    </a:cubicBezTo>
                    <a:cubicBezTo>
                      <a:pt x="95" y="131"/>
                      <a:pt x="92" y="129"/>
                      <a:pt x="88" y="129"/>
                    </a:cubicBezTo>
                    <a:cubicBezTo>
                      <a:pt x="80" y="129"/>
                      <a:pt x="80" y="129"/>
                      <a:pt x="80" y="129"/>
                    </a:cubicBezTo>
                    <a:cubicBezTo>
                      <a:pt x="80" y="116"/>
                      <a:pt x="80" y="116"/>
                      <a:pt x="80" y="116"/>
                    </a:cubicBezTo>
                    <a:cubicBezTo>
                      <a:pt x="146" y="117"/>
                      <a:pt x="170" y="144"/>
                      <a:pt x="170" y="144"/>
                    </a:cubicBezTo>
                    <a:cubicBezTo>
                      <a:pt x="171" y="145"/>
                      <a:pt x="171" y="145"/>
                      <a:pt x="172" y="145"/>
                    </a:cubicBezTo>
                    <a:cubicBezTo>
                      <a:pt x="173" y="145"/>
                      <a:pt x="173" y="145"/>
                      <a:pt x="173" y="145"/>
                    </a:cubicBezTo>
                    <a:cubicBezTo>
                      <a:pt x="174" y="145"/>
                      <a:pt x="175" y="144"/>
                      <a:pt x="175" y="143"/>
                    </a:cubicBezTo>
                    <a:cubicBezTo>
                      <a:pt x="175" y="93"/>
                      <a:pt x="175" y="93"/>
                      <a:pt x="175" y="93"/>
                    </a:cubicBezTo>
                    <a:cubicBezTo>
                      <a:pt x="185" y="92"/>
                      <a:pt x="192" y="83"/>
                      <a:pt x="192" y="73"/>
                    </a:cubicBezTo>
                    <a:close/>
                    <a:moveTo>
                      <a:pt x="6" y="73"/>
                    </a:moveTo>
                    <a:cubicBezTo>
                      <a:pt x="6" y="52"/>
                      <a:pt x="23" y="35"/>
                      <a:pt x="43" y="35"/>
                    </a:cubicBezTo>
                    <a:cubicBezTo>
                      <a:pt x="75" y="35"/>
                      <a:pt x="75" y="35"/>
                      <a:pt x="75" y="35"/>
                    </a:cubicBezTo>
                    <a:cubicBezTo>
                      <a:pt x="75" y="110"/>
                      <a:pt x="75" y="110"/>
                      <a:pt x="75" y="110"/>
                    </a:cubicBezTo>
                    <a:cubicBezTo>
                      <a:pt x="51" y="110"/>
                      <a:pt x="51" y="110"/>
                      <a:pt x="51" y="110"/>
                    </a:cubicBezTo>
                    <a:cubicBezTo>
                      <a:pt x="43" y="110"/>
                      <a:pt x="43" y="110"/>
                      <a:pt x="43" y="110"/>
                    </a:cubicBezTo>
                    <a:cubicBezTo>
                      <a:pt x="23" y="110"/>
                      <a:pt x="6" y="93"/>
                      <a:pt x="6" y="73"/>
                    </a:cubicBezTo>
                    <a:close/>
                    <a:moveTo>
                      <a:pt x="75" y="171"/>
                    </a:moveTo>
                    <a:cubicBezTo>
                      <a:pt x="75" y="174"/>
                      <a:pt x="72" y="177"/>
                      <a:pt x="68" y="177"/>
                    </a:cubicBezTo>
                    <a:cubicBezTo>
                      <a:pt x="60" y="177"/>
                      <a:pt x="60" y="177"/>
                      <a:pt x="60" y="177"/>
                    </a:cubicBezTo>
                    <a:cubicBezTo>
                      <a:pt x="57" y="177"/>
                      <a:pt x="54" y="174"/>
                      <a:pt x="54" y="171"/>
                    </a:cubicBezTo>
                    <a:cubicBezTo>
                      <a:pt x="54" y="116"/>
                      <a:pt x="54" y="116"/>
                      <a:pt x="54" y="116"/>
                    </a:cubicBezTo>
                    <a:cubicBezTo>
                      <a:pt x="75" y="116"/>
                      <a:pt x="75" y="116"/>
                      <a:pt x="75" y="116"/>
                    </a:cubicBezTo>
                    <a:cubicBezTo>
                      <a:pt x="75" y="132"/>
                      <a:pt x="75" y="132"/>
                      <a:pt x="75" y="132"/>
                    </a:cubicBezTo>
                    <a:cubicBezTo>
                      <a:pt x="75" y="157"/>
                      <a:pt x="75" y="157"/>
                      <a:pt x="75" y="157"/>
                    </a:cubicBezTo>
                    <a:lnTo>
                      <a:pt x="75" y="171"/>
                    </a:lnTo>
                    <a:close/>
                    <a:moveTo>
                      <a:pt x="88" y="135"/>
                    </a:moveTo>
                    <a:cubicBezTo>
                      <a:pt x="90" y="135"/>
                      <a:pt x="91" y="136"/>
                      <a:pt x="91" y="137"/>
                    </a:cubicBezTo>
                    <a:cubicBezTo>
                      <a:pt x="96" y="149"/>
                      <a:pt x="96" y="149"/>
                      <a:pt x="96" y="149"/>
                    </a:cubicBezTo>
                    <a:cubicBezTo>
                      <a:pt x="96" y="150"/>
                      <a:pt x="96" y="151"/>
                      <a:pt x="96" y="152"/>
                    </a:cubicBezTo>
                    <a:cubicBezTo>
                      <a:pt x="95" y="153"/>
                      <a:pt x="94" y="154"/>
                      <a:pt x="93" y="154"/>
                    </a:cubicBezTo>
                    <a:cubicBezTo>
                      <a:pt x="80" y="154"/>
                      <a:pt x="80" y="154"/>
                      <a:pt x="80" y="154"/>
                    </a:cubicBezTo>
                    <a:cubicBezTo>
                      <a:pt x="80" y="135"/>
                      <a:pt x="80" y="135"/>
                      <a:pt x="80" y="135"/>
                    </a:cubicBezTo>
                    <a:lnTo>
                      <a:pt x="88" y="135"/>
                    </a:lnTo>
                    <a:close/>
                    <a:moveTo>
                      <a:pt x="169" y="136"/>
                    </a:moveTo>
                    <a:cubicBezTo>
                      <a:pt x="159" y="127"/>
                      <a:pt x="132" y="111"/>
                      <a:pt x="80" y="110"/>
                    </a:cubicBezTo>
                    <a:cubicBezTo>
                      <a:pt x="80" y="35"/>
                      <a:pt x="80" y="35"/>
                      <a:pt x="80" y="35"/>
                    </a:cubicBezTo>
                    <a:cubicBezTo>
                      <a:pt x="132" y="35"/>
                      <a:pt x="159" y="18"/>
                      <a:pt x="169" y="9"/>
                    </a:cubicBezTo>
                    <a:lnTo>
                      <a:pt x="169" y="136"/>
                    </a:lnTo>
                    <a:close/>
                    <a:moveTo>
                      <a:pt x="175" y="87"/>
                    </a:moveTo>
                    <a:cubicBezTo>
                      <a:pt x="175" y="58"/>
                      <a:pt x="175" y="58"/>
                      <a:pt x="175" y="58"/>
                    </a:cubicBezTo>
                    <a:cubicBezTo>
                      <a:pt x="182" y="59"/>
                      <a:pt x="186" y="65"/>
                      <a:pt x="186" y="73"/>
                    </a:cubicBezTo>
                    <a:cubicBezTo>
                      <a:pt x="186" y="80"/>
                      <a:pt x="182" y="86"/>
                      <a:pt x="175"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484"/>
              <p:cNvSpPr>
                <a:spLocks/>
              </p:cNvSpPr>
              <p:nvPr/>
            </p:nvSpPr>
            <p:spPr bwMode="auto">
              <a:xfrm>
                <a:off x="7635875" y="3611563"/>
                <a:ext cx="17463" cy="123825"/>
              </a:xfrm>
              <a:custGeom>
                <a:avLst/>
                <a:gdLst>
                  <a:gd name="T0" fmla="*/ 3 w 6"/>
                  <a:gd name="T1" fmla="*/ 0 h 43"/>
                  <a:gd name="T2" fmla="*/ 0 w 6"/>
                  <a:gd name="T3" fmla="*/ 3 h 43"/>
                  <a:gd name="T4" fmla="*/ 0 w 6"/>
                  <a:gd name="T5" fmla="*/ 41 h 43"/>
                  <a:gd name="T6" fmla="*/ 3 w 6"/>
                  <a:gd name="T7" fmla="*/ 43 h 43"/>
                  <a:gd name="T8" fmla="*/ 6 w 6"/>
                  <a:gd name="T9" fmla="*/ 41 h 43"/>
                  <a:gd name="T10" fmla="*/ 6 w 6"/>
                  <a:gd name="T11" fmla="*/ 3 h 43"/>
                  <a:gd name="T12" fmla="*/ 3 w 6"/>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6" h="43">
                    <a:moveTo>
                      <a:pt x="3" y="0"/>
                    </a:moveTo>
                    <a:cubicBezTo>
                      <a:pt x="2" y="0"/>
                      <a:pt x="0" y="1"/>
                      <a:pt x="0" y="3"/>
                    </a:cubicBezTo>
                    <a:cubicBezTo>
                      <a:pt x="0" y="41"/>
                      <a:pt x="0" y="41"/>
                      <a:pt x="0" y="41"/>
                    </a:cubicBezTo>
                    <a:cubicBezTo>
                      <a:pt x="0" y="42"/>
                      <a:pt x="2" y="43"/>
                      <a:pt x="3" y="43"/>
                    </a:cubicBezTo>
                    <a:cubicBezTo>
                      <a:pt x="5" y="43"/>
                      <a:pt x="6" y="42"/>
                      <a:pt x="6" y="41"/>
                    </a:cubicBezTo>
                    <a:cubicBezTo>
                      <a:pt x="6" y="3"/>
                      <a:pt x="6" y="3"/>
                      <a:pt x="6" y="3"/>
                    </a:cubicBezTo>
                    <a:cubicBezTo>
                      <a:pt x="6" y="1"/>
                      <a:pt x="5"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85"/>
              <p:cNvSpPr>
                <a:spLocks/>
              </p:cNvSpPr>
              <p:nvPr/>
            </p:nvSpPr>
            <p:spPr bwMode="auto">
              <a:xfrm>
                <a:off x="7689850" y="3611563"/>
                <a:ext cx="17463" cy="123825"/>
              </a:xfrm>
              <a:custGeom>
                <a:avLst/>
                <a:gdLst>
                  <a:gd name="T0" fmla="*/ 3 w 6"/>
                  <a:gd name="T1" fmla="*/ 43 h 43"/>
                  <a:gd name="T2" fmla="*/ 6 w 6"/>
                  <a:gd name="T3" fmla="*/ 41 h 43"/>
                  <a:gd name="T4" fmla="*/ 6 w 6"/>
                  <a:gd name="T5" fmla="*/ 3 h 43"/>
                  <a:gd name="T6" fmla="*/ 3 w 6"/>
                  <a:gd name="T7" fmla="*/ 0 h 43"/>
                  <a:gd name="T8" fmla="*/ 0 w 6"/>
                  <a:gd name="T9" fmla="*/ 3 h 43"/>
                  <a:gd name="T10" fmla="*/ 0 w 6"/>
                  <a:gd name="T11" fmla="*/ 41 h 43"/>
                  <a:gd name="T12" fmla="*/ 3 w 6"/>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6" h="43">
                    <a:moveTo>
                      <a:pt x="3" y="43"/>
                    </a:moveTo>
                    <a:cubicBezTo>
                      <a:pt x="5" y="43"/>
                      <a:pt x="6" y="42"/>
                      <a:pt x="6" y="41"/>
                    </a:cubicBezTo>
                    <a:cubicBezTo>
                      <a:pt x="6" y="3"/>
                      <a:pt x="6" y="3"/>
                      <a:pt x="6" y="3"/>
                    </a:cubicBezTo>
                    <a:cubicBezTo>
                      <a:pt x="6" y="1"/>
                      <a:pt x="5" y="0"/>
                      <a:pt x="3" y="0"/>
                    </a:cubicBezTo>
                    <a:cubicBezTo>
                      <a:pt x="1" y="0"/>
                      <a:pt x="0" y="1"/>
                      <a:pt x="0" y="3"/>
                    </a:cubicBezTo>
                    <a:cubicBezTo>
                      <a:pt x="0" y="41"/>
                      <a:pt x="0" y="41"/>
                      <a:pt x="0" y="41"/>
                    </a:cubicBezTo>
                    <a:cubicBezTo>
                      <a:pt x="0" y="42"/>
                      <a:pt x="1"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Rectangle 21">
            <a:extLst>
              <a:ext uri="{FF2B5EF4-FFF2-40B4-BE49-F238E27FC236}">
                <a16:creationId xmlns:a16="http://schemas.microsoft.com/office/drawing/2014/main" id="{6CC34207-2723-4399-9C59-095B596E116F}"/>
              </a:ext>
            </a:extLst>
          </p:cNvPr>
          <p:cNvSpPr/>
          <p:nvPr/>
        </p:nvSpPr>
        <p:spPr>
          <a:xfrm>
            <a:off x="3368122" y="440751"/>
            <a:ext cx="4499098"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sp>
        <p:nvSpPr>
          <p:cNvPr id="24" name="TextBox 23">
            <a:extLst>
              <a:ext uri="{FF2B5EF4-FFF2-40B4-BE49-F238E27FC236}">
                <a16:creationId xmlns:a16="http://schemas.microsoft.com/office/drawing/2014/main" id="{F7A10665-E3A7-4C50-AFB3-127AAF8DA560}"/>
              </a:ext>
            </a:extLst>
          </p:cNvPr>
          <p:cNvSpPr txBox="1"/>
          <p:nvPr/>
        </p:nvSpPr>
        <p:spPr>
          <a:xfrm>
            <a:off x="3368122" y="1270200"/>
            <a:ext cx="6071636" cy="1267616"/>
          </a:xfrm>
          <a:prstGeom prst="rect">
            <a:avLst/>
          </a:prstGeom>
          <a:noFill/>
        </p:spPr>
        <p:txBody>
          <a:bodyPr wrap="square" rtlCol="0">
            <a:noAutofit/>
          </a:bodyPr>
          <a:lstStyle/>
          <a:p>
            <a:pPr>
              <a:lnSpc>
                <a:spcPct val="90000"/>
              </a:lnSpc>
            </a:pPr>
            <a:r>
              <a:rPr lang="en-US" sz="4000" dirty="0">
                <a:solidFill>
                  <a:schemeClr val="bg1"/>
                </a:solidFill>
              </a:rPr>
              <a:t>Financial</a:t>
            </a:r>
            <a:r>
              <a:rPr lang="en-US" sz="4000" dirty="0">
                <a:solidFill>
                  <a:schemeClr val="accent4"/>
                </a:solidFill>
              </a:rPr>
              <a:t> </a:t>
            </a:r>
            <a:r>
              <a:rPr lang="en-US" sz="4000" b="1" i="1" dirty="0">
                <a:solidFill>
                  <a:schemeClr val="accent3"/>
                </a:solidFill>
              </a:rPr>
              <a:t>Initiator</a:t>
            </a:r>
          </a:p>
        </p:txBody>
      </p:sp>
    </p:spTree>
    <p:extLst>
      <p:ext uri="{BB962C8B-B14F-4D97-AF65-F5344CB8AC3E}">
        <p14:creationId xmlns:p14="http://schemas.microsoft.com/office/powerpoint/2010/main" val="28510676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E24DC63-E947-4E6A-BD4C-1C62A8DE9266}"/>
              </a:ext>
            </a:extLst>
          </p:cNvPr>
          <p:cNvSpPr/>
          <p:nvPr/>
        </p:nvSpPr>
        <p:spPr>
          <a:xfrm>
            <a:off x="-1" y="0"/>
            <a:ext cx="12188825" cy="2876550"/>
          </a:xfrm>
          <a:prstGeom prst="rect">
            <a:avLst/>
          </a:prstGeom>
          <a:solidFill>
            <a:schemeClr val="accent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23" name="Group 22">
            <a:extLst>
              <a:ext uri="{FF2B5EF4-FFF2-40B4-BE49-F238E27FC236}">
                <a16:creationId xmlns:a16="http://schemas.microsoft.com/office/drawing/2014/main" id="{BE47124B-FD3B-415A-8BC3-A20FDE5559D4}"/>
              </a:ext>
            </a:extLst>
          </p:cNvPr>
          <p:cNvGrpSpPr>
            <a:grpSpLocks noChangeAspect="1"/>
          </p:cNvGrpSpPr>
          <p:nvPr/>
        </p:nvGrpSpPr>
        <p:grpSpPr>
          <a:xfrm>
            <a:off x="935008" y="619403"/>
            <a:ext cx="1728210" cy="1728210"/>
            <a:chOff x="4681538" y="3219450"/>
            <a:chExt cx="911225" cy="911225"/>
          </a:xfrm>
          <a:solidFill>
            <a:schemeClr val="bg2"/>
          </a:solidFill>
        </p:grpSpPr>
        <p:sp>
          <p:nvSpPr>
            <p:cNvPr id="24" name="Oval 18">
              <a:extLst>
                <a:ext uri="{FF2B5EF4-FFF2-40B4-BE49-F238E27FC236}">
                  <a16:creationId xmlns:a16="http://schemas.microsoft.com/office/drawing/2014/main" id="{8D3AF18B-EAAC-4DF9-9E31-8BB3D3CCA968}"/>
                </a:ext>
              </a:extLst>
            </p:cNvPr>
            <p:cNvSpPr>
              <a:spLocks noChangeArrowheads="1"/>
            </p:cNvSpPr>
            <p:nvPr/>
          </p:nvSpPr>
          <p:spPr bwMode="auto">
            <a:xfrm>
              <a:off x="4681538" y="3219450"/>
              <a:ext cx="911225" cy="911225"/>
            </a:xfrm>
            <a:prstGeom prst="ellipse">
              <a:avLst/>
            </a:pr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25" name="Freeform 272">
              <a:extLst>
                <a:ext uri="{FF2B5EF4-FFF2-40B4-BE49-F238E27FC236}">
                  <a16:creationId xmlns:a16="http://schemas.microsoft.com/office/drawing/2014/main" id="{AE752F8A-3FA1-47B4-8253-B9D9588C9C66}"/>
                </a:ext>
              </a:extLst>
            </p:cNvPr>
            <p:cNvSpPr>
              <a:spLocks noEditPoints="1"/>
            </p:cNvSpPr>
            <p:nvPr/>
          </p:nvSpPr>
          <p:spPr bwMode="auto">
            <a:xfrm>
              <a:off x="4857750" y="3395663"/>
              <a:ext cx="569912" cy="566738"/>
            </a:xfrm>
            <a:custGeom>
              <a:avLst/>
              <a:gdLst>
                <a:gd name="T0" fmla="*/ 192 w 200"/>
                <a:gd name="T1" fmla="*/ 165 h 199"/>
                <a:gd name="T2" fmla="*/ 151 w 200"/>
                <a:gd name="T3" fmla="*/ 124 h 199"/>
                <a:gd name="T4" fmla="*/ 147 w 200"/>
                <a:gd name="T5" fmla="*/ 124 h 199"/>
                <a:gd name="T6" fmla="*/ 144 w 200"/>
                <a:gd name="T7" fmla="*/ 127 h 199"/>
                <a:gd name="T8" fmla="*/ 133 w 200"/>
                <a:gd name="T9" fmla="*/ 115 h 199"/>
                <a:gd name="T10" fmla="*/ 125 w 200"/>
                <a:gd name="T11" fmla="*/ 27 h 199"/>
                <a:gd name="T12" fmla="*/ 27 w 200"/>
                <a:gd name="T13" fmla="*/ 27 h 199"/>
                <a:gd name="T14" fmla="*/ 27 w 200"/>
                <a:gd name="T15" fmla="*/ 125 h 199"/>
                <a:gd name="T16" fmla="*/ 76 w 200"/>
                <a:gd name="T17" fmla="*/ 146 h 199"/>
                <a:gd name="T18" fmla="*/ 114 w 200"/>
                <a:gd name="T19" fmla="*/ 134 h 199"/>
                <a:gd name="T20" fmla="*/ 126 w 200"/>
                <a:gd name="T21" fmla="*/ 145 h 199"/>
                <a:gd name="T22" fmla="*/ 123 w 200"/>
                <a:gd name="T23" fmla="*/ 148 h 199"/>
                <a:gd name="T24" fmla="*/ 123 w 200"/>
                <a:gd name="T25" fmla="*/ 152 h 199"/>
                <a:gd name="T26" fmla="*/ 164 w 200"/>
                <a:gd name="T27" fmla="*/ 193 h 199"/>
                <a:gd name="T28" fmla="*/ 178 w 200"/>
                <a:gd name="T29" fmla="*/ 199 h 199"/>
                <a:gd name="T30" fmla="*/ 192 w 200"/>
                <a:gd name="T31" fmla="*/ 193 h 199"/>
                <a:gd name="T32" fmla="*/ 192 w 200"/>
                <a:gd name="T33" fmla="*/ 165 h 199"/>
                <a:gd name="T34" fmla="*/ 31 w 200"/>
                <a:gd name="T35" fmla="*/ 121 h 199"/>
                <a:gd name="T36" fmla="*/ 31 w 200"/>
                <a:gd name="T37" fmla="*/ 31 h 199"/>
                <a:gd name="T38" fmla="*/ 76 w 200"/>
                <a:gd name="T39" fmla="*/ 13 h 199"/>
                <a:gd name="T40" fmla="*/ 120 w 200"/>
                <a:gd name="T41" fmla="*/ 31 h 199"/>
                <a:gd name="T42" fmla="*/ 120 w 200"/>
                <a:gd name="T43" fmla="*/ 121 h 199"/>
                <a:gd name="T44" fmla="*/ 31 w 200"/>
                <a:gd name="T45" fmla="*/ 121 h 199"/>
                <a:gd name="T46" fmla="*/ 125 w 200"/>
                <a:gd name="T47" fmla="*/ 125 h 199"/>
                <a:gd name="T48" fmla="*/ 129 w 200"/>
                <a:gd name="T49" fmla="*/ 120 h 199"/>
                <a:gd name="T50" fmla="*/ 140 w 200"/>
                <a:gd name="T51" fmla="*/ 131 h 199"/>
                <a:gd name="T52" fmla="*/ 130 w 200"/>
                <a:gd name="T53" fmla="*/ 141 h 199"/>
                <a:gd name="T54" fmla="*/ 119 w 200"/>
                <a:gd name="T55" fmla="*/ 130 h 199"/>
                <a:gd name="T56" fmla="*/ 125 w 200"/>
                <a:gd name="T57" fmla="*/ 125 h 199"/>
                <a:gd name="T58" fmla="*/ 149 w 200"/>
                <a:gd name="T59" fmla="*/ 130 h 199"/>
                <a:gd name="T60" fmla="*/ 160 w 200"/>
                <a:gd name="T61" fmla="*/ 140 h 199"/>
                <a:gd name="T62" fmla="*/ 139 w 200"/>
                <a:gd name="T63" fmla="*/ 160 h 199"/>
                <a:gd name="T64" fmla="*/ 129 w 200"/>
                <a:gd name="T65" fmla="*/ 150 h 199"/>
                <a:gd name="T66" fmla="*/ 149 w 200"/>
                <a:gd name="T67" fmla="*/ 130 h 199"/>
                <a:gd name="T68" fmla="*/ 188 w 200"/>
                <a:gd name="T69" fmla="*/ 189 h 199"/>
                <a:gd name="T70" fmla="*/ 168 w 200"/>
                <a:gd name="T71" fmla="*/ 189 h 199"/>
                <a:gd name="T72" fmla="*/ 143 w 200"/>
                <a:gd name="T73" fmla="*/ 164 h 199"/>
                <a:gd name="T74" fmla="*/ 164 w 200"/>
                <a:gd name="T75" fmla="*/ 144 h 199"/>
                <a:gd name="T76" fmla="*/ 188 w 200"/>
                <a:gd name="T77" fmla="*/ 169 h 199"/>
                <a:gd name="T78" fmla="*/ 192 w 200"/>
                <a:gd name="T79" fmla="*/ 179 h 199"/>
                <a:gd name="T80" fmla="*/ 188 w 200"/>
                <a:gd name="T81" fmla="*/ 18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9">
                  <a:moveTo>
                    <a:pt x="192" y="165"/>
                  </a:moveTo>
                  <a:cubicBezTo>
                    <a:pt x="151" y="124"/>
                    <a:pt x="151" y="124"/>
                    <a:pt x="151" y="124"/>
                  </a:cubicBezTo>
                  <a:cubicBezTo>
                    <a:pt x="150" y="123"/>
                    <a:pt x="148" y="123"/>
                    <a:pt x="147" y="124"/>
                  </a:cubicBezTo>
                  <a:cubicBezTo>
                    <a:pt x="144" y="127"/>
                    <a:pt x="144" y="127"/>
                    <a:pt x="144" y="127"/>
                  </a:cubicBezTo>
                  <a:cubicBezTo>
                    <a:pt x="133" y="115"/>
                    <a:pt x="133" y="115"/>
                    <a:pt x="133" y="115"/>
                  </a:cubicBezTo>
                  <a:cubicBezTo>
                    <a:pt x="151" y="88"/>
                    <a:pt x="148" y="51"/>
                    <a:pt x="125" y="27"/>
                  </a:cubicBezTo>
                  <a:cubicBezTo>
                    <a:pt x="98" y="0"/>
                    <a:pt x="54" y="0"/>
                    <a:pt x="27" y="27"/>
                  </a:cubicBezTo>
                  <a:cubicBezTo>
                    <a:pt x="0" y="54"/>
                    <a:pt x="0" y="98"/>
                    <a:pt x="27" y="125"/>
                  </a:cubicBezTo>
                  <a:cubicBezTo>
                    <a:pt x="40" y="139"/>
                    <a:pt x="58" y="146"/>
                    <a:pt x="76" y="146"/>
                  </a:cubicBezTo>
                  <a:cubicBezTo>
                    <a:pt x="89" y="146"/>
                    <a:pt x="103" y="142"/>
                    <a:pt x="114" y="134"/>
                  </a:cubicBezTo>
                  <a:cubicBezTo>
                    <a:pt x="126" y="145"/>
                    <a:pt x="126" y="145"/>
                    <a:pt x="126" y="145"/>
                  </a:cubicBezTo>
                  <a:cubicBezTo>
                    <a:pt x="123" y="148"/>
                    <a:pt x="123" y="148"/>
                    <a:pt x="123" y="148"/>
                  </a:cubicBezTo>
                  <a:cubicBezTo>
                    <a:pt x="122" y="149"/>
                    <a:pt x="122" y="151"/>
                    <a:pt x="123" y="152"/>
                  </a:cubicBezTo>
                  <a:cubicBezTo>
                    <a:pt x="164" y="193"/>
                    <a:pt x="164" y="193"/>
                    <a:pt x="164" y="193"/>
                  </a:cubicBezTo>
                  <a:cubicBezTo>
                    <a:pt x="168" y="197"/>
                    <a:pt x="173" y="199"/>
                    <a:pt x="178" y="199"/>
                  </a:cubicBezTo>
                  <a:cubicBezTo>
                    <a:pt x="183" y="199"/>
                    <a:pt x="188" y="197"/>
                    <a:pt x="192" y="193"/>
                  </a:cubicBezTo>
                  <a:cubicBezTo>
                    <a:pt x="200" y="185"/>
                    <a:pt x="200" y="172"/>
                    <a:pt x="192" y="165"/>
                  </a:cubicBezTo>
                  <a:close/>
                  <a:moveTo>
                    <a:pt x="31" y="121"/>
                  </a:moveTo>
                  <a:cubicBezTo>
                    <a:pt x="6" y="96"/>
                    <a:pt x="6" y="56"/>
                    <a:pt x="31" y="31"/>
                  </a:cubicBezTo>
                  <a:cubicBezTo>
                    <a:pt x="43" y="19"/>
                    <a:pt x="59" y="13"/>
                    <a:pt x="76" y="13"/>
                  </a:cubicBezTo>
                  <a:cubicBezTo>
                    <a:pt x="92" y="13"/>
                    <a:pt x="108" y="19"/>
                    <a:pt x="120" y="31"/>
                  </a:cubicBezTo>
                  <a:cubicBezTo>
                    <a:pt x="145" y="56"/>
                    <a:pt x="145" y="96"/>
                    <a:pt x="120" y="121"/>
                  </a:cubicBezTo>
                  <a:cubicBezTo>
                    <a:pt x="96" y="146"/>
                    <a:pt x="55" y="146"/>
                    <a:pt x="31" y="121"/>
                  </a:cubicBezTo>
                  <a:close/>
                  <a:moveTo>
                    <a:pt x="125" y="125"/>
                  </a:moveTo>
                  <a:cubicBezTo>
                    <a:pt x="126" y="124"/>
                    <a:pt x="128" y="122"/>
                    <a:pt x="129" y="120"/>
                  </a:cubicBezTo>
                  <a:cubicBezTo>
                    <a:pt x="140" y="131"/>
                    <a:pt x="140" y="131"/>
                    <a:pt x="140" y="131"/>
                  </a:cubicBezTo>
                  <a:cubicBezTo>
                    <a:pt x="130" y="141"/>
                    <a:pt x="130" y="141"/>
                    <a:pt x="130" y="141"/>
                  </a:cubicBezTo>
                  <a:cubicBezTo>
                    <a:pt x="119" y="130"/>
                    <a:pt x="119" y="130"/>
                    <a:pt x="119" y="130"/>
                  </a:cubicBezTo>
                  <a:cubicBezTo>
                    <a:pt x="121" y="129"/>
                    <a:pt x="123" y="127"/>
                    <a:pt x="125" y="125"/>
                  </a:cubicBezTo>
                  <a:close/>
                  <a:moveTo>
                    <a:pt x="149" y="130"/>
                  </a:moveTo>
                  <a:cubicBezTo>
                    <a:pt x="160" y="140"/>
                    <a:pt x="160" y="140"/>
                    <a:pt x="160" y="140"/>
                  </a:cubicBezTo>
                  <a:cubicBezTo>
                    <a:pt x="139" y="160"/>
                    <a:pt x="139" y="160"/>
                    <a:pt x="139" y="160"/>
                  </a:cubicBezTo>
                  <a:cubicBezTo>
                    <a:pt x="129" y="150"/>
                    <a:pt x="129" y="150"/>
                    <a:pt x="129" y="150"/>
                  </a:cubicBezTo>
                  <a:lnTo>
                    <a:pt x="149" y="130"/>
                  </a:lnTo>
                  <a:close/>
                  <a:moveTo>
                    <a:pt x="188" y="189"/>
                  </a:moveTo>
                  <a:cubicBezTo>
                    <a:pt x="183" y="195"/>
                    <a:pt x="174" y="195"/>
                    <a:pt x="168" y="189"/>
                  </a:cubicBezTo>
                  <a:cubicBezTo>
                    <a:pt x="143" y="164"/>
                    <a:pt x="143" y="164"/>
                    <a:pt x="143" y="164"/>
                  </a:cubicBezTo>
                  <a:cubicBezTo>
                    <a:pt x="164" y="144"/>
                    <a:pt x="164" y="144"/>
                    <a:pt x="164" y="144"/>
                  </a:cubicBezTo>
                  <a:cubicBezTo>
                    <a:pt x="188" y="169"/>
                    <a:pt x="188" y="169"/>
                    <a:pt x="188" y="169"/>
                  </a:cubicBezTo>
                  <a:cubicBezTo>
                    <a:pt x="191" y="171"/>
                    <a:pt x="192" y="175"/>
                    <a:pt x="192" y="179"/>
                  </a:cubicBezTo>
                  <a:cubicBezTo>
                    <a:pt x="192" y="183"/>
                    <a:pt x="191" y="186"/>
                    <a:pt x="1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26" name="Freeform 273">
              <a:extLst>
                <a:ext uri="{FF2B5EF4-FFF2-40B4-BE49-F238E27FC236}">
                  <a16:creationId xmlns:a16="http://schemas.microsoft.com/office/drawing/2014/main" id="{2F310754-8B1C-401B-B153-3AF425C2AB1C}"/>
                </a:ext>
              </a:extLst>
            </p:cNvPr>
            <p:cNvSpPr>
              <a:spLocks noEditPoints="1"/>
            </p:cNvSpPr>
            <p:nvPr/>
          </p:nvSpPr>
          <p:spPr bwMode="auto">
            <a:xfrm>
              <a:off x="4929188" y="3470275"/>
              <a:ext cx="288925" cy="276225"/>
            </a:xfrm>
            <a:custGeom>
              <a:avLst/>
              <a:gdLst>
                <a:gd name="T0" fmla="*/ 83 w 101"/>
                <a:gd name="T1" fmla="*/ 18 h 97"/>
                <a:gd name="T2" fmla="*/ 18 w 101"/>
                <a:gd name="T3" fmla="*/ 18 h 97"/>
                <a:gd name="T4" fmla="*/ 18 w 101"/>
                <a:gd name="T5" fmla="*/ 83 h 97"/>
                <a:gd name="T6" fmla="*/ 51 w 101"/>
                <a:gd name="T7" fmla="*/ 97 h 97"/>
                <a:gd name="T8" fmla="*/ 83 w 101"/>
                <a:gd name="T9" fmla="*/ 83 h 97"/>
                <a:gd name="T10" fmla="*/ 83 w 101"/>
                <a:gd name="T11" fmla="*/ 18 h 97"/>
                <a:gd name="T12" fmla="*/ 79 w 101"/>
                <a:gd name="T13" fmla="*/ 79 h 97"/>
                <a:gd name="T14" fmla="*/ 22 w 101"/>
                <a:gd name="T15" fmla="*/ 79 h 97"/>
                <a:gd name="T16" fmla="*/ 22 w 101"/>
                <a:gd name="T17" fmla="*/ 22 h 97"/>
                <a:gd name="T18" fmla="*/ 51 w 101"/>
                <a:gd name="T19" fmla="*/ 10 h 97"/>
                <a:gd name="T20" fmla="*/ 79 w 101"/>
                <a:gd name="T21" fmla="*/ 22 h 97"/>
                <a:gd name="T22" fmla="*/ 79 w 101"/>
                <a:gd name="T23" fmla="*/ 7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97">
                  <a:moveTo>
                    <a:pt x="83" y="18"/>
                  </a:moveTo>
                  <a:cubicBezTo>
                    <a:pt x="65" y="0"/>
                    <a:pt x="36" y="0"/>
                    <a:pt x="18" y="18"/>
                  </a:cubicBezTo>
                  <a:cubicBezTo>
                    <a:pt x="0" y="36"/>
                    <a:pt x="0" y="65"/>
                    <a:pt x="18" y="83"/>
                  </a:cubicBezTo>
                  <a:cubicBezTo>
                    <a:pt x="27" y="92"/>
                    <a:pt x="39" y="97"/>
                    <a:pt x="51" y="97"/>
                  </a:cubicBezTo>
                  <a:cubicBezTo>
                    <a:pt x="62" y="97"/>
                    <a:pt x="74" y="92"/>
                    <a:pt x="83" y="83"/>
                  </a:cubicBezTo>
                  <a:cubicBezTo>
                    <a:pt x="101" y="65"/>
                    <a:pt x="101" y="36"/>
                    <a:pt x="83" y="18"/>
                  </a:cubicBezTo>
                  <a:close/>
                  <a:moveTo>
                    <a:pt x="79" y="79"/>
                  </a:moveTo>
                  <a:cubicBezTo>
                    <a:pt x="63" y="95"/>
                    <a:pt x="38" y="95"/>
                    <a:pt x="22" y="79"/>
                  </a:cubicBezTo>
                  <a:cubicBezTo>
                    <a:pt x="6" y="63"/>
                    <a:pt x="6" y="38"/>
                    <a:pt x="22" y="22"/>
                  </a:cubicBezTo>
                  <a:cubicBezTo>
                    <a:pt x="30" y="14"/>
                    <a:pt x="40" y="10"/>
                    <a:pt x="51" y="10"/>
                  </a:cubicBezTo>
                  <a:cubicBezTo>
                    <a:pt x="61" y="10"/>
                    <a:pt x="71" y="14"/>
                    <a:pt x="79" y="22"/>
                  </a:cubicBezTo>
                  <a:cubicBezTo>
                    <a:pt x="95" y="38"/>
                    <a:pt x="95" y="63"/>
                    <a:pt x="79"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1" name="Rectangle 10"/>
          <p:cNvSpPr/>
          <p:nvPr/>
        </p:nvSpPr>
        <p:spPr>
          <a:xfrm>
            <a:off x="921194" y="3429000"/>
            <a:ext cx="10508806" cy="2185214"/>
          </a:xfrm>
          <a:prstGeom prst="rect">
            <a:avLst/>
          </a:prstGeom>
        </p:spPr>
        <p:txBody>
          <a:bodyPr wrap="square">
            <a:spAutoFit/>
          </a:bodyPr>
          <a:lstStyle/>
          <a:p>
            <a:pPr marL="346075" indent="-342900">
              <a:spcBef>
                <a:spcPts val="1200"/>
              </a:spcBef>
              <a:spcAft>
                <a:spcPts val="1200"/>
              </a:spcAft>
              <a:buFont typeface="Arial" panose="020B0604020202020204" pitchFamily="34" charset="0"/>
              <a:buChar char="•"/>
            </a:pPr>
            <a:r>
              <a:rPr lang="en-US" altLang="en-US" sz="3200" dirty="0">
                <a:solidFill>
                  <a:schemeClr val="bg1"/>
                </a:solidFill>
              </a:rPr>
              <a:t>Good understanding of household finances</a:t>
            </a:r>
          </a:p>
          <a:p>
            <a:pPr marL="346075" lvl="2" indent="-342900">
              <a:spcBef>
                <a:spcPts val="1200"/>
              </a:spcBef>
              <a:spcAft>
                <a:spcPts val="1200"/>
              </a:spcAft>
              <a:buFont typeface="Arial" panose="020B0604020202020204" pitchFamily="34" charset="0"/>
              <a:buChar char="•"/>
            </a:pPr>
            <a:r>
              <a:rPr lang="en-US" altLang="en-US" sz="3200" dirty="0">
                <a:solidFill>
                  <a:schemeClr val="bg1"/>
                </a:solidFill>
              </a:rPr>
              <a:t>Thoroughly research investment opportunities </a:t>
            </a:r>
          </a:p>
          <a:p>
            <a:pPr marL="346075" lvl="2" indent="-342900">
              <a:spcBef>
                <a:spcPts val="1200"/>
              </a:spcBef>
              <a:spcAft>
                <a:spcPts val="1200"/>
              </a:spcAft>
              <a:buFont typeface="Arial" panose="020B0604020202020204" pitchFamily="34" charset="0"/>
              <a:buChar char="•"/>
            </a:pPr>
            <a:r>
              <a:rPr lang="en-US" altLang="en-US" sz="3200" dirty="0">
                <a:solidFill>
                  <a:schemeClr val="bg1"/>
                </a:solidFill>
              </a:rPr>
              <a:t>A comparison shopper and an avid saver</a:t>
            </a:r>
          </a:p>
        </p:txBody>
      </p:sp>
      <p:sp>
        <p:nvSpPr>
          <p:cNvPr id="30" name="Rectangle 29">
            <a:extLst>
              <a:ext uri="{FF2B5EF4-FFF2-40B4-BE49-F238E27FC236}">
                <a16:creationId xmlns:a16="http://schemas.microsoft.com/office/drawing/2014/main" id="{9C29483A-10B7-47B9-9690-F22A2692F3D0}"/>
              </a:ext>
            </a:extLst>
          </p:cNvPr>
          <p:cNvSpPr/>
          <p:nvPr/>
        </p:nvSpPr>
        <p:spPr>
          <a:xfrm>
            <a:off x="3368122" y="440751"/>
            <a:ext cx="4499098"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sp>
        <p:nvSpPr>
          <p:cNvPr id="32" name="TextBox 31">
            <a:extLst>
              <a:ext uri="{FF2B5EF4-FFF2-40B4-BE49-F238E27FC236}">
                <a16:creationId xmlns:a16="http://schemas.microsoft.com/office/drawing/2014/main" id="{878161F9-EE66-48F0-928D-DD000C23AD53}"/>
              </a:ext>
            </a:extLst>
          </p:cNvPr>
          <p:cNvSpPr txBox="1"/>
          <p:nvPr/>
        </p:nvSpPr>
        <p:spPr>
          <a:xfrm>
            <a:off x="3368122" y="1268676"/>
            <a:ext cx="5432978" cy="1267616"/>
          </a:xfrm>
          <a:prstGeom prst="rect">
            <a:avLst/>
          </a:prstGeom>
          <a:noFill/>
        </p:spPr>
        <p:txBody>
          <a:bodyPr wrap="square" rtlCol="0">
            <a:noAutofit/>
          </a:bodyPr>
          <a:lstStyle/>
          <a:p>
            <a:pPr>
              <a:lnSpc>
                <a:spcPct val="90000"/>
              </a:lnSpc>
            </a:pPr>
            <a:r>
              <a:rPr lang="en-US" sz="4000" dirty="0">
                <a:solidFill>
                  <a:schemeClr val="bg1"/>
                </a:solidFill>
              </a:rPr>
              <a:t>Financial</a:t>
            </a:r>
            <a:r>
              <a:rPr lang="en-US" sz="4000" dirty="0">
                <a:solidFill>
                  <a:schemeClr val="accent4"/>
                </a:solidFill>
              </a:rPr>
              <a:t> </a:t>
            </a:r>
            <a:r>
              <a:rPr lang="en-US" sz="4000" b="1" i="1" dirty="0">
                <a:solidFill>
                  <a:schemeClr val="accent5">
                    <a:lumMod val="50000"/>
                  </a:schemeClr>
                </a:solidFill>
              </a:rPr>
              <a:t>Analyzer</a:t>
            </a:r>
          </a:p>
        </p:txBody>
      </p:sp>
    </p:spTree>
    <p:extLst>
      <p:ext uri="{BB962C8B-B14F-4D97-AF65-F5344CB8AC3E}">
        <p14:creationId xmlns:p14="http://schemas.microsoft.com/office/powerpoint/2010/main" val="2176943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E24DC63-E947-4E6A-BD4C-1C62A8DE9266}"/>
              </a:ext>
            </a:extLst>
          </p:cNvPr>
          <p:cNvSpPr/>
          <p:nvPr/>
        </p:nvSpPr>
        <p:spPr>
          <a:xfrm>
            <a:off x="-1" y="0"/>
            <a:ext cx="12188825" cy="2876550"/>
          </a:xfrm>
          <a:prstGeom prst="rect">
            <a:avLst/>
          </a:prstGeom>
          <a:solidFill>
            <a:srgbClr val="D4EFFC"/>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14" name="Group 13">
            <a:extLst>
              <a:ext uri="{FF2B5EF4-FFF2-40B4-BE49-F238E27FC236}">
                <a16:creationId xmlns:a16="http://schemas.microsoft.com/office/drawing/2014/main" id="{96251EEB-92AC-494E-9B11-3607059EFCE3}"/>
              </a:ext>
            </a:extLst>
          </p:cNvPr>
          <p:cNvGrpSpPr/>
          <p:nvPr/>
        </p:nvGrpSpPr>
        <p:grpSpPr>
          <a:xfrm>
            <a:off x="971493" y="638453"/>
            <a:ext cx="1664388" cy="1695067"/>
            <a:chOff x="13410501" y="3544214"/>
            <a:chExt cx="2333409" cy="2376420"/>
          </a:xfrm>
        </p:grpSpPr>
        <p:sp>
          <p:nvSpPr>
            <p:cNvPr id="15" name="Oval 287">
              <a:extLst>
                <a:ext uri="{FF2B5EF4-FFF2-40B4-BE49-F238E27FC236}">
                  <a16:creationId xmlns:a16="http://schemas.microsoft.com/office/drawing/2014/main" id="{99DAE506-C82E-4042-AEC6-64B0E9C75C94}"/>
                </a:ext>
              </a:extLst>
            </p:cNvPr>
            <p:cNvSpPr>
              <a:spLocks noChangeArrowheads="1"/>
            </p:cNvSpPr>
            <p:nvPr/>
          </p:nvSpPr>
          <p:spPr bwMode="auto">
            <a:xfrm>
              <a:off x="13410501" y="3544214"/>
              <a:ext cx="2333409" cy="2376420"/>
            </a:xfrm>
            <a:prstGeom prst="ellipse">
              <a:avLst/>
            </a:prstGeom>
            <a:solidFill>
              <a:schemeClr val="accent4"/>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6" name="Group 15">
              <a:extLst>
                <a:ext uri="{FF2B5EF4-FFF2-40B4-BE49-F238E27FC236}">
                  <a16:creationId xmlns:a16="http://schemas.microsoft.com/office/drawing/2014/main" id="{3579CF70-F6A0-4B0B-9EF9-F86969992FF9}"/>
                </a:ext>
              </a:extLst>
            </p:cNvPr>
            <p:cNvGrpSpPr>
              <a:grpSpLocks noChangeAspect="1"/>
            </p:cNvGrpSpPr>
            <p:nvPr/>
          </p:nvGrpSpPr>
          <p:grpSpPr>
            <a:xfrm>
              <a:off x="13912969" y="3991919"/>
              <a:ext cx="1403295" cy="1364312"/>
              <a:chOff x="1830387" y="4491038"/>
              <a:chExt cx="742951" cy="722312"/>
            </a:xfrm>
            <a:solidFill>
              <a:schemeClr val="accent1"/>
            </a:solidFill>
          </p:grpSpPr>
          <p:sp>
            <p:nvSpPr>
              <p:cNvPr id="17" name="Freeform 417">
                <a:extLst>
                  <a:ext uri="{FF2B5EF4-FFF2-40B4-BE49-F238E27FC236}">
                    <a16:creationId xmlns:a16="http://schemas.microsoft.com/office/drawing/2014/main" id="{D40D09F1-0A33-4842-ADE8-20FD83AA2C4B}"/>
                  </a:ext>
                </a:extLst>
              </p:cNvPr>
              <p:cNvSpPr>
                <a:spLocks/>
              </p:cNvSpPr>
              <p:nvPr/>
            </p:nvSpPr>
            <p:spPr bwMode="auto">
              <a:xfrm>
                <a:off x="2001838" y="4913313"/>
                <a:ext cx="61913" cy="57150"/>
              </a:xfrm>
              <a:custGeom>
                <a:avLst/>
                <a:gdLst>
                  <a:gd name="T0" fmla="*/ 36 w 42"/>
                  <a:gd name="T1" fmla="*/ 27 h 39"/>
                  <a:gd name="T2" fmla="*/ 12 w 42"/>
                  <a:gd name="T3" fmla="*/ 6 h 39"/>
                  <a:gd name="T4" fmla="*/ 6 w 42"/>
                  <a:gd name="T5" fmla="*/ 0 h 39"/>
                  <a:gd name="T6" fmla="*/ 0 w 42"/>
                  <a:gd name="T7" fmla="*/ 6 h 39"/>
                  <a:gd name="T8" fmla="*/ 36 w 42"/>
                  <a:gd name="T9" fmla="*/ 39 h 39"/>
                  <a:gd name="T10" fmla="*/ 42 w 42"/>
                  <a:gd name="T11" fmla="*/ 33 h 39"/>
                  <a:gd name="T12" fmla="*/ 36 w 42"/>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2" h="39">
                    <a:moveTo>
                      <a:pt x="36" y="27"/>
                    </a:moveTo>
                    <a:cubicBezTo>
                      <a:pt x="27" y="27"/>
                      <a:pt x="12" y="13"/>
                      <a:pt x="12" y="6"/>
                    </a:cubicBezTo>
                    <a:cubicBezTo>
                      <a:pt x="12" y="3"/>
                      <a:pt x="9" y="0"/>
                      <a:pt x="6" y="0"/>
                    </a:cubicBezTo>
                    <a:cubicBezTo>
                      <a:pt x="2" y="0"/>
                      <a:pt x="0" y="3"/>
                      <a:pt x="0" y="6"/>
                    </a:cubicBezTo>
                    <a:cubicBezTo>
                      <a:pt x="0" y="21"/>
                      <a:pt x="22" y="39"/>
                      <a:pt x="36" y="39"/>
                    </a:cubicBezTo>
                    <a:cubicBezTo>
                      <a:pt x="40" y="39"/>
                      <a:pt x="42" y="36"/>
                      <a:pt x="42" y="33"/>
                    </a:cubicBezTo>
                    <a:cubicBezTo>
                      <a:pt x="42" y="30"/>
                      <a:pt x="40" y="27"/>
                      <a:pt x="36"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418">
                <a:extLst>
                  <a:ext uri="{FF2B5EF4-FFF2-40B4-BE49-F238E27FC236}">
                    <a16:creationId xmlns:a16="http://schemas.microsoft.com/office/drawing/2014/main" id="{0DCA8611-1B91-4C7D-ACB8-454C73F5F779}"/>
                  </a:ext>
                </a:extLst>
              </p:cNvPr>
              <p:cNvSpPr>
                <a:spLocks/>
              </p:cNvSpPr>
              <p:nvPr/>
            </p:nvSpPr>
            <p:spPr bwMode="auto">
              <a:xfrm>
                <a:off x="1890713" y="4913313"/>
                <a:ext cx="128588" cy="57150"/>
              </a:xfrm>
              <a:custGeom>
                <a:avLst/>
                <a:gdLst>
                  <a:gd name="T0" fmla="*/ 79 w 89"/>
                  <a:gd name="T1" fmla="*/ 2 h 39"/>
                  <a:gd name="T2" fmla="*/ 6 w 89"/>
                  <a:gd name="T3" fmla="*/ 27 h 39"/>
                  <a:gd name="T4" fmla="*/ 0 w 89"/>
                  <a:gd name="T5" fmla="*/ 33 h 39"/>
                  <a:gd name="T6" fmla="*/ 6 w 89"/>
                  <a:gd name="T7" fmla="*/ 39 h 39"/>
                  <a:gd name="T8" fmla="*/ 86 w 89"/>
                  <a:gd name="T9" fmla="*/ 11 h 39"/>
                  <a:gd name="T10" fmla="*/ 87 w 89"/>
                  <a:gd name="T11" fmla="*/ 2 h 39"/>
                  <a:gd name="T12" fmla="*/ 79 w 89"/>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89" h="39">
                    <a:moveTo>
                      <a:pt x="79" y="2"/>
                    </a:moveTo>
                    <a:cubicBezTo>
                      <a:pt x="61" y="17"/>
                      <a:pt x="31" y="27"/>
                      <a:pt x="6" y="27"/>
                    </a:cubicBezTo>
                    <a:cubicBezTo>
                      <a:pt x="2" y="27"/>
                      <a:pt x="0" y="30"/>
                      <a:pt x="0" y="33"/>
                    </a:cubicBezTo>
                    <a:cubicBezTo>
                      <a:pt x="0" y="36"/>
                      <a:pt x="2" y="39"/>
                      <a:pt x="6" y="39"/>
                    </a:cubicBezTo>
                    <a:cubicBezTo>
                      <a:pt x="33" y="39"/>
                      <a:pt x="66" y="27"/>
                      <a:pt x="86" y="11"/>
                    </a:cubicBezTo>
                    <a:cubicBezTo>
                      <a:pt x="89" y="9"/>
                      <a:pt x="89" y="5"/>
                      <a:pt x="87" y="2"/>
                    </a:cubicBezTo>
                    <a:cubicBezTo>
                      <a:pt x="85" y="0"/>
                      <a:pt x="81" y="0"/>
                      <a:pt x="79"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419">
                <a:extLst>
                  <a:ext uri="{FF2B5EF4-FFF2-40B4-BE49-F238E27FC236}">
                    <a16:creationId xmlns:a16="http://schemas.microsoft.com/office/drawing/2014/main" id="{E6AAEF11-5B3F-49A8-96A7-7EEB4B38BD12}"/>
                  </a:ext>
                </a:extLst>
              </p:cNvPr>
              <p:cNvSpPr>
                <a:spLocks/>
              </p:cNvSpPr>
              <p:nvPr/>
            </p:nvSpPr>
            <p:spPr bwMode="auto">
              <a:xfrm>
                <a:off x="1860550" y="4837113"/>
                <a:ext cx="233363" cy="288925"/>
              </a:xfrm>
              <a:custGeom>
                <a:avLst/>
                <a:gdLst>
                  <a:gd name="T0" fmla="*/ 81 w 161"/>
                  <a:gd name="T1" fmla="*/ 0 h 199"/>
                  <a:gd name="T2" fmla="*/ 0 w 161"/>
                  <a:gd name="T3" fmla="*/ 66 h 199"/>
                  <a:gd name="T4" fmla="*/ 0 w 161"/>
                  <a:gd name="T5" fmla="*/ 67 h 199"/>
                  <a:gd name="T6" fmla="*/ 0 w 161"/>
                  <a:gd name="T7" fmla="*/ 193 h 199"/>
                  <a:gd name="T8" fmla="*/ 6 w 161"/>
                  <a:gd name="T9" fmla="*/ 199 h 199"/>
                  <a:gd name="T10" fmla="*/ 12 w 161"/>
                  <a:gd name="T11" fmla="*/ 193 h 199"/>
                  <a:gd name="T12" fmla="*/ 12 w 161"/>
                  <a:gd name="T13" fmla="*/ 69 h 199"/>
                  <a:gd name="T14" fmla="*/ 12 w 161"/>
                  <a:gd name="T15" fmla="*/ 68 h 199"/>
                  <a:gd name="T16" fmla="*/ 81 w 161"/>
                  <a:gd name="T17" fmla="*/ 12 h 199"/>
                  <a:gd name="T18" fmla="*/ 149 w 161"/>
                  <a:gd name="T19" fmla="*/ 68 h 199"/>
                  <a:gd name="T20" fmla="*/ 149 w 161"/>
                  <a:gd name="T21" fmla="*/ 69 h 199"/>
                  <a:gd name="T22" fmla="*/ 149 w 161"/>
                  <a:gd name="T23" fmla="*/ 192 h 199"/>
                  <a:gd name="T24" fmla="*/ 155 w 161"/>
                  <a:gd name="T25" fmla="*/ 198 h 199"/>
                  <a:gd name="T26" fmla="*/ 161 w 161"/>
                  <a:gd name="T27" fmla="*/ 192 h 199"/>
                  <a:gd name="T28" fmla="*/ 161 w 161"/>
                  <a:gd name="T29" fmla="*/ 67 h 199"/>
                  <a:gd name="T30" fmla="*/ 161 w 161"/>
                  <a:gd name="T31" fmla="*/ 66 h 199"/>
                  <a:gd name="T32" fmla="*/ 81 w 161"/>
                  <a:gd name="T3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99">
                    <a:moveTo>
                      <a:pt x="81" y="0"/>
                    </a:moveTo>
                    <a:cubicBezTo>
                      <a:pt x="38" y="0"/>
                      <a:pt x="2" y="29"/>
                      <a:pt x="0" y="66"/>
                    </a:cubicBezTo>
                    <a:cubicBezTo>
                      <a:pt x="0" y="66"/>
                      <a:pt x="0" y="67"/>
                      <a:pt x="0" y="67"/>
                    </a:cubicBezTo>
                    <a:cubicBezTo>
                      <a:pt x="0" y="193"/>
                      <a:pt x="0" y="193"/>
                      <a:pt x="0" y="193"/>
                    </a:cubicBezTo>
                    <a:cubicBezTo>
                      <a:pt x="0" y="196"/>
                      <a:pt x="3" y="199"/>
                      <a:pt x="6" y="199"/>
                    </a:cubicBezTo>
                    <a:cubicBezTo>
                      <a:pt x="9" y="199"/>
                      <a:pt x="12" y="196"/>
                      <a:pt x="12" y="193"/>
                    </a:cubicBezTo>
                    <a:cubicBezTo>
                      <a:pt x="12" y="69"/>
                      <a:pt x="12" y="69"/>
                      <a:pt x="12" y="69"/>
                    </a:cubicBezTo>
                    <a:cubicBezTo>
                      <a:pt x="12" y="69"/>
                      <a:pt x="12" y="68"/>
                      <a:pt x="12" y="68"/>
                    </a:cubicBezTo>
                    <a:cubicBezTo>
                      <a:pt x="13" y="37"/>
                      <a:pt x="44" y="12"/>
                      <a:pt x="81" y="12"/>
                    </a:cubicBezTo>
                    <a:cubicBezTo>
                      <a:pt x="117" y="12"/>
                      <a:pt x="148" y="37"/>
                      <a:pt x="149" y="68"/>
                    </a:cubicBezTo>
                    <a:cubicBezTo>
                      <a:pt x="149" y="68"/>
                      <a:pt x="149" y="69"/>
                      <a:pt x="149" y="69"/>
                    </a:cubicBezTo>
                    <a:cubicBezTo>
                      <a:pt x="149" y="192"/>
                      <a:pt x="149" y="192"/>
                      <a:pt x="149" y="192"/>
                    </a:cubicBezTo>
                    <a:cubicBezTo>
                      <a:pt x="149" y="195"/>
                      <a:pt x="152" y="198"/>
                      <a:pt x="155" y="198"/>
                    </a:cubicBezTo>
                    <a:cubicBezTo>
                      <a:pt x="158" y="198"/>
                      <a:pt x="161" y="195"/>
                      <a:pt x="161" y="192"/>
                    </a:cubicBezTo>
                    <a:cubicBezTo>
                      <a:pt x="161" y="67"/>
                      <a:pt x="161" y="67"/>
                      <a:pt x="161" y="67"/>
                    </a:cubicBezTo>
                    <a:cubicBezTo>
                      <a:pt x="161" y="67"/>
                      <a:pt x="161" y="66"/>
                      <a:pt x="161" y="66"/>
                    </a:cubicBezTo>
                    <a:cubicBezTo>
                      <a:pt x="159" y="29"/>
                      <a:pt x="123" y="0"/>
                      <a:pt x="81"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20">
                <a:extLst>
                  <a:ext uri="{FF2B5EF4-FFF2-40B4-BE49-F238E27FC236}">
                    <a16:creationId xmlns:a16="http://schemas.microsoft.com/office/drawing/2014/main" id="{37757C42-73A0-4F3C-8056-458AE0B905EE}"/>
                  </a:ext>
                </a:extLst>
              </p:cNvPr>
              <p:cNvSpPr>
                <a:spLocks/>
              </p:cNvSpPr>
              <p:nvPr/>
            </p:nvSpPr>
            <p:spPr bwMode="auto">
              <a:xfrm>
                <a:off x="1830387" y="4953000"/>
                <a:ext cx="292100" cy="260350"/>
              </a:xfrm>
              <a:custGeom>
                <a:avLst/>
                <a:gdLst>
                  <a:gd name="T0" fmla="*/ 164 w 201"/>
                  <a:gd name="T1" fmla="*/ 105 h 180"/>
                  <a:gd name="T2" fmla="*/ 137 w 201"/>
                  <a:gd name="T3" fmla="*/ 105 h 180"/>
                  <a:gd name="T4" fmla="*/ 129 w 201"/>
                  <a:gd name="T5" fmla="*/ 81 h 180"/>
                  <a:gd name="T6" fmla="*/ 160 w 201"/>
                  <a:gd name="T7" fmla="*/ 6 h 180"/>
                  <a:gd name="T8" fmla="*/ 154 w 201"/>
                  <a:gd name="T9" fmla="*/ 0 h 180"/>
                  <a:gd name="T10" fmla="*/ 148 w 201"/>
                  <a:gd name="T11" fmla="*/ 6 h 180"/>
                  <a:gd name="T12" fmla="*/ 120 w 201"/>
                  <a:gd name="T13" fmla="*/ 72 h 180"/>
                  <a:gd name="T14" fmla="*/ 117 w 201"/>
                  <a:gd name="T15" fmla="*/ 78 h 180"/>
                  <a:gd name="T16" fmla="*/ 133 w 201"/>
                  <a:gd name="T17" fmla="*/ 117 h 180"/>
                  <a:gd name="T18" fmla="*/ 135 w 201"/>
                  <a:gd name="T19" fmla="*/ 117 h 180"/>
                  <a:gd name="T20" fmla="*/ 164 w 201"/>
                  <a:gd name="T21" fmla="*/ 117 h 180"/>
                  <a:gd name="T22" fmla="*/ 189 w 201"/>
                  <a:gd name="T23" fmla="*/ 138 h 180"/>
                  <a:gd name="T24" fmla="*/ 189 w 201"/>
                  <a:gd name="T25" fmla="*/ 168 h 180"/>
                  <a:gd name="T26" fmla="*/ 12 w 201"/>
                  <a:gd name="T27" fmla="*/ 168 h 180"/>
                  <a:gd name="T28" fmla="*/ 12 w 201"/>
                  <a:gd name="T29" fmla="*/ 138 h 180"/>
                  <a:gd name="T30" fmla="*/ 37 w 201"/>
                  <a:gd name="T31" fmla="*/ 117 h 180"/>
                  <a:gd name="T32" fmla="*/ 66 w 201"/>
                  <a:gd name="T33" fmla="*/ 117 h 180"/>
                  <a:gd name="T34" fmla="*/ 68 w 201"/>
                  <a:gd name="T35" fmla="*/ 117 h 180"/>
                  <a:gd name="T36" fmla="*/ 84 w 201"/>
                  <a:gd name="T37" fmla="*/ 78 h 180"/>
                  <a:gd name="T38" fmla="*/ 82 w 201"/>
                  <a:gd name="T39" fmla="*/ 72 h 180"/>
                  <a:gd name="T40" fmla="*/ 53 w 201"/>
                  <a:gd name="T41" fmla="*/ 6 h 180"/>
                  <a:gd name="T42" fmla="*/ 47 w 201"/>
                  <a:gd name="T43" fmla="*/ 0 h 180"/>
                  <a:gd name="T44" fmla="*/ 41 w 201"/>
                  <a:gd name="T45" fmla="*/ 6 h 180"/>
                  <a:gd name="T46" fmla="*/ 72 w 201"/>
                  <a:gd name="T47" fmla="*/ 81 h 180"/>
                  <a:gd name="T48" fmla="*/ 64 w 201"/>
                  <a:gd name="T49" fmla="*/ 105 h 180"/>
                  <a:gd name="T50" fmla="*/ 37 w 201"/>
                  <a:gd name="T51" fmla="*/ 105 h 180"/>
                  <a:gd name="T52" fmla="*/ 0 w 201"/>
                  <a:gd name="T53" fmla="*/ 135 h 180"/>
                  <a:gd name="T54" fmla="*/ 0 w 201"/>
                  <a:gd name="T55" fmla="*/ 137 h 180"/>
                  <a:gd name="T56" fmla="*/ 0 w 201"/>
                  <a:gd name="T57" fmla="*/ 174 h 180"/>
                  <a:gd name="T58" fmla="*/ 6 w 201"/>
                  <a:gd name="T59" fmla="*/ 180 h 180"/>
                  <a:gd name="T60" fmla="*/ 195 w 201"/>
                  <a:gd name="T61" fmla="*/ 180 h 180"/>
                  <a:gd name="T62" fmla="*/ 201 w 201"/>
                  <a:gd name="T63" fmla="*/ 174 h 180"/>
                  <a:gd name="T64" fmla="*/ 201 w 201"/>
                  <a:gd name="T65" fmla="*/ 137 h 180"/>
                  <a:gd name="T66" fmla="*/ 201 w 201"/>
                  <a:gd name="T67" fmla="*/ 135 h 180"/>
                  <a:gd name="T68" fmla="*/ 164 w 201"/>
                  <a:gd name="T69" fmla="*/ 10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180">
                    <a:moveTo>
                      <a:pt x="164" y="105"/>
                    </a:moveTo>
                    <a:cubicBezTo>
                      <a:pt x="137" y="105"/>
                      <a:pt x="137" y="105"/>
                      <a:pt x="137" y="105"/>
                    </a:cubicBezTo>
                    <a:cubicBezTo>
                      <a:pt x="132" y="103"/>
                      <a:pt x="129" y="94"/>
                      <a:pt x="129" y="81"/>
                    </a:cubicBezTo>
                    <a:cubicBezTo>
                      <a:pt x="148" y="66"/>
                      <a:pt x="160" y="38"/>
                      <a:pt x="160" y="6"/>
                    </a:cubicBezTo>
                    <a:cubicBezTo>
                      <a:pt x="160" y="3"/>
                      <a:pt x="158" y="0"/>
                      <a:pt x="154" y="0"/>
                    </a:cubicBezTo>
                    <a:cubicBezTo>
                      <a:pt x="151" y="0"/>
                      <a:pt x="148" y="3"/>
                      <a:pt x="148" y="6"/>
                    </a:cubicBezTo>
                    <a:cubicBezTo>
                      <a:pt x="148" y="35"/>
                      <a:pt x="137" y="61"/>
                      <a:pt x="120" y="72"/>
                    </a:cubicBezTo>
                    <a:cubicBezTo>
                      <a:pt x="118" y="74"/>
                      <a:pt x="117" y="75"/>
                      <a:pt x="117" y="78"/>
                    </a:cubicBezTo>
                    <a:cubicBezTo>
                      <a:pt x="117" y="100"/>
                      <a:pt x="123" y="113"/>
                      <a:pt x="133" y="117"/>
                    </a:cubicBezTo>
                    <a:cubicBezTo>
                      <a:pt x="134" y="117"/>
                      <a:pt x="135" y="117"/>
                      <a:pt x="135" y="117"/>
                    </a:cubicBezTo>
                    <a:cubicBezTo>
                      <a:pt x="164" y="117"/>
                      <a:pt x="164" y="117"/>
                      <a:pt x="164" y="117"/>
                    </a:cubicBezTo>
                    <a:cubicBezTo>
                      <a:pt x="176" y="117"/>
                      <a:pt x="186" y="126"/>
                      <a:pt x="189" y="138"/>
                    </a:cubicBezTo>
                    <a:cubicBezTo>
                      <a:pt x="189" y="168"/>
                      <a:pt x="189" y="168"/>
                      <a:pt x="189" y="168"/>
                    </a:cubicBezTo>
                    <a:cubicBezTo>
                      <a:pt x="12" y="168"/>
                      <a:pt x="12" y="168"/>
                      <a:pt x="12" y="168"/>
                    </a:cubicBezTo>
                    <a:cubicBezTo>
                      <a:pt x="12" y="138"/>
                      <a:pt x="12" y="138"/>
                      <a:pt x="12" y="138"/>
                    </a:cubicBezTo>
                    <a:cubicBezTo>
                      <a:pt x="15" y="126"/>
                      <a:pt x="25" y="117"/>
                      <a:pt x="37" y="117"/>
                    </a:cubicBezTo>
                    <a:cubicBezTo>
                      <a:pt x="66" y="117"/>
                      <a:pt x="66" y="117"/>
                      <a:pt x="66" y="117"/>
                    </a:cubicBezTo>
                    <a:cubicBezTo>
                      <a:pt x="66" y="117"/>
                      <a:pt x="67" y="117"/>
                      <a:pt x="68" y="117"/>
                    </a:cubicBezTo>
                    <a:cubicBezTo>
                      <a:pt x="78" y="113"/>
                      <a:pt x="84" y="100"/>
                      <a:pt x="84" y="78"/>
                    </a:cubicBezTo>
                    <a:cubicBezTo>
                      <a:pt x="84" y="75"/>
                      <a:pt x="83" y="74"/>
                      <a:pt x="82" y="72"/>
                    </a:cubicBezTo>
                    <a:cubicBezTo>
                      <a:pt x="64" y="61"/>
                      <a:pt x="53" y="35"/>
                      <a:pt x="53" y="6"/>
                    </a:cubicBezTo>
                    <a:cubicBezTo>
                      <a:pt x="53" y="3"/>
                      <a:pt x="50" y="0"/>
                      <a:pt x="47" y="0"/>
                    </a:cubicBezTo>
                    <a:cubicBezTo>
                      <a:pt x="43" y="0"/>
                      <a:pt x="41" y="3"/>
                      <a:pt x="41" y="6"/>
                    </a:cubicBezTo>
                    <a:cubicBezTo>
                      <a:pt x="41" y="38"/>
                      <a:pt x="53" y="66"/>
                      <a:pt x="72" y="81"/>
                    </a:cubicBezTo>
                    <a:cubicBezTo>
                      <a:pt x="72" y="94"/>
                      <a:pt x="69" y="103"/>
                      <a:pt x="64" y="105"/>
                    </a:cubicBezTo>
                    <a:cubicBezTo>
                      <a:pt x="37" y="105"/>
                      <a:pt x="37" y="105"/>
                      <a:pt x="37" y="105"/>
                    </a:cubicBezTo>
                    <a:cubicBezTo>
                      <a:pt x="19" y="105"/>
                      <a:pt x="4" y="118"/>
                      <a:pt x="0" y="135"/>
                    </a:cubicBezTo>
                    <a:cubicBezTo>
                      <a:pt x="0" y="136"/>
                      <a:pt x="0" y="136"/>
                      <a:pt x="0" y="137"/>
                    </a:cubicBezTo>
                    <a:cubicBezTo>
                      <a:pt x="0" y="174"/>
                      <a:pt x="0" y="174"/>
                      <a:pt x="0" y="174"/>
                    </a:cubicBezTo>
                    <a:cubicBezTo>
                      <a:pt x="0" y="177"/>
                      <a:pt x="3" y="180"/>
                      <a:pt x="6" y="180"/>
                    </a:cubicBezTo>
                    <a:cubicBezTo>
                      <a:pt x="195" y="180"/>
                      <a:pt x="195" y="180"/>
                      <a:pt x="195" y="180"/>
                    </a:cubicBezTo>
                    <a:cubicBezTo>
                      <a:pt x="198" y="180"/>
                      <a:pt x="201" y="177"/>
                      <a:pt x="201" y="174"/>
                    </a:cubicBezTo>
                    <a:cubicBezTo>
                      <a:pt x="201" y="137"/>
                      <a:pt x="201" y="137"/>
                      <a:pt x="201" y="137"/>
                    </a:cubicBezTo>
                    <a:cubicBezTo>
                      <a:pt x="201" y="136"/>
                      <a:pt x="201" y="136"/>
                      <a:pt x="201" y="135"/>
                    </a:cubicBezTo>
                    <a:cubicBezTo>
                      <a:pt x="197" y="118"/>
                      <a:pt x="182" y="105"/>
                      <a:pt x="164" y="1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421">
                <a:extLst>
                  <a:ext uri="{FF2B5EF4-FFF2-40B4-BE49-F238E27FC236}">
                    <a16:creationId xmlns:a16="http://schemas.microsoft.com/office/drawing/2014/main" id="{D233195F-28D9-4396-871E-CDFF93A1123A}"/>
                  </a:ext>
                </a:extLst>
              </p:cNvPr>
              <p:cNvSpPr>
                <a:spLocks/>
              </p:cNvSpPr>
              <p:nvPr/>
            </p:nvSpPr>
            <p:spPr bwMode="auto">
              <a:xfrm>
                <a:off x="1914525" y="5105400"/>
                <a:ext cx="123825" cy="38100"/>
              </a:xfrm>
              <a:custGeom>
                <a:avLst/>
                <a:gdLst>
                  <a:gd name="T0" fmla="*/ 74 w 85"/>
                  <a:gd name="T1" fmla="*/ 2 h 26"/>
                  <a:gd name="T2" fmla="*/ 43 w 85"/>
                  <a:gd name="T3" fmla="*/ 14 h 26"/>
                  <a:gd name="T4" fmla="*/ 11 w 85"/>
                  <a:gd name="T5" fmla="*/ 2 h 26"/>
                  <a:gd name="T6" fmla="*/ 3 w 85"/>
                  <a:gd name="T7" fmla="*/ 3 h 26"/>
                  <a:gd name="T8" fmla="*/ 3 w 85"/>
                  <a:gd name="T9" fmla="*/ 11 h 26"/>
                  <a:gd name="T10" fmla="*/ 43 w 85"/>
                  <a:gd name="T11" fmla="*/ 26 h 26"/>
                  <a:gd name="T12" fmla="*/ 82 w 85"/>
                  <a:gd name="T13" fmla="*/ 11 h 26"/>
                  <a:gd name="T14" fmla="*/ 83 w 85"/>
                  <a:gd name="T15" fmla="*/ 3 h 26"/>
                  <a:gd name="T16" fmla="*/ 74 w 85"/>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6">
                    <a:moveTo>
                      <a:pt x="74" y="2"/>
                    </a:moveTo>
                    <a:cubicBezTo>
                      <a:pt x="65" y="10"/>
                      <a:pt x="54" y="14"/>
                      <a:pt x="43" y="14"/>
                    </a:cubicBezTo>
                    <a:cubicBezTo>
                      <a:pt x="31" y="14"/>
                      <a:pt x="20" y="10"/>
                      <a:pt x="11" y="2"/>
                    </a:cubicBezTo>
                    <a:cubicBezTo>
                      <a:pt x="8" y="0"/>
                      <a:pt x="5" y="0"/>
                      <a:pt x="3" y="3"/>
                    </a:cubicBezTo>
                    <a:cubicBezTo>
                      <a:pt x="0" y="5"/>
                      <a:pt x="1" y="9"/>
                      <a:pt x="3" y="11"/>
                    </a:cubicBezTo>
                    <a:cubicBezTo>
                      <a:pt x="14" y="21"/>
                      <a:pt x="28" y="26"/>
                      <a:pt x="43" y="26"/>
                    </a:cubicBezTo>
                    <a:cubicBezTo>
                      <a:pt x="57" y="26"/>
                      <a:pt x="71" y="21"/>
                      <a:pt x="82" y="11"/>
                    </a:cubicBezTo>
                    <a:cubicBezTo>
                      <a:pt x="84" y="9"/>
                      <a:pt x="85" y="5"/>
                      <a:pt x="83" y="3"/>
                    </a:cubicBezTo>
                    <a:cubicBezTo>
                      <a:pt x="80" y="0"/>
                      <a:pt x="77" y="0"/>
                      <a:pt x="74"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22">
                <a:extLst>
                  <a:ext uri="{FF2B5EF4-FFF2-40B4-BE49-F238E27FC236}">
                    <a16:creationId xmlns:a16="http://schemas.microsoft.com/office/drawing/2014/main" id="{4ADFA491-A663-4F1B-9B3E-E88F8C638C1B}"/>
                  </a:ext>
                </a:extLst>
              </p:cNvPr>
              <p:cNvSpPr>
                <a:spLocks/>
              </p:cNvSpPr>
              <p:nvPr/>
            </p:nvSpPr>
            <p:spPr bwMode="auto">
              <a:xfrm>
                <a:off x="2452688" y="4913313"/>
                <a:ext cx="61913" cy="57150"/>
              </a:xfrm>
              <a:custGeom>
                <a:avLst/>
                <a:gdLst>
                  <a:gd name="T0" fmla="*/ 37 w 43"/>
                  <a:gd name="T1" fmla="*/ 27 h 39"/>
                  <a:gd name="T2" fmla="*/ 12 w 43"/>
                  <a:gd name="T3" fmla="*/ 6 h 39"/>
                  <a:gd name="T4" fmla="*/ 6 w 43"/>
                  <a:gd name="T5" fmla="*/ 0 h 39"/>
                  <a:gd name="T6" fmla="*/ 0 w 43"/>
                  <a:gd name="T7" fmla="*/ 6 h 39"/>
                  <a:gd name="T8" fmla="*/ 37 w 43"/>
                  <a:gd name="T9" fmla="*/ 39 h 39"/>
                  <a:gd name="T10" fmla="*/ 43 w 43"/>
                  <a:gd name="T11" fmla="*/ 33 h 39"/>
                  <a:gd name="T12" fmla="*/ 37 w 43"/>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3" h="39">
                    <a:moveTo>
                      <a:pt x="37" y="27"/>
                    </a:moveTo>
                    <a:cubicBezTo>
                      <a:pt x="28" y="27"/>
                      <a:pt x="12" y="13"/>
                      <a:pt x="12" y="6"/>
                    </a:cubicBezTo>
                    <a:cubicBezTo>
                      <a:pt x="12" y="3"/>
                      <a:pt x="10" y="0"/>
                      <a:pt x="6" y="0"/>
                    </a:cubicBezTo>
                    <a:cubicBezTo>
                      <a:pt x="3" y="0"/>
                      <a:pt x="0" y="3"/>
                      <a:pt x="0" y="6"/>
                    </a:cubicBezTo>
                    <a:cubicBezTo>
                      <a:pt x="0" y="21"/>
                      <a:pt x="23" y="39"/>
                      <a:pt x="37" y="39"/>
                    </a:cubicBezTo>
                    <a:cubicBezTo>
                      <a:pt x="41" y="39"/>
                      <a:pt x="43" y="36"/>
                      <a:pt x="43" y="33"/>
                    </a:cubicBezTo>
                    <a:cubicBezTo>
                      <a:pt x="43" y="30"/>
                      <a:pt x="41" y="27"/>
                      <a:pt x="37"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423">
                <a:extLst>
                  <a:ext uri="{FF2B5EF4-FFF2-40B4-BE49-F238E27FC236}">
                    <a16:creationId xmlns:a16="http://schemas.microsoft.com/office/drawing/2014/main" id="{72B12E44-5A43-4CDB-916B-138AC5EA4A31}"/>
                  </a:ext>
                </a:extLst>
              </p:cNvPr>
              <p:cNvSpPr>
                <a:spLocks/>
              </p:cNvSpPr>
              <p:nvPr/>
            </p:nvSpPr>
            <p:spPr bwMode="auto">
              <a:xfrm>
                <a:off x="2341563" y="4913313"/>
                <a:ext cx="128588" cy="57150"/>
              </a:xfrm>
              <a:custGeom>
                <a:avLst/>
                <a:gdLst>
                  <a:gd name="T0" fmla="*/ 79 w 89"/>
                  <a:gd name="T1" fmla="*/ 2 h 39"/>
                  <a:gd name="T2" fmla="*/ 6 w 89"/>
                  <a:gd name="T3" fmla="*/ 27 h 39"/>
                  <a:gd name="T4" fmla="*/ 0 w 89"/>
                  <a:gd name="T5" fmla="*/ 33 h 39"/>
                  <a:gd name="T6" fmla="*/ 6 w 89"/>
                  <a:gd name="T7" fmla="*/ 39 h 39"/>
                  <a:gd name="T8" fmla="*/ 86 w 89"/>
                  <a:gd name="T9" fmla="*/ 11 h 39"/>
                  <a:gd name="T10" fmla="*/ 87 w 89"/>
                  <a:gd name="T11" fmla="*/ 2 h 39"/>
                  <a:gd name="T12" fmla="*/ 79 w 89"/>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89" h="39">
                    <a:moveTo>
                      <a:pt x="79" y="2"/>
                    </a:moveTo>
                    <a:cubicBezTo>
                      <a:pt x="61" y="17"/>
                      <a:pt x="31" y="27"/>
                      <a:pt x="6" y="27"/>
                    </a:cubicBezTo>
                    <a:cubicBezTo>
                      <a:pt x="2" y="27"/>
                      <a:pt x="0" y="30"/>
                      <a:pt x="0" y="33"/>
                    </a:cubicBezTo>
                    <a:cubicBezTo>
                      <a:pt x="0" y="36"/>
                      <a:pt x="2" y="39"/>
                      <a:pt x="6" y="39"/>
                    </a:cubicBezTo>
                    <a:cubicBezTo>
                      <a:pt x="33" y="39"/>
                      <a:pt x="66" y="27"/>
                      <a:pt x="86" y="11"/>
                    </a:cubicBezTo>
                    <a:cubicBezTo>
                      <a:pt x="89" y="9"/>
                      <a:pt x="89" y="5"/>
                      <a:pt x="87" y="2"/>
                    </a:cubicBezTo>
                    <a:cubicBezTo>
                      <a:pt x="85" y="0"/>
                      <a:pt x="81" y="0"/>
                      <a:pt x="79"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424">
                <a:extLst>
                  <a:ext uri="{FF2B5EF4-FFF2-40B4-BE49-F238E27FC236}">
                    <a16:creationId xmlns:a16="http://schemas.microsoft.com/office/drawing/2014/main" id="{A0F1CD92-CB08-40B4-8C66-78E372F48898}"/>
                  </a:ext>
                </a:extLst>
              </p:cNvPr>
              <p:cNvSpPr>
                <a:spLocks/>
              </p:cNvSpPr>
              <p:nvPr/>
            </p:nvSpPr>
            <p:spPr bwMode="auto">
              <a:xfrm>
                <a:off x="2311400" y="4837113"/>
                <a:ext cx="233363" cy="288925"/>
              </a:xfrm>
              <a:custGeom>
                <a:avLst/>
                <a:gdLst>
                  <a:gd name="T0" fmla="*/ 80 w 161"/>
                  <a:gd name="T1" fmla="*/ 0 h 199"/>
                  <a:gd name="T2" fmla="*/ 0 w 161"/>
                  <a:gd name="T3" fmla="*/ 66 h 199"/>
                  <a:gd name="T4" fmla="*/ 0 w 161"/>
                  <a:gd name="T5" fmla="*/ 67 h 199"/>
                  <a:gd name="T6" fmla="*/ 0 w 161"/>
                  <a:gd name="T7" fmla="*/ 193 h 199"/>
                  <a:gd name="T8" fmla="*/ 6 w 161"/>
                  <a:gd name="T9" fmla="*/ 199 h 199"/>
                  <a:gd name="T10" fmla="*/ 12 w 161"/>
                  <a:gd name="T11" fmla="*/ 193 h 199"/>
                  <a:gd name="T12" fmla="*/ 12 w 161"/>
                  <a:gd name="T13" fmla="*/ 69 h 199"/>
                  <a:gd name="T14" fmla="*/ 12 w 161"/>
                  <a:gd name="T15" fmla="*/ 68 h 199"/>
                  <a:gd name="T16" fmla="*/ 80 w 161"/>
                  <a:gd name="T17" fmla="*/ 12 h 199"/>
                  <a:gd name="T18" fmla="*/ 149 w 161"/>
                  <a:gd name="T19" fmla="*/ 68 h 199"/>
                  <a:gd name="T20" fmla="*/ 149 w 161"/>
                  <a:gd name="T21" fmla="*/ 69 h 199"/>
                  <a:gd name="T22" fmla="*/ 149 w 161"/>
                  <a:gd name="T23" fmla="*/ 192 h 199"/>
                  <a:gd name="T24" fmla="*/ 155 w 161"/>
                  <a:gd name="T25" fmla="*/ 198 h 199"/>
                  <a:gd name="T26" fmla="*/ 161 w 161"/>
                  <a:gd name="T27" fmla="*/ 192 h 199"/>
                  <a:gd name="T28" fmla="*/ 161 w 161"/>
                  <a:gd name="T29" fmla="*/ 67 h 199"/>
                  <a:gd name="T30" fmla="*/ 161 w 161"/>
                  <a:gd name="T31" fmla="*/ 66 h 199"/>
                  <a:gd name="T32" fmla="*/ 80 w 161"/>
                  <a:gd name="T3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99">
                    <a:moveTo>
                      <a:pt x="80" y="0"/>
                    </a:moveTo>
                    <a:cubicBezTo>
                      <a:pt x="38" y="0"/>
                      <a:pt x="2" y="29"/>
                      <a:pt x="0" y="66"/>
                    </a:cubicBezTo>
                    <a:cubicBezTo>
                      <a:pt x="0" y="66"/>
                      <a:pt x="0" y="67"/>
                      <a:pt x="0" y="67"/>
                    </a:cubicBezTo>
                    <a:cubicBezTo>
                      <a:pt x="0" y="193"/>
                      <a:pt x="0" y="193"/>
                      <a:pt x="0" y="193"/>
                    </a:cubicBezTo>
                    <a:cubicBezTo>
                      <a:pt x="0" y="196"/>
                      <a:pt x="3" y="199"/>
                      <a:pt x="6" y="199"/>
                    </a:cubicBezTo>
                    <a:cubicBezTo>
                      <a:pt x="9" y="199"/>
                      <a:pt x="12" y="196"/>
                      <a:pt x="12" y="193"/>
                    </a:cubicBezTo>
                    <a:cubicBezTo>
                      <a:pt x="12" y="69"/>
                      <a:pt x="12" y="69"/>
                      <a:pt x="12" y="69"/>
                    </a:cubicBezTo>
                    <a:cubicBezTo>
                      <a:pt x="12" y="69"/>
                      <a:pt x="12" y="68"/>
                      <a:pt x="12" y="68"/>
                    </a:cubicBezTo>
                    <a:cubicBezTo>
                      <a:pt x="13" y="37"/>
                      <a:pt x="44" y="12"/>
                      <a:pt x="80" y="12"/>
                    </a:cubicBezTo>
                    <a:cubicBezTo>
                      <a:pt x="117" y="12"/>
                      <a:pt x="148" y="37"/>
                      <a:pt x="149" y="68"/>
                    </a:cubicBezTo>
                    <a:cubicBezTo>
                      <a:pt x="149" y="68"/>
                      <a:pt x="149" y="69"/>
                      <a:pt x="149" y="69"/>
                    </a:cubicBezTo>
                    <a:cubicBezTo>
                      <a:pt x="149" y="192"/>
                      <a:pt x="149" y="192"/>
                      <a:pt x="149" y="192"/>
                    </a:cubicBezTo>
                    <a:cubicBezTo>
                      <a:pt x="149" y="195"/>
                      <a:pt x="152" y="198"/>
                      <a:pt x="155" y="198"/>
                    </a:cubicBezTo>
                    <a:cubicBezTo>
                      <a:pt x="158" y="198"/>
                      <a:pt x="161" y="195"/>
                      <a:pt x="161" y="192"/>
                    </a:cubicBezTo>
                    <a:cubicBezTo>
                      <a:pt x="161" y="67"/>
                      <a:pt x="161" y="67"/>
                      <a:pt x="161" y="67"/>
                    </a:cubicBezTo>
                    <a:cubicBezTo>
                      <a:pt x="161" y="67"/>
                      <a:pt x="161" y="66"/>
                      <a:pt x="161" y="66"/>
                    </a:cubicBezTo>
                    <a:cubicBezTo>
                      <a:pt x="159" y="29"/>
                      <a:pt x="123" y="0"/>
                      <a:pt x="8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25">
                <a:extLst>
                  <a:ext uri="{FF2B5EF4-FFF2-40B4-BE49-F238E27FC236}">
                    <a16:creationId xmlns:a16="http://schemas.microsoft.com/office/drawing/2014/main" id="{34C18144-2769-4F66-A341-D9127B382174}"/>
                  </a:ext>
                </a:extLst>
              </p:cNvPr>
              <p:cNvSpPr>
                <a:spLocks/>
              </p:cNvSpPr>
              <p:nvPr/>
            </p:nvSpPr>
            <p:spPr bwMode="auto">
              <a:xfrm>
                <a:off x="2282825" y="4953000"/>
                <a:ext cx="290513" cy="260350"/>
              </a:xfrm>
              <a:custGeom>
                <a:avLst/>
                <a:gdLst>
                  <a:gd name="T0" fmla="*/ 164 w 201"/>
                  <a:gd name="T1" fmla="*/ 105 h 180"/>
                  <a:gd name="T2" fmla="*/ 137 w 201"/>
                  <a:gd name="T3" fmla="*/ 105 h 180"/>
                  <a:gd name="T4" fmla="*/ 129 w 201"/>
                  <a:gd name="T5" fmla="*/ 81 h 180"/>
                  <a:gd name="T6" fmla="*/ 160 w 201"/>
                  <a:gd name="T7" fmla="*/ 6 h 180"/>
                  <a:gd name="T8" fmla="*/ 154 w 201"/>
                  <a:gd name="T9" fmla="*/ 0 h 180"/>
                  <a:gd name="T10" fmla="*/ 148 w 201"/>
                  <a:gd name="T11" fmla="*/ 6 h 180"/>
                  <a:gd name="T12" fmla="*/ 119 w 201"/>
                  <a:gd name="T13" fmla="*/ 72 h 180"/>
                  <a:gd name="T14" fmla="*/ 117 w 201"/>
                  <a:gd name="T15" fmla="*/ 78 h 180"/>
                  <a:gd name="T16" fmla="*/ 133 w 201"/>
                  <a:gd name="T17" fmla="*/ 117 h 180"/>
                  <a:gd name="T18" fmla="*/ 135 w 201"/>
                  <a:gd name="T19" fmla="*/ 117 h 180"/>
                  <a:gd name="T20" fmla="*/ 164 w 201"/>
                  <a:gd name="T21" fmla="*/ 117 h 180"/>
                  <a:gd name="T22" fmla="*/ 189 w 201"/>
                  <a:gd name="T23" fmla="*/ 138 h 180"/>
                  <a:gd name="T24" fmla="*/ 189 w 201"/>
                  <a:gd name="T25" fmla="*/ 168 h 180"/>
                  <a:gd name="T26" fmla="*/ 12 w 201"/>
                  <a:gd name="T27" fmla="*/ 168 h 180"/>
                  <a:gd name="T28" fmla="*/ 12 w 201"/>
                  <a:gd name="T29" fmla="*/ 138 h 180"/>
                  <a:gd name="T30" fmla="*/ 37 w 201"/>
                  <a:gd name="T31" fmla="*/ 117 h 180"/>
                  <a:gd name="T32" fmla="*/ 66 w 201"/>
                  <a:gd name="T33" fmla="*/ 117 h 180"/>
                  <a:gd name="T34" fmla="*/ 68 w 201"/>
                  <a:gd name="T35" fmla="*/ 117 h 180"/>
                  <a:gd name="T36" fmla="*/ 84 w 201"/>
                  <a:gd name="T37" fmla="*/ 78 h 180"/>
                  <a:gd name="T38" fmla="*/ 82 w 201"/>
                  <a:gd name="T39" fmla="*/ 72 h 180"/>
                  <a:gd name="T40" fmla="*/ 53 w 201"/>
                  <a:gd name="T41" fmla="*/ 6 h 180"/>
                  <a:gd name="T42" fmla="*/ 47 w 201"/>
                  <a:gd name="T43" fmla="*/ 0 h 180"/>
                  <a:gd name="T44" fmla="*/ 41 w 201"/>
                  <a:gd name="T45" fmla="*/ 6 h 180"/>
                  <a:gd name="T46" fmla="*/ 72 w 201"/>
                  <a:gd name="T47" fmla="*/ 81 h 180"/>
                  <a:gd name="T48" fmla="*/ 64 w 201"/>
                  <a:gd name="T49" fmla="*/ 105 h 180"/>
                  <a:gd name="T50" fmla="*/ 37 w 201"/>
                  <a:gd name="T51" fmla="*/ 105 h 180"/>
                  <a:gd name="T52" fmla="*/ 0 w 201"/>
                  <a:gd name="T53" fmla="*/ 135 h 180"/>
                  <a:gd name="T54" fmla="*/ 0 w 201"/>
                  <a:gd name="T55" fmla="*/ 137 h 180"/>
                  <a:gd name="T56" fmla="*/ 0 w 201"/>
                  <a:gd name="T57" fmla="*/ 174 h 180"/>
                  <a:gd name="T58" fmla="*/ 6 w 201"/>
                  <a:gd name="T59" fmla="*/ 180 h 180"/>
                  <a:gd name="T60" fmla="*/ 195 w 201"/>
                  <a:gd name="T61" fmla="*/ 180 h 180"/>
                  <a:gd name="T62" fmla="*/ 201 w 201"/>
                  <a:gd name="T63" fmla="*/ 174 h 180"/>
                  <a:gd name="T64" fmla="*/ 201 w 201"/>
                  <a:gd name="T65" fmla="*/ 137 h 180"/>
                  <a:gd name="T66" fmla="*/ 201 w 201"/>
                  <a:gd name="T67" fmla="*/ 135 h 180"/>
                  <a:gd name="T68" fmla="*/ 164 w 201"/>
                  <a:gd name="T69" fmla="*/ 10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180">
                    <a:moveTo>
                      <a:pt x="164" y="105"/>
                    </a:moveTo>
                    <a:cubicBezTo>
                      <a:pt x="137" y="105"/>
                      <a:pt x="137" y="105"/>
                      <a:pt x="137" y="105"/>
                    </a:cubicBezTo>
                    <a:cubicBezTo>
                      <a:pt x="132" y="103"/>
                      <a:pt x="129" y="94"/>
                      <a:pt x="129" y="81"/>
                    </a:cubicBezTo>
                    <a:cubicBezTo>
                      <a:pt x="148" y="66"/>
                      <a:pt x="160" y="38"/>
                      <a:pt x="160" y="6"/>
                    </a:cubicBezTo>
                    <a:cubicBezTo>
                      <a:pt x="160" y="3"/>
                      <a:pt x="158" y="0"/>
                      <a:pt x="154" y="0"/>
                    </a:cubicBezTo>
                    <a:cubicBezTo>
                      <a:pt x="151" y="0"/>
                      <a:pt x="148" y="3"/>
                      <a:pt x="148" y="6"/>
                    </a:cubicBezTo>
                    <a:cubicBezTo>
                      <a:pt x="148" y="35"/>
                      <a:pt x="137" y="61"/>
                      <a:pt x="119" y="72"/>
                    </a:cubicBezTo>
                    <a:cubicBezTo>
                      <a:pt x="118" y="74"/>
                      <a:pt x="117" y="75"/>
                      <a:pt x="117" y="78"/>
                    </a:cubicBezTo>
                    <a:cubicBezTo>
                      <a:pt x="117" y="100"/>
                      <a:pt x="123" y="113"/>
                      <a:pt x="133" y="117"/>
                    </a:cubicBezTo>
                    <a:cubicBezTo>
                      <a:pt x="134" y="117"/>
                      <a:pt x="135" y="117"/>
                      <a:pt x="135" y="117"/>
                    </a:cubicBezTo>
                    <a:cubicBezTo>
                      <a:pt x="164" y="117"/>
                      <a:pt x="164" y="117"/>
                      <a:pt x="164" y="117"/>
                    </a:cubicBezTo>
                    <a:cubicBezTo>
                      <a:pt x="176" y="117"/>
                      <a:pt x="186" y="126"/>
                      <a:pt x="189" y="138"/>
                    </a:cubicBezTo>
                    <a:cubicBezTo>
                      <a:pt x="189" y="168"/>
                      <a:pt x="189" y="168"/>
                      <a:pt x="189" y="168"/>
                    </a:cubicBezTo>
                    <a:cubicBezTo>
                      <a:pt x="12" y="168"/>
                      <a:pt x="12" y="168"/>
                      <a:pt x="12" y="168"/>
                    </a:cubicBezTo>
                    <a:cubicBezTo>
                      <a:pt x="12" y="138"/>
                      <a:pt x="12" y="138"/>
                      <a:pt x="12" y="138"/>
                    </a:cubicBezTo>
                    <a:cubicBezTo>
                      <a:pt x="15" y="126"/>
                      <a:pt x="25" y="117"/>
                      <a:pt x="37" y="117"/>
                    </a:cubicBezTo>
                    <a:cubicBezTo>
                      <a:pt x="66" y="117"/>
                      <a:pt x="66" y="117"/>
                      <a:pt x="66" y="117"/>
                    </a:cubicBezTo>
                    <a:cubicBezTo>
                      <a:pt x="66" y="117"/>
                      <a:pt x="67" y="117"/>
                      <a:pt x="68" y="117"/>
                    </a:cubicBezTo>
                    <a:cubicBezTo>
                      <a:pt x="78" y="113"/>
                      <a:pt x="84" y="100"/>
                      <a:pt x="84" y="78"/>
                    </a:cubicBezTo>
                    <a:cubicBezTo>
                      <a:pt x="84" y="75"/>
                      <a:pt x="83" y="74"/>
                      <a:pt x="82" y="72"/>
                    </a:cubicBezTo>
                    <a:cubicBezTo>
                      <a:pt x="64" y="61"/>
                      <a:pt x="53" y="35"/>
                      <a:pt x="53" y="6"/>
                    </a:cubicBezTo>
                    <a:cubicBezTo>
                      <a:pt x="53" y="3"/>
                      <a:pt x="50" y="0"/>
                      <a:pt x="47" y="0"/>
                    </a:cubicBezTo>
                    <a:cubicBezTo>
                      <a:pt x="43" y="0"/>
                      <a:pt x="41" y="3"/>
                      <a:pt x="41" y="6"/>
                    </a:cubicBezTo>
                    <a:cubicBezTo>
                      <a:pt x="41" y="38"/>
                      <a:pt x="53" y="66"/>
                      <a:pt x="72" y="81"/>
                    </a:cubicBezTo>
                    <a:cubicBezTo>
                      <a:pt x="72" y="94"/>
                      <a:pt x="69" y="103"/>
                      <a:pt x="64" y="105"/>
                    </a:cubicBezTo>
                    <a:cubicBezTo>
                      <a:pt x="37" y="105"/>
                      <a:pt x="37" y="105"/>
                      <a:pt x="37" y="105"/>
                    </a:cubicBezTo>
                    <a:cubicBezTo>
                      <a:pt x="19" y="105"/>
                      <a:pt x="4" y="118"/>
                      <a:pt x="0" y="135"/>
                    </a:cubicBezTo>
                    <a:cubicBezTo>
                      <a:pt x="0" y="136"/>
                      <a:pt x="0" y="136"/>
                      <a:pt x="0" y="137"/>
                    </a:cubicBezTo>
                    <a:cubicBezTo>
                      <a:pt x="0" y="174"/>
                      <a:pt x="0" y="174"/>
                      <a:pt x="0" y="174"/>
                    </a:cubicBezTo>
                    <a:cubicBezTo>
                      <a:pt x="0" y="177"/>
                      <a:pt x="3" y="180"/>
                      <a:pt x="6" y="180"/>
                    </a:cubicBezTo>
                    <a:cubicBezTo>
                      <a:pt x="195" y="180"/>
                      <a:pt x="195" y="180"/>
                      <a:pt x="195" y="180"/>
                    </a:cubicBezTo>
                    <a:cubicBezTo>
                      <a:pt x="198" y="180"/>
                      <a:pt x="201" y="177"/>
                      <a:pt x="201" y="174"/>
                    </a:cubicBezTo>
                    <a:cubicBezTo>
                      <a:pt x="201" y="137"/>
                      <a:pt x="201" y="137"/>
                      <a:pt x="201" y="137"/>
                    </a:cubicBezTo>
                    <a:cubicBezTo>
                      <a:pt x="201" y="136"/>
                      <a:pt x="201" y="136"/>
                      <a:pt x="201" y="135"/>
                    </a:cubicBezTo>
                    <a:cubicBezTo>
                      <a:pt x="197" y="118"/>
                      <a:pt x="182" y="105"/>
                      <a:pt x="164" y="1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26">
                <a:extLst>
                  <a:ext uri="{FF2B5EF4-FFF2-40B4-BE49-F238E27FC236}">
                    <a16:creationId xmlns:a16="http://schemas.microsoft.com/office/drawing/2014/main" id="{0CB233B0-C651-4114-9A2F-4A7A701276D9}"/>
                  </a:ext>
                </a:extLst>
              </p:cNvPr>
              <p:cNvSpPr>
                <a:spLocks/>
              </p:cNvSpPr>
              <p:nvPr/>
            </p:nvSpPr>
            <p:spPr bwMode="auto">
              <a:xfrm>
                <a:off x="2366963" y="5105400"/>
                <a:ext cx="122238" cy="38100"/>
              </a:xfrm>
              <a:custGeom>
                <a:avLst/>
                <a:gdLst>
                  <a:gd name="T0" fmla="*/ 74 w 85"/>
                  <a:gd name="T1" fmla="*/ 2 h 26"/>
                  <a:gd name="T2" fmla="*/ 42 w 85"/>
                  <a:gd name="T3" fmla="*/ 14 h 26"/>
                  <a:gd name="T4" fmla="*/ 11 w 85"/>
                  <a:gd name="T5" fmla="*/ 2 h 26"/>
                  <a:gd name="T6" fmla="*/ 2 w 85"/>
                  <a:gd name="T7" fmla="*/ 3 h 26"/>
                  <a:gd name="T8" fmla="*/ 3 w 85"/>
                  <a:gd name="T9" fmla="*/ 11 h 26"/>
                  <a:gd name="T10" fmla="*/ 42 w 85"/>
                  <a:gd name="T11" fmla="*/ 26 h 26"/>
                  <a:gd name="T12" fmla="*/ 82 w 85"/>
                  <a:gd name="T13" fmla="*/ 11 h 26"/>
                  <a:gd name="T14" fmla="*/ 82 w 85"/>
                  <a:gd name="T15" fmla="*/ 3 h 26"/>
                  <a:gd name="T16" fmla="*/ 74 w 85"/>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6">
                    <a:moveTo>
                      <a:pt x="74" y="2"/>
                    </a:moveTo>
                    <a:cubicBezTo>
                      <a:pt x="65" y="10"/>
                      <a:pt x="54" y="14"/>
                      <a:pt x="42" y="14"/>
                    </a:cubicBezTo>
                    <a:cubicBezTo>
                      <a:pt x="31" y="14"/>
                      <a:pt x="20" y="10"/>
                      <a:pt x="11" y="2"/>
                    </a:cubicBezTo>
                    <a:cubicBezTo>
                      <a:pt x="8" y="0"/>
                      <a:pt x="5" y="0"/>
                      <a:pt x="2" y="3"/>
                    </a:cubicBezTo>
                    <a:cubicBezTo>
                      <a:pt x="0" y="5"/>
                      <a:pt x="1" y="9"/>
                      <a:pt x="3" y="11"/>
                    </a:cubicBezTo>
                    <a:cubicBezTo>
                      <a:pt x="14" y="21"/>
                      <a:pt x="28" y="26"/>
                      <a:pt x="42" y="26"/>
                    </a:cubicBezTo>
                    <a:cubicBezTo>
                      <a:pt x="57" y="26"/>
                      <a:pt x="71" y="21"/>
                      <a:pt x="82" y="11"/>
                    </a:cubicBezTo>
                    <a:cubicBezTo>
                      <a:pt x="84" y="9"/>
                      <a:pt x="85" y="5"/>
                      <a:pt x="82" y="3"/>
                    </a:cubicBezTo>
                    <a:cubicBezTo>
                      <a:pt x="80" y="0"/>
                      <a:pt x="77" y="0"/>
                      <a:pt x="74"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427">
                <a:extLst>
                  <a:ext uri="{FF2B5EF4-FFF2-40B4-BE49-F238E27FC236}">
                    <a16:creationId xmlns:a16="http://schemas.microsoft.com/office/drawing/2014/main" id="{41D260DD-3F45-48E4-AD23-8A0E2AEE2B55}"/>
                  </a:ext>
                </a:extLst>
              </p:cNvPr>
              <p:cNvSpPr>
                <a:spLocks/>
              </p:cNvSpPr>
              <p:nvPr/>
            </p:nvSpPr>
            <p:spPr bwMode="auto">
              <a:xfrm>
                <a:off x="1976438" y="4491038"/>
                <a:ext cx="282575" cy="261938"/>
              </a:xfrm>
              <a:custGeom>
                <a:avLst/>
                <a:gdLst>
                  <a:gd name="T0" fmla="*/ 173 w 195"/>
                  <a:gd name="T1" fmla="*/ 0 h 180"/>
                  <a:gd name="T2" fmla="*/ 44 w 195"/>
                  <a:gd name="T3" fmla="*/ 0 h 180"/>
                  <a:gd name="T4" fmla="*/ 22 w 195"/>
                  <a:gd name="T5" fmla="*/ 22 h 180"/>
                  <a:gd name="T6" fmla="*/ 22 w 195"/>
                  <a:gd name="T7" fmla="*/ 124 h 180"/>
                  <a:gd name="T8" fmla="*/ 1 w 195"/>
                  <a:gd name="T9" fmla="*/ 171 h 180"/>
                  <a:gd name="T10" fmla="*/ 2 w 195"/>
                  <a:gd name="T11" fmla="*/ 178 h 180"/>
                  <a:gd name="T12" fmla="*/ 6 w 195"/>
                  <a:gd name="T13" fmla="*/ 180 h 180"/>
                  <a:gd name="T14" fmla="*/ 8 w 195"/>
                  <a:gd name="T15" fmla="*/ 179 h 180"/>
                  <a:gd name="T16" fmla="*/ 78 w 195"/>
                  <a:gd name="T17" fmla="*/ 151 h 180"/>
                  <a:gd name="T18" fmla="*/ 96 w 195"/>
                  <a:gd name="T19" fmla="*/ 151 h 180"/>
                  <a:gd name="T20" fmla="*/ 102 w 195"/>
                  <a:gd name="T21" fmla="*/ 145 h 180"/>
                  <a:gd name="T22" fmla="*/ 96 w 195"/>
                  <a:gd name="T23" fmla="*/ 139 h 180"/>
                  <a:gd name="T24" fmla="*/ 77 w 195"/>
                  <a:gd name="T25" fmla="*/ 139 h 180"/>
                  <a:gd name="T26" fmla="*/ 75 w 195"/>
                  <a:gd name="T27" fmla="*/ 140 h 180"/>
                  <a:gd name="T28" fmla="*/ 18 w 195"/>
                  <a:gd name="T29" fmla="*/ 163 h 180"/>
                  <a:gd name="T30" fmla="*/ 33 w 195"/>
                  <a:gd name="T31" fmla="*/ 127 h 180"/>
                  <a:gd name="T32" fmla="*/ 34 w 195"/>
                  <a:gd name="T33" fmla="*/ 125 h 180"/>
                  <a:gd name="T34" fmla="*/ 34 w 195"/>
                  <a:gd name="T35" fmla="*/ 22 h 180"/>
                  <a:gd name="T36" fmla="*/ 44 w 195"/>
                  <a:gd name="T37" fmla="*/ 12 h 180"/>
                  <a:gd name="T38" fmla="*/ 173 w 195"/>
                  <a:gd name="T39" fmla="*/ 12 h 180"/>
                  <a:gd name="T40" fmla="*/ 183 w 195"/>
                  <a:gd name="T41" fmla="*/ 22 h 180"/>
                  <a:gd name="T42" fmla="*/ 189 w 195"/>
                  <a:gd name="T43" fmla="*/ 28 h 180"/>
                  <a:gd name="T44" fmla="*/ 195 w 195"/>
                  <a:gd name="T45" fmla="*/ 22 h 180"/>
                  <a:gd name="T46" fmla="*/ 173 w 195"/>
                  <a:gd name="T4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5" h="180">
                    <a:moveTo>
                      <a:pt x="173" y="0"/>
                    </a:moveTo>
                    <a:cubicBezTo>
                      <a:pt x="44" y="0"/>
                      <a:pt x="44" y="0"/>
                      <a:pt x="44" y="0"/>
                    </a:cubicBezTo>
                    <a:cubicBezTo>
                      <a:pt x="32" y="0"/>
                      <a:pt x="22" y="10"/>
                      <a:pt x="22" y="22"/>
                    </a:cubicBezTo>
                    <a:cubicBezTo>
                      <a:pt x="22" y="124"/>
                      <a:pt x="22" y="124"/>
                      <a:pt x="22" y="124"/>
                    </a:cubicBezTo>
                    <a:cubicBezTo>
                      <a:pt x="1" y="171"/>
                      <a:pt x="1" y="171"/>
                      <a:pt x="1" y="171"/>
                    </a:cubicBezTo>
                    <a:cubicBezTo>
                      <a:pt x="0" y="173"/>
                      <a:pt x="0" y="176"/>
                      <a:pt x="2" y="178"/>
                    </a:cubicBezTo>
                    <a:cubicBezTo>
                      <a:pt x="3" y="179"/>
                      <a:pt x="5" y="180"/>
                      <a:pt x="6" y="180"/>
                    </a:cubicBezTo>
                    <a:cubicBezTo>
                      <a:pt x="7" y="180"/>
                      <a:pt x="8" y="179"/>
                      <a:pt x="8" y="179"/>
                    </a:cubicBezTo>
                    <a:cubicBezTo>
                      <a:pt x="78" y="151"/>
                      <a:pt x="78" y="151"/>
                      <a:pt x="78" y="151"/>
                    </a:cubicBezTo>
                    <a:cubicBezTo>
                      <a:pt x="96" y="151"/>
                      <a:pt x="96" y="151"/>
                      <a:pt x="96" y="151"/>
                    </a:cubicBezTo>
                    <a:cubicBezTo>
                      <a:pt x="99" y="151"/>
                      <a:pt x="102" y="149"/>
                      <a:pt x="102" y="145"/>
                    </a:cubicBezTo>
                    <a:cubicBezTo>
                      <a:pt x="102" y="142"/>
                      <a:pt x="99" y="139"/>
                      <a:pt x="96" y="139"/>
                    </a:cubicBezTo>
                    <a:cubicBezTo>
                      <a:pt x="77" y="139"/>
                      <a:pt x="77" y="139"/>
                      <a:pt x="77" y="139"/>
                    </a:cubicBezTo>
                    <a:cubicBezTo>
                      <a:pt x="76" y="139"/>
                      <a:pt x="76" y="140"/>
                      <a:pt x="75" y="140"/>
                    </a:cubicBezTo>
                    <a:cubicBezTo>
                      <a:pt x="18" y="163"/>
                      <a:pt x="18" y="163"/>
                      <a:pt x="18" y="163"/>
                    </a:cubicBezTo>
                    <a:cubicBezTo>
                      <a:pt x="33" y="127"/>
                      <a:pt x="33" y="127"/>
                      <a:pt x="33" y="127"/>
                    </a:cubicBezTo>
                    <a:cubicBezTo>
                      <a:pt x="33" y="127"/>
                      <a:pt x="34" y="126"/>
                      <a:pt x="34" y="125"/>
                    </a:cubicBezTo>
                    <a:cubicBezTo>
                      <a:pt x="34" y="22"/>
                      <a:pt x="34" y="22"/>
                      <a:pt x="34" y="22"/>
                    </a:cubicBezTo>
                    <a:cubicBezTo>
                      <a:pt x="34" y="17"/>
                      <a:pt x="38" y="12"/>
                      <a:pt x="44" y="12"/>
                    </a:cubicBezTo>
                    <a:cubicBezTo>
                      <a:pt x="173" y="12"/>
                      <a:pt x="173" y="12"/>
                      <a:pt x="173" y="12"/>
                    </a:cubicBezTo>
                    <a:cubicBezTo>
                      <a:pt x="179" y="12"/>
                      <a:pt x="183" y="17"/>
                      <a:pt x="183" y="22"/>
                    </a:cubicBezTo>
                    <a:cubicBezTo>
                      <a:pt x="183" y="26"/>
                      <a:pt x="186" y="28"/>
                      <a:pt x="189" y="28"/>
                    </a:cubicBezTo>
                    <a:cubicBezTo>
                      <a:pt x="193" y="28"/>
                      <a:pt x="195" y="26"/>
                      <a:pt x="195" y="22"/>
                    </a:cubicBezTo>
                    <a:cubicBezTo>
                      <a:pt x="195" y="10"/>
                      <a:pt x="185" y="0"/>
                      <a:pt x="173"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428">
                <a:extLst>
                  <a:ext uri="{FF2B5EF4-FFF2-40B4-BE49-F238E27FC236}">
                    <a16:creationId xmlns:a16="http://schemas.microsoft.com/office/drawing/2014/main" id="{82B96E62-A6C0-4BCD-906E-1FD13D4DE235}"/>
                  </a:ext>
                </a:extLst>
              </p:cNvPr>
              <p:cNvSpPr>
                <a:spLocks noEditPoints="1"/>
              </p:cNvSpPr>
              <p:nvPr/>
            </p:nvSpPr>
            <p:spPr bwMode="auto">
              <a:xfrm>
                <a:off x="2146300" y="4548188"/>
                <a:ext cx="282575" cy="260350"/>
              </a:xfrm>
              <a:custGeom>
                <a:avLst/>
                <a:gdLst>
                  <a:gd name="T0" fmla="*/ 173 w 195"/>
                  <a:gd name="T1" fmla="*/ 124 h 179"/>
                  <a:gd name="T2" fmla="*/ 173 w 195"/>
                  <a:gd name="T3" fmla="*/ 22 h 179"/>
                  <a:gd name="T4" fmla="*/ 151 w 195"/>
                  <a:gd name="T5" fmla="*/ 0 h 179"/>
                  <a:gd name="T6" fmla="*/ 22 w 195"/>
                  <a:gd name="T7" fmla="*/ 0 h 179"/>
                  <a:gd name="T8" fmla="*/ 0 w 195"/>
                  <a:gd name="T9" fmla="*/ 22 h 179"/>
                  <a:gd name="T10" fmla="*/ 0 w 195"/>
                  <a:gd name="T11" fmla="*/ 129 h 179"/>
                  <a:gd name="T12" fmla="*/ 22 w 195"/>
                  <a:gd name="T13" fmla="*/ 151 h 179"/>
                  <a:gd name="T14" fmla="*/ 117 w 195"/>
                  <a:gd name="T15" fmla="*/ 151 h 179"/>
                  <a:gd name="T16" fmla="*/ 187 w 195"/>
                  <a:gd name="T17" fmla="*/ 179 h 179"/>
                  <a:gd name="T18" fmla="*/ 189 w 195"/>
                  <a:gd name="T19" fmla="*/ 179 h 179"/>
                  <a:gd name="T20" fmla="*/ 189 w 195"/>
                  <a:gd name="T21" fmla="*/ 179 h 179"/>
                  <a:gd name="T22" fmla="*/ 195 w 195"/>
                  <a:gd name="T23" fmla="*/ 173 h 179"/>
                  <a:gd name="T24" fmla="*/ 194 w 195"/>
                  <a:gd name="T25" fmla="*/ 170 h 179"/>
                  <a:gd name="T26" fmla="*/ 173 w 195"/>
                  <a:gd name="T27" fmla="*/ 124 h 179"/>
                  <a:gd name="T28" fmla="*/ 120 w 195"/>
                  <a:gd name="T29" fmla="*/ 140 h 179"/>
                  <a:gd name="T30" fmla="*/ 118 w 195"/>
                  <a:gd name="T31" fmla="*/ 139 h 179"/>
                  <a:gd name="T32" fmla="*/ 22 w 195"/>
                  <a:gd name="T33" fmla="*/ 139 h 179"/>
                  <a:gd name="T34" fmla="*/ 12 w 195"/>
                  <a:gd name="T35" fmla="*/ 129 h 179"/>
                  <a:gd name="T36" fmla="*/ 12 w 195"/>
                  <a:gd name="T37" fmla="*/ 22 h 179"/>
                  <a:gd name="T38" fmla="*/ 22 w 195"/>
                  <a:gd name="T39" fmla="*/ 12 h 179"/>
                  <a:gd name="T40" fmla="*/ 151 w 195"/>
                  <a:gd name="T41" fmla="*/ 12 h 179"/>
                  <a:gd name="T42" fmla="*/ 161 w 195"/>
                  <a:gd name="T43" fmla="*/ 22 h 179"/>
                  <a:gd name="T44" fmla="*/ 161 w 195"/>
                  <a:gd name="T45" fmla="*/ 125 h 179"/>
                  <a:gd name="T46" fmla="*/ 162 w 195"/>
                  <a:gd name="T47" fmla="*/ 127 h 179"/>
                  <a:gd name="T48" fmla="*/ 177 w 195"/>
                  <a:gd name="T49" fmla="*/ 162 h 179"/>
                  <a:gd name="T50" fmla="*/ 120 w 195"/>
                  <a:gd name="T51" fmla="*/ 14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179">
                    <a:moveTo>
                      <a:pt x="173" y="124"/>
                    </a:moveTo>
                    <a:cubicBezTo>
                      <a:pt x="173" y="22"/>
                      <a:pt x="173" y="22"/>
                      <a:pt x="173" y="22"/>
                    </a:cubicBezTo>
                    <a:cubicBezTo>
                      <a:pt x="173" y="10"/>
                      <a:pt x="163" y="0"/>
                      <a:pt x="151" y="0"/>
                    </a:cubicBezTo>
                    <a:cubicBezTo>
                      <a:pt x="22" y="0"/>
                      <a:pt x="22" y="0"/>
                      <a:pt x="22" y="0"/>
                    </a:cubicBezTo>
                    <a:cubicBezTo>
                      <a:pt x="10" y="0"/>
                      <a:pt x="0" y="10"/>
                      <a:pt x="0" y="22"/>
                    </a:cubicBezTo>
                    <a:cubicBezTo>
                      <a:pt x="0" y="129"/>
                      <a:pt x="0" y="129"/>
                      <a:pt x="0" y="129"/>
                    </a:cubicBezTo>
                    <a:cubicBezTo>
                      <a:pt x="0" y="141"/>
                      <a:pt x="10" y="151"/>
                      <a:pt x="22" y="151"/>
                    </a:cubicBezTo>
                    <a:cubicBezTo>
                      <a:pt x="117" y="151"/>
                      <a:pt x="117" y="151"/>
                      <a:pt x="117" y="151"/>
                    </a:cubicBezTo>
                    <a:cubicBezTo>
                      <a:pt x="187" y="179"/>
                      <a:pt x="187" y="179"/>
                      <a:pt x="187" y="179"/>
                    </a:cubicBezTo>
                    <a:cubicBezTo>
                      <a:pt x="187" y="179"/>
                      <a:pt x="188" y="179"/>
                      <a:pt x="189" y="179"/>
                    </a:cubicBezTo>
                    <a:cubicBezTo>
                      <a:pt x="189" y="179"/>
                      <a:pt x="189" y="179"/>
                      <a:pt x="189" y="179"/>
                    </a:cubicBezTo>
                    <a:cubicBezTo>
                      <a:pt x="192" y="179"/>
                      <a:pt x="195" y="177"/>
                      <a:pt x="195" y="173"/>
                    </a:cubicBezTo>
                    <a:cubicBezTo>
                      <a:pt x="195" y="172"/>
                      <a:pt x="194" y="171"/>
                      <a:pt x="194" y="170"/>
                    </a:cubicBezTo>
                    <a:lnTo>
                      <a:pt x="173" y="124"/>
                    </a:lnTo>
                    <a:close/>
                    <a:moveTo>
                      <a:pt x="120" y="140"/>
                    </a:moveTo>
                    <a:cubicBezTo>
                      <a:pt x="119" y="139"/>
                      <a:pt x="119" y="139"/>
                      <a:pt x="118" y="139"/>
                    </a:cubicBezTo>
                    <a:cubicBezTo>
                      <a:pt x="22" y="139"/>
                      <a:pt x="22" y="139"/>
                      <a:pt x="22" y="139"/>
                    </a:cubicBezTo>
                    <a:cubicBezTo>
                      <a:pt x="16" y="139"/>
                      <a:pt x="12" y="135"/>
                      <a:pt x="12" y="129"/>
                    </a:cubicBezTo>
                    <a:cubicBezTo>
                      <a:pt x="12" y="22"/>
                      <a:pt x="12" y="22"/>
                      <a:pt x="12" y="22"/>
                    </a:cubicBezTo>
                    <a:cubicBezTo>
                      <a:pt x="12" y="17"/>
                      <a:pt x="16" y="12"/>
                      <a:pt x="22" y="12"/>
                    </a:cubicBezTo>
                    <a:cubicBezTo>
                      <a:pt x="151" y="12"/>
                      <a:pt x="151" y="12"/>
                      <a:pt x="151" y="12"/>
                    </a:cubicBezTo>
                    <a:cubicBezTo>
                      <a:pt x="157" y="12"/>
                      <a:pt x="161" y="17"/>
                      <a:pt x="161" y="22"/>
                    </a:cubicBezTo>
                    <a:cubicBezTo>
                      <a:pt x="161" y="125"/>
                      <a:pt x="161" y="125"/>
                      <a:pt x="161" y="125"/>
                    </a:cubicBezTo>
                    <a:cubicBezTo>
                      <a:pt x="161" y="126"/>
                      <a:pt x="162" y="127"/>
                      <a:pt x="162" y="127"/>
                    </a:cubicBezTo>
                    <a:cubicBezTo>
                      <a:pt x="177" y="162"/>
                      <a:pt x="177" y="162"/>
                      <a:pt x="177" y="162"/>
                    </a:cubicBezTo>
                    <a:lnTo>
                      <a:pt x="120" y="14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1" name="Rectangle 10"/>
          <p:cNvSpPr/>
          <p:nvPr/>
        </p:nvSpPr>
        <p:spPr>
          <a:xfrm>
            <a:off x="921194" y="3429000"/>
            <a:ext cx="10508806" cy="2185214"/>
          </a:xfrm>
          <a:prstGeom prst="rect">
            <a:avLst/>
          </a:prstGeom>
        </p:spPr>
        <p:txBody>
          <a:bodyPr wrap="square">
            <a:spAutoFit/>
          </a:bodyPr>
          <a:lstStyle/>
          <a:p>
            <a:pPr marL="342900" indent="-342900">
              <a:spcBef>
                <a:spcPts val="1200"/>
              </a:spcBef>
              <a:spcAft>
                <a:spcPts val="1200"/>
              </a:spcAft>
              <a:buFont typeface="Arial" panose="020B0604020202020204" pitchFamily="34" charset="0"/>
              <a:buChar char="•"/>
            </a:pPr>
            <a:r>
              <a:rPr lang="en-US" altLang="en-US" sz="3200" dirty="0">
                <a:solidFill>
                  <a:schemeClr val="bg1"/>
                </a:solidFill>
              </a:rPr>
              <a:t>Happy and cooperative in a relationship</a:t>
            </a:r>
          </a:p>
          <a:p>
            <a:pPr marL="342900" indent="-342900">
              <a:spcBef>
                <a:spcPts val="1200"/>
              </a:spcBef>
              <a:spcAft>
                <a:spcPts val="1200"/>
              </a:spcAft>
              <a:buFont typeface="Arial" panose="020B0604020202020204" pitchFamily="34" charset="0"/>
              <a:buChar char="•"/>
            </a:pPr>
            <a:r>
              <a:rPr lang="en-US" altLang="en-US" sz="3200" dirty="0">
                <a:solidFill>
                  <a:schemeClr val="bg1"/>
                </a:solidFill>
              </a:rPr>
              <a:t>Provide financial support and stability</a:t>
            </a:r>
          </a:p>
          <a:p>
            <a:pPr marL="342900" indent="-342900">
              <a:spcBef>
                <a:spcPts val="1200"/>
              </a:spcBef>
              <a:spcAft>
                <a:spcPts val="1200"/>
              </a:spcAft>
              <a:buFont typeface="Arial" panose="020B0604020202020204" pitchFamily="34" charset="0"/>
              <a:buChar char="•"/>
            </a:pPr>
            <a:r>
              <a:rPr lang="en-US" altLang="en-US" sz="3200" dirty="0">
                <a:solidFill>
                  <a:schemeClr val="bg1"/>
                </a:solidFill>
              </a:rPr>
              <a:t>Share equally in financial decisions</a:t>
            </a:r>
          </a:p>
        </p:txBody>
      </p:sp>
      <p:sp>
        <p:nvSpPr>
          <p:cNvPr id="12" name="Rectangle 11"/>
          <p:cNvSpPr/>
          <p:nvPr/>
        </p:nvSpPr>
        <p:spPr>
          <a:xfrm>
            <a:off x="3368122" y="440751"/>
            <a:ext cx="4499098"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sp>
        <p:nvSpPr>
          <p:cNvPr id="21" name="TextBox 20"/>
          <p:cNvSpPr txBox="1"/>
          <p:nvPr/>
        </p:nvSpPr>
        <p:spPr>
          <a:xfrm>
            <a:off x="3368122" y="1279696"/>
            <a:ext cx="6071636" cy="1267616"/>
          </a:xfrm>
          <a:prstGeom prst="rect">
            <a:avLst/>
          </a:prstGeom>
          <a:noFill/>
        </p:spPr>
        <p:txBody>
          <a:bodyPr wrap="square" rtlCol="0">
            <a:noAutofit/>
          </a:bodyPr>
          <a:lstStyle/>
          <a:p>
            <a:pPr>
              <a:lnSpc>
                <a:spcPct val="90000"/>
              </a:lnSpc>
            </a:pPr>
            <a:r>
              <a:rPr lang="en-US" sz="4000" dirty="0">
                <a:solidFill>
                  <a:schemeClr val="bg1"/>
                </a:solidFill>
              </a:rPr>
              <a:t>Financial</a:t>
            </a:r>
            <a:r>
              <a:rPr lang="en-US" sz="4000" dirty="0">
                <a:solidFill>
                  <a:schemeClr val="accent4"/>
                </a:solidFill>
              </a:rPr>
              <a:t> </a:t>
            </a:r>
            <a:r>
              <a:rPr lang="en-US" sz="4000" b="1" i="1" dirty="0">
                <a:solidFill>
                  <a:schemeClr val="accent4"/>
                </a:solidFill>
              </a:rPr>
              <a:t>Collaborator</a:t>
            </a:r>
          </a:p>
        </p:txBody>
      </p:sp>
    </p:spTree>
    <p:extLst>
      <p:ext uri="{BB962C8B-B14F-4D97-AF65-F5344CB8AC3E}">
        <p14:creationId xmlns:p14="http://schemas.microsoft.com/office/powerpoint/2010/main" val="3950768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E24DC63-E947-4E6A-BD4C-1C62A8DE9266}"/>
              </a:ext>
            </a:extLst>
          </p:cNvPr>
          <p:cNvSpPr/>
          <p:nvPr/>
        </p:nvSpPr>
        <p:spPr>
          <a:xfrm>
            <a:off x="-1" y="0"/>
            <a:ext cx="12188825" cy="2876550"/>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23" name="Group 22">
            <a:extLst>
              <a:ext uri="{FF2B5EF4-FFF2-40B4-BE49-F238E27FC236}">
                <a16:creationId xmlns:a16="http://schemas.microsoft.com/office/drawing/2014/main" id="{C11485C1-4243-4429-9E56-4AE452944DC4}"/>
              </a:ext>
            </a:extLst>
          </p:cNvPr>
          <p:cNvGrpSpPr/>
          <p:nvPr/>
        </p:nvGrpSpPr>
        <p:grpSpPr>
          <a:xfrm>
            <a:off x="944156" y="667580"/>
            <a:ext cx="1692146" cy="1723337"/>
            <a:chOff x="13503716" y="5533906"/>
            <a:chExt cx="2309739" cy="2352314"/>
          </a:xfrm>
        </p:grpSpPr>
        <p:sp>
          <p:nvSpPr>
            <p:cNvPr id="24" name="Oval 287">
              <a:extLst>
                <a:ext uri="{FF2B5EF4-FFF2-40B4-BE49-F238E27FC236}">
                  <a16:creationId xmlns:a16="http://schemas.microsoft.com/office/drawing/2014/main" id="{330B6821-4238-4AE0-B157-BA849366D1B9}"/>
                </a:ext>
              </a:extLst>
            </p:cNvPr>
            <p:cNvSpPr>
              <a:spLocks noChangeArrowheads="1"/>
            </p:cNvSpPr>
            <p:nvPr/>
          </p:nvSpPr>
          <p:spPr bwMode="auto">
            <a:xfrm>
              <a:off x="13503716" y="5533906"/>
              <a:ext cx="2309739" cy="2352314"/>
            </a:xfrm>
            <a:prstGeom prst="ellipse">
              <a:avLst/>
            </a:prstGeom>
            <a:solidFill>
              <a:schemeClr val="accent1">
                <a:lumMod val="60000"/>
                <a:lumOff val="40000"/>
              </a:scheme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525">
              <a:extLst>
                <a:ext uri="{FF2B5EF4-FFF2-40B4-BE49-F238E27FC236}">
                  <a16:creationId xmlns:a16="http://schemas.microsoft.com/office/drawing/2014/main" id="{AFE2C676-2B77-4E60-8041-772256A075B7}"/>
                </a:ext>
              </a:extLst>
            </p:cNvPr>
            <p:cNvSpPr>
              <a:spLocks noChangeAspect="1" noEditPoints="1"/>
            </p:cNvSpPr>
            <p:nvPr/>
          </p:nvSpPr>
          <p:spPr bwMode="auto">
            <a:xfrm>
              <a:off x="13937400" y="6016093"/>
              <a:ext cx="1378195" cy="1378195"/>
            </a:xfrm>
            <a:custGeom>
              <a:avLst/>
              <a:gdLst>
                <a:gd name="T0" fmla="*/ 180 w 193"/>
                <a:gd name="T1" fmla="*/ 44 h 192"/>
                <a:gd name="T2" fmla="*/ 107 w 193"/>
                <a:gd name="T3" fmla="*/ 43 h 192"/>
                <a:gd name="T4" fmla="*/ 114 w 193"/>
                <a:gd name="T5" fmla="*/ 18 h 192"/>
                <a:gd name="T6" fmla="*/ 79 w 193"/>
                <a:gd name="T7" fmla="*/ 18 h 192"/>
                <a:gd name="T8" fmla="*/ 85 w 193"/>
                <a:gd name="T9" fmla="*/ 43 h 192"/>
                <a:gd name="T10" fmla="*/ 30 w 193"/>
                <a:gd name="T11" fmla="*/ 44 h 192"/>
                <a:gd name="T12" fmla="*/ 18 w 193"/>
                <a:gd name="T13" fmla="*/ 63 h 192"/>
                <a:gd name="T14" fmla="*/ 32 w 193"/>
                <a:gd name="T15" fmla="*/ 80 h 192"/>
                <a:gd name="T16" fmla="*/ 85 w 193"/>
                <a:gd name="T17" fmla="*/ 104 h 192"/>
                <a:gd name="T18" fmla="*/ 13 w 193"/>
                <a:gd name="T19" fmla="*/ 106 h 192"/>
                <a:gd name="T20" fmla="*/ 1 w 193"/>
                <a:gd name="T21" fmla="*/ 124 h 192"/>
                <a:gd name="T22" fmla="*/ 15 w 193"/>
                <a:gd name="T23" fmla="*/ 141 h 192"/>
                <a:gd name="T24" fmla="*/ 85 w 193"/>
                <a:gd name="T25" fmla="*/ 173 h 192"/>
                <a:gd name="T26" fmla="*/ 46 w 193"/>
                <a:gd name="T27" fmla="*/ 183 h 192"/>
                <a:gd name="T28" fmla="*/ 49 w 193"/>
                <a:gd name="T29" fmla="*/ 192 h 192"/>
                <a:gd name="T30" fmla="*/ 146 w 193"/>
                <a:gd name="T31" fmla="*/ 190 h 192"/>
                <a:gd name="T32" fmla="*/ 137 w 193"/>
                <a:gd name="T33" fmla="*/ 173 h 192"/>
                <a:gd name="T34" fmla="*/ 107 w 193"/>
                <a:gd name="T35" fmla="*/ 127 h 192"/>
                <a:gd name="T36" fmla="*/ 154 w 193"/>
                <a:gd name="T37" fmla="*/ 125 h 192"/>
                <a:gd name="T38" fmla="*/ 166 w 193"/>
                <a:gd name="T39" fmla="*/ 106 h 192"/>
                <a:gd name="T40" fmla="*/ 152 w 193"/>
                <a:gd name="T41" fmla="*/ 90 h 192"/>
                <a:gd name="T42" fmla="*/ 107 w 193"/>
                <a:gd name="T43" fmla="*/ 80 h 192"/>
                <a:gd name="T44" fmla="*/ 180 w 193"/>
                <a:gd name="T45" fmla="*/ 79 h 192"/>
                <a:gd name="T46" fmla="*/ 192 w 193"/>
                <a:gd name="T47" fmla="*/ 60 h 192"/>
                <a:gd name="T48" fmla="*/ 108 w 193"/>
                <a:gd name="T49" fmla="*/ 18 h 192"/>
                <a:gd name="T50" fmla="*/ 85 w 193"/>
                <a:gd name="T51" fmla="*/ 18 h 192"/>
                <a:gd name="T52" fmla="*/ 34 w 193"/>
                <a:gd name="T53" fmla="*/ 74 h 192"/>
                <a:gd name="T54" fmla="*/ 34 w 193"/>
                <a:gd name="T55" fmla="*/ 49 h 192"/>
                <a:gd name="T56" fmla="*/ 85 w 193"/>
                <a:gd name="T57" fmla="*/ 74 h 192"/>
                <a:gd name="T58" fmla="*/ 16 w 193"/>
                <a:gd name="T59" fmla="*/ 135 h 192"/>
                <a:gd name="T60" fmla="*/ 16 w 193"/>
                <a:gd name="T61" fmla="*/ 110 h 192"/>
                <a:gd name="T62" fmla="*/ 85 w 193"/>
                <a:gd name="T63" fmla="*/ 135 h 192"/>
                <a:gd name="T64" fmla="*/ 140 w 193"/>
                <a:gd name="T65" fmla="*/ 183 h 192"/>
                <a:gd name="T66" fmla="*/ 52 w 193"/>
                <a:gd name="T67" fmla="*/ 187 h 192"/>
                <a:gd name="T68" fmla="*/ 56 w 193"/>
                <a:gd name="T69" fmla="*/ 179 h 192"/>
                <a:gd name="T70" fmla="*/ 140 w 193"/>
                <a:gd name="T71" fmla="*/ 183 h 192"/>
                <a:gd name="T72" fmla="*/ 91 w 193"/>
                <a:gd name="T73" fmla="*/ 138 h 192"/>
                <a:gd name="T74" fmla="*/ 91 w 193"/>
                <a:gd name="T75" fmla="*/ 77 h 192"/>
                <a:gd name="T76" fmla="*/ 91 w 193"/>
                <a:gd name="T77" fmla="*/ 35 h 192"/>
                <a:gd name="T78" fmla="*/ 101 w 193"/>
                <a:gd name="T79" fmla="*/ 35 h 192"/>
                <a:gd name="T80" fmla="*/ 101 w 193"/>
                <a:gd name="T81" fmla="*/ 77 h 192"/>
                <a:gd name="T82" fmla="*/ 101 w 193"/>
                <a:gd name="T83" fmla="*/ 124 h 192"/>
                <a:gd name="T84" fmla="*/ 91 w 193"/>
                <a:gd name="T85" fmla="*/ 173 h 192"/>
                <a:gd name="T86" fmla="*/ 160 w 193"/>
                <a:gd name="T87" fmla="*/ 108 h 192"/>
                <a:gd name="T88" fmla="*/ 107 w 193"/>
                <a:gd name="T89" fmla="*/ 121 h 192"/>
                <a:gd name="T90" fmla="*/ 150 w 193"/>
                <a:gd name="T91" fmla="*/ 96 h 192"/>
                <a:gd name="T92" fmla="*/ 107 w 193"/>
                <a:gd name="T93" fmla="*/ 74 h 192"/>
                <a:gd name="T94" fmla="*/ 176 w 193"/>
                <a:gd name="T95" fmla="*/ 49 h 192"/>
                <a:gd name="T96" fmla="*/ 176 w 193"/>
                <a:gd name="T97" fmla="*/ 7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3" h="192">
                  <a:moveTo>
                    <a:pt x="192" y="60"/>
                  </a:moveTo>
                  <a:cubicBezTo>
                    <a:pt x="180" y="44"/>
                    <a:pt x="180" y="44"/>
                    <a:pt x="180" y="44"/>
                  </a:cubicBezTo>
                  <a:cubicBezTo>
                    <a:pt x="180" y="44"/>
                    <a:pt x="179" y="43"/>
                    <a:pt x="178" y="43"/>
                  </a:cubicBezTo>
                  <a:cubicBezTo>
                    <a:pt x="107" y="43"/>
                    <a:pt x="107" y="43"/>
                    <a:pt x="107" y="43"/>
                  </a:cubicBezTo>
                  <a:cubicBezTo>
                    <a:pt x="107" y="32"/>
                    <a:pt x="107" y="32"/>
                    <a:pt x="107" y="32"/>
                  </a:cubicBezTo>
                  <a:cubicBezTo>
                    <a:pt x="111" y="28"/>
                    <a:pt x="114" y="23"/>
                    <a:pt x="114" y="18"/>
                  </a:cubicBezTo>
                  <a:cubicBezTo>
                    <a:pt x="114" y="8"/>
                    <a:pt x="106" y="0"/>
                    <a:pt x="96" y="0"/>
                  </a:cubicBezTo>
                  <a:cubicBezTo>
                    <a:pt x="87" y="0"/>
                    <a:pt x="79" y="8"/>
                    <a:pt x="79" y="18"/>
                  </a:cubicBezTo>
                  <a:cubicBezTo>
                    <a:pt x="79" y="23"/>
                    <a:pt x="81" y="28"/>
                    <a:pt x="85" y="32"/>
                  </a:cubicBezTo>
                  <a:cubicBezTo>
                    <a:pt x="85" y="43"/>
                    <a:pt x="85" y="43"/>
                    <a:pt x="85" y="43"/>
                  </a:cubicBezTo>
                  <a:cubicBezTo>
                    <a:pt x="32" y="43"/>
                    <a:pt x="32" y="43"/>
                    <a:pt x="32" y="43"/>
                  </a:cubicBezTo>
                  <a:cubicBezTo>
                    <a:pt x="31" y="43"/>
                    <a:pt x="31" y="44"/>
                    <a:pt x="30" y="44"/>
                  </a:cubicBezTo>
                  <a:cubicBezTo>
                    <a:pt x="18" y="60"/>
                    <a:pt x="18" y="60"/>
                    <a:pt x="18" y="60"/>
                  </a:cubicBezTo>
                  <a:cubicBezTo>
                    <a:pt x="18" y="61"/>
                    <a:pt x="18" y="62"/>
                    <a:pt x="18" y="63"/>
                  </a:cubicBezTo>
                  <a:cubicBezTo>
                    <a:pt x="30" y="79"/>
                    <a:pt x="30" y="79"/>
                    <a:pt x="30" y="79"/>
                  </a:cubicBezTo>
                  <a:cubicBezTo>
                    <a:pt x="31" y="80"/>
                    <a:pt x="31" y="80"/>
                    <a:pt x="32" y="80"/>
                  </a:cubicBezTo>
                  <a:cubicBezTo>
                    <a:pt x="85" y="80"/>
                    <a:pt x="85" y="80"/>
                    <a:pt x="85" y="80"/>
                  </a:cubicBezTo>
                  <a:cubicBezTo>
                    <a:pt x="85" y="104"/>
                    <a:pt x="85" y="104"/>
                    <a:pt x="85" y="104"/>
                  </a:cubicBezTo>
                  <a:cubicBezTo>
                    <a:pt x="15" y="104"/>
                    <a:pt x="15" y="104"/>
                    <a:pt x="15" y="104"/>
                  </a:cubicBezTo>
                  <a:cubicBezTo>
                    <a:pt x="14" y="104"/>
                    <a:pt x="13" y="105"/>
                    <a:pt x="13" y="106"/>
                  </a:cubicBezTo>
                  <a:cubicBezTo>
                    <a:pt x="1" y="121"/>
                    <a:pt x="1" y="121"/>
                    <a:pt x="1" y="121"/>
                  </a:cubicBezTo>
                  <a:cubicBezTo>
                    <a:pt x="0" y="122"/>
                    <a:pt x="0" y="123"/>
                    <a:pt x="1" y="124"/>
                  </a:cubicBezTo>
                  <a:cubicBezTo>
                    <a:pt x="13" y="140"/>
                    <a:pt x="13" y="140"/>
                    <a:pt x="13" y="140"/>
                  </a:cubicBezTo>
                  <a:cubicBezTo>
                    <a:pt x="13" y="141"/>
                    <a:pt x="14" y="141"/>
                    <a:pt x="15" y="141"/>
                  </a:cubicBezTo>
                  <a:cubicBezTo>
                    <a:pt x="85" y="141"/>
                    <a:pt x="85" y="141"/>
                    <a:pt x="85" y="141"/>
                  </a:cubicBezTo>
                  <a:cubicBezTo>
                    <a:pt x="85" y="173"/>
                    <a:pt x="85" y="173"/>
                    <a:pt x="85" y="173"/>
                  </a:cubicBezTo>
                  <a:cubicBezTo>
                    <a:pt x="56" y="173"/>
                    <a:pt x="56" y="173"/>
                    <a:pt x="56" y="173"/>
                  </a:cubicBezTo>
                  <a:cubicBezTo>
                    <a:pt x="50" y="173"/>
                    <a:pt x="46" y="177"/>
                    <a:pt x="46" y="183"/>
                  </a:cubicBezTo>
                  <a:cubicBezTo>
                    <a:pt x="46" y="190"/>
                    <a:pt x="46" y="190"/>
                    <a:pt x="46" y="190"/>
                  </a:cubicBezTo>
                  <a:cubicBezTo>
                    <a:pt x="46" y="191"/>
                    <a:pt x="47" y="192"/>
                    <a:pt x="49" y="192"/>
                  </a:cubicBezTo>
                  <a:cubicBezTo>
                    <a:pt x="143" y="192"/>
                    <a:pt x="143" y="192"/>
                    <a:pt x="143" y="192"/>
                  </a:cubicBezTo>
                  <a:cubicBezTo>
                    <a:pt x="145" y="192"/>
                    <a:pt x="146" y="191"/>
                    <a:pt x="146" y="190"/>
                  </a:cubicBezTo>
                  <a:cubicBezTo>
                    <a:pt x="146" y="183"/>
                    <a:pt x="146" y="183"/>
                    <a:pt x="146" y="183"/>
                  </a:cubicBezTo>
                  <a:cubicBezTo>
                    <a:pt x="146" y="177"/>
                    <a:pt x="142" y="173"/>
                    <a:pt x="137" y="173"/>
                  </a:cubicBezTo>
                  <a:cubicBezTo>
                    <a:pt x="107" y="173"/>
                    <a:pt x="107" y="173"/>
                    <a:pt x="107" y="173"/>
                  </a:cubicBezTo>
                  <a:cubicBezTo>
                    <a:pt x="107" y="127"/>
                    <a:pt x="107" y="127"/>
                    <a:pt x="107" y="127"/>
                  </a:cubicBezTo>
                  <a:cubicBezTo>
                    <a:pt x="152" y="127"/>
                    <a:pt x="152" y="127"/>
                    <a:pt x="152" y="127"/>
                  </a:cubicBezTo>
                  <a:cubicBezTo>
                    <a:pt x="153" y="127"/>
                    <a:pt x="153" y="126"/>
                    <a:pt x="154" y="125"/>
                  </a:cubicBezTo>
                  <a:cubicBezTo>
                    <a:pt x="166" y="110"/>
                    <a:pt x="166" y="110"/>
                    <a:pt x="166" y="110"/>
                  </a:cubicBezTo>
                  <a:cubicBezTo>
                    <a:pt x="166" y="109"/>
                    <a:pt x="166" y="107"/>
                    <a:pt x="166" y="106"/>
                  </a:cubicBezTo>
                  <a:cubicBezTo>
                    <a:pt x="154" y="91"/>
                    <a:pt x="154" y="91"/>
                    <a:pt x="154" y="91"/>
                  </a:cubicBezTo>
                  <a:cubicBezTo>
                    <a:pt x="153" y="90"/>
                    <a:pt x="153" y="90"/>
                    <a:pt x="152" y="90"/>
                  </a:cubicBezTo>
                  <a:cubicBezTo>
                    <a:pt x="107" y="90"/>
                    <a:pt x="107" y="90"/>
                    <a:pt x="107" y="90"/>
                  </a:cubicBezTo>
                  <a:cubicBezTo>
                    <a:pt x="107" y="80"/>
                    <a:pt x="107" y="80"/>
                    <a:pt x="107" y="80"/>
                  </a:cubicBezTo>
                  <a:cubicBezTo>
                    <a:pt x="178" y="80"/>
                    <a:pt x="178" y="80"/>
                    <a:pt x="178" y="80"/>
                  </a:cubicBezTo>
                  <a:cubicBezTo>
                    <a:pt x="179" y="80"/>
                    <a:pt x="180" y="80"/>
                    <a:pt x="180" y="79"/>
                  </a:cubicBezTo>
                  <a:cubicBezTo>
                    <a:pt x="192" y="63"/>
                    <a:pt x="192" y="63"/>
                    <a:pt x="192" y="63"/>
                  </a:cubicBezTo>
                  <a:cubicBezTo>
                    <a:pt x="193" y="62"/>
                    <a:pt x="193" y="61"/>
                    <a:pt x="192" y="60"/>
                  </a:cubicBezTo>
                  <a:close/>
                  <a:moveTo>
                    <a:pt x="96" y="6"/>
                  </a:moveTo>
                  <a:cubicBezTo>
                    <a:pt x="103" y="6"/>
                    <a:pt x="108" y="12"/>
                    <a:pt x="108" y="18"/>
                  </a:cubicBezTo>
                  <a:cubicBezTo>
                    <a:pt x="108" y="24"/>
                    <a:pt x="103" y="30"/>
                    <a:pt x="96" y="30"/>
                  </a:cubicBezTo>
                  <a:cubicBezTo>
                    <a:pt x="90" y="30"/>
                    <a:pt x="85" y="24"/>
                    <a:pt x="85" y="18"/>
                  </a:cubicBezTo>
                  <a:cubicBezTo>
                    <a:pt x="85" y="12"/>
                    <a:pt x="90" y="6"/>
                    <a:pt x="96" y="6"/>
                  </a:cubicBezTo>
                  <a:close/>
                  <a:moveTo>
                    <a:pt x="34" y="74"/>
                  </a:moveTo>
                  <a:cubicBezTo>
                    <a:pt x="24" y="62"/>
                    <a:pt x="24" y="62"/>
                    <a:pt x="24" y="62"/>
                  </a:cubicBezTo>
                  <a:cubicBezTo>
                    <a:pt x="34" y="49"/>
                    <a:pt x="34" y="49"/>
                    <a:pt x="34" y="49"/>
                  </a:cubicBezTo>
                  <a:cubicBezTo>
                    <a:pt x="85" y="49"/>
                    <a:pt x="85" y="49"/>
                    <a:pt x="85" y="49"/>
                  </a:cubicBezTo>
                  <a:cubicBezTo>
                    <a:pt x="85" y="74"/>
                    <a:pt x="85" y="74"/>
                    <a:pt x="85" y="74"/>
                  </a:cubicBezTo>
                  <a:lnTo>
                    <a:pt x="34" y="74"/>
                  </a:lnTo>
                  <a:close/>
                  <a:moveTo>
                    <a:pt x="16" y="135"/>
                  </a:moveTo>
                  <a:cubicBezTo>
                    <a:pt x="7" y="123"/>
                    <a:pt x="7" y="123"/>
                    <a:pt x="7" y="123"/>
                  </a:cubicBezTo>
                  <a:cubicBezTo>
                    <a:pt x="16" y="110"/>
                    <a:pt x="16" y="110"/>
                    <a:pt x="16" y="110"/>
                  </a:cubicBezTo>
                  <a:cubicBezTo>
                    <a:pt x="85" y="110"/>
                    <a:pt x="85" y="110"/>
                    <a:pt x="85" y="110"/>
                  </a:cubicBezTo>
                  <a:cubicBezTo>
                    <a:pt x="85" y="135"/>
                    <a:pt x="85" y="135"/>
                    <a:pt x="85" y="135"/>
                  </a:cubicBezTo>
                  <a:lnTo>
                    <a:pt x="16" y="135"/>
                  </a:lnTo>
                  <a:close/>
                  <a:moveTo>
                    <a:pt x="140" y="183"/>
                  </a:moveTo>
                  <a:cubicBezTo>
                    <a:pt x="140" y="187"/>
                    <a:pt x="140" y="187"/>
                    <a:pt x="140" y="187"/>
                  </a:cubicBezTo>
                  <a:cubicBezTo>
                    <a:pt x="52" y="187"/>
                    <a:pt x="52" y="187"/>
                    <a:pt x="52" y="187"/>
                  </a:cubicBezTo>
                  <a:cubicBezTo>
                    <a:pt x="52" y="183"/>
                    <a:pt x="52" y="183"/>
                    <a:pt x="52" y="183"/>
                  </a:cubicBezTo>
                  <a:cubicBezTo>
                    <a:pt x="52" y="181"/>
                    <a:pt x="53" y="179"/>
                    <a:pt x="56" y="179"/>
                  </a:cubicBezTo>
                  <a:cubicBezTo>
                    <a:pt x="137" y="179"/>
                    <a:pt x="137" y="179"/>
                    <a:pt x="137" y="179"/>
                  </a:cubicBezTo>
                  <a:cubicBezTo>
                    <a:pt x="139" y="179"/>
                    <a:pt x="140" y="181"/>
                    <a:pt x="140" y="183"/>
                  </a:cubicBezTo>
                  <a:close/>
                  <a:moveTo>
                    <a:pt x="91" y="173"/>
                  </a:moveTo>
                  <a:cubicBezTo>
                    <a:pt x="91" y="138"/>
                    <a:pt x="91" y="138"/>
                    <a:pt x="91" y="138"/>
                  </a:cubicBezTo>
                  <a:cubicBezTo>
                    <a:pt x="91" y="107"/>
                    <a:pt x="91" y="107"/>
                    <a:pt x="91" y="107"/>
                  </a:cubicBezTo>
                  <a:cubicBezTo>
                    <a:pt x="91" y="77"/>
                    <a:pt x="91" y="77"/>
                    <a:pt x="91" y="77"/>
                  </a:cubicBezTo>
                  <a:cubicBezTo>
                    <a:pt x="91" y="46"/>
                    <a:pt x="91" y="46"/>
                    <a:pt x="91" y="46"/>
                  </a:cubicBezTo>
                  <a:cubicBezTo>
                    <a:pt x="91" y="35"/>
                    <a:pt x="91" y="35"/>
                    <a:pt x="91" y="35"/>
                  </a:cubicBezTo>
                  <a:cubicBezTo>
                    <a:pt x="93" y="35"/>
                    <a:pt x="95" y="35"/>
                    <a:pt x="96" y="35"/>
                  </a:cubicBezTo>
                  <a:cubicBezTo>
                    <a:pt x="98" y="35"/>
                    <a:pt x="100" y="35"/>
                    <a:pt x="101" y="35"/>
                  </a:cubicBezTo>
                  <a:cubicBezTo>
                    <a:pt x="101" y="46"/>
                    <a:pt x="101" y="46"/>
                    <a:pt x="101" y="46"/>
                  </a:cubicBezTo>
                  <a:cubicBezTo>
                    <a:pt x="101" y="77"/>
                    <a:pt x="101" y="77"/>
                    <a:pt x="101" y="77"/>
                  </a:cubicBezTo>
                  <a:cubicBezTo>
                    <a:pt x="101" y="93"/>
                    <a:pt x="101" y="93"/>
                    <a:pt x="101" y="93"/>
                  </a:cubicBezTo>
                  <a:cubicBezTo>
                    <a:pt x="101" y="124"/>
                    <a:pt x="101" y="124"/>
                    <a:pt x="101" y="124"/>
                  </a:cubicBezTo>
                  <a:cubicBezTo>
                    <a:pt x="101" y="173"/>
                    <a:pt x="101" y="173"/>
                    <a:pt x="101" y="173"/>
                  </a:cubicBezTo>
                  <a:lnTo>
                    <a:pt x="91" y="173"/>
                  </a:lnTo>
                  <a:close/>
                  <a:moveTo>
                    <a:pt x="150" y="96"/>
                  </a:moveTo>
                  <a:cubicBezTo>
                    <a:pt x="160" y="108"/>
                    <a:pt x="160" y="108"/>
                    <a:pt x="160" y="108"/>
                  </a:cubicBezTo>
                  <a:cubicBezTo>
                    <a:pt x="150" y="121"/>
                    <a:pt x="150" y="121"/>
                    <a:pt x="150" y="121"/>
                  </a:cubicBezTo>
                  <a:cubicBezTo>
                    <a:pt x="107" y="121"/>
                    <a:pt x="107" y="121"/>
                    <a:pt x="107" y="121"/>
                  </a:cubicBezTo>
                  <a:cubicBezTo>
                    <a:pt x="107" y="96"/>
                    <a:pt x="107" y="96"/>
                    <a:pt x="107" y="96"/>
                  </a:cubicBezTo>
                  <a:lnTo>
                    <a:pt x="150" y="96"/>
                  </a:lnTo>
                  <a:close/>
                  <a:moveTo>
                    <a:pt x="176" y="74"/>
                  </a:moveTo>
                  <a:cubicBezTo>
                    <a:pt x="107" y="74"/>
                    <a:pt x="107" y="74"/>
                    <a:pt x="107" y="74"/>
                  </a:cubicBezTo>
                  <a:cubicBezTo>
                    <a:pt x="107" y="49"/>
                    <a:pt x="107" y="49"/>
                    <a:pt x="107" y="49"/>
                  </a:cubicBezTo>
                  <a:cubicBezTo>
                    <a:pt x="176" y="49"/>
                    <a:pt x="176" y="49"/>
                    <a:pt x="176" y="49"/>
                  </a:cubicBezTo>
                  <a:cubicBezTo>
                    <a:pt x="186" y="62"/>
                    <a:pt x="186" y="62"/>
                    <a:pt x="186" y="62"/>
                  </a:cubicBezTo>
                  <a:lnTo>
                    <a:pt x="176" y="7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Rectangle 10"/>
          <p:cNvSpPr/>
          <p:nvPr/>
        </p:nvSpPr>
        <p:spPr>
          <a:xfrm>
            <a:off x="921194" y="3429000"/>
            <a:ext cx="10508806" cy="2185214"/>
          </a:xfrm>
          <a:prstGeom prst="rect">
            <a:avLst/>
          </a:prstGeom>
        </p:spPr>
        <p:txBody>
          <a:bodyPr wrap="square">
            <a:spAutoFit/>
          </a:bodyPr>
          <a:lstStyle/>
          <a:p>
            <a:pPr marL="342900" indent="-342900">
              <a:spcBef>
                <a:spcPts val="1200"/>
              </a:spcBef>
              <a:spcAft>
                <a:spcPts val="1200"/>
              </a:spcAft>
              <a:buFont typeface="Arial" panose="020B0604020202020204" pitchFamily="34" charset="0"/>
              <a:buChar char="•"/>
            </a:pPr>
            <a:r>
              <a:rPr lang="en-US" altLang="en-US" sz="3200" dirty="0">
                <a:solidFill>
                  <a:schemeClr val="bg1"/>
                </a:solidFill>
              </a:rPr>
              <a:t>Overwhelmed by all the financial choices available </a:t>
            </a:r>
          </a:p>
          <a:p>
            <a:pPr marL="342900" indent="-342900">
              <a:spcBef>
                <a:spcPts val="1200"/>
              </a:spcBef>
              <a:spcAft>
                <a:spcPts val="1200"/>
              </a:spcAft>
              <a:buFont typeface="Arial" panose="020B0604020202020204" pitchFamily="34" charset="0"/>
              <a:buChar char="•"/>
            </a:pPr>
            <a:r>
              <a:rPr lang="en-US" altLang="en-US" sz="3200" dirty="0">
                <a:solidFill>
                  <a:schemeClr val="bg1"/>
                </a:solidFill>
              </a:rPr>
              <a:t>Avoid taking steps to resolve financial problems</a:t>
            </a:r>
          </a:p>
          <a:p>
            <a:pPr marL="342900" indent="-342900">
              <a:spcBef>
                <a:spcPts val="1200"/>
              </a:spcBef>
              <a:spcAft>
                <a:spcPts val="1200"/>
              </a:spcAft>
              <a:buFont typeface="Arial" panose="020B0604020202020204" pitchFamily="34" charset="0"/>
              <a:buChar char="•"/>
            </a:pPr>
            <a:r>
              <a:rPr lang="en-US" altLang="en-US" sz="3200" dirty="0">
                <a:solidFill>
                  <a:schemeClr val="bg1"/>
                </a:solidFill>
              </a:rPr>
              <a:t>Have trouble taking that first step</a:t>
            </a:r>
          </a:p>
        </p:txBody>
      </p:sp>
      <p:sp>
        <p:nvSpPr>
          <p:cNvPr id="12" name="Rectangle 11"/>
          <p:cNvSpPr/>
          <p:nvPr/>
        </p:nvSpPr>
        <p:spPr>
          <a:xfrm>
            <a:off x="3368122" y="440751"/>
            <a:ext cx="4499098"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sp>
        <p:nvSpPr>
          <p:cNvPr id="21" name="TextBox 20"/>
          <p:cNvSpPr txBox="1"/>
          <p:nvPr/>
        </p:nvSpPr>
        <p:spPr>
          <a:xfrm>
            <a:off x="3368122" y="1257664"/>
            <a:ext cx="6071636" cy="1267616"/>
          </a:xfrm>
          <a:prstGeom prst="rect">
            <a:avLst/>
          </a:prstGeom>
          <a:noFill/>
        </p:spPr>
        <p:txBody>
          <a:bodyPr wrap="square" rtlCol="0">
            <a:noAutofit/>
          </a:bodyPr>
          <a:lstStyle/>
          <a:p>
            <a:pPr>
              <a:lnSpc>
                <a:spcPct val="90000"/>
              </a:lnSpc>
            </a:pPr>
            <a:r>
              <a:rPr lang="en-US" sz="4000" dirty="0">
                <a:solidFill>
                  <a:schemeClr val="bg1"/>
                </a:solidFill>
              </a:rPr>
              <a:t>Financial</a:t>
            </a:r>
            <a:r>
              <a:rPr lang="en-US" sz="4000" dirty="0">
                <a:solidFill>
                  <a:schemeClr val="accent4"/>
                </a:solidFill>
              </a:rPr>
              <a:t> </a:t>
            </a:r>
            <a:r>
              <a:rPr lang="en-US" sz="4000" b="1" i="1" dirty="0">
                <a:solidFill>
                  <a:schemeClr val="accent1">
                    <a:lumMod val="60000"/>
                    <a:lumOff val="40000"/>
                  </a:schemeClr>
                </a:solidFill>
              </a:rPr>
              <a:t>Avoider</a:t>
            </a:r>
          </a:p>
        </p:txBody>
      </p:sp>
    </p:spTree>
    <p:extLst>
      <p:ext uri="{BB962C8B-B14F-4D97-AF65-F5344CB8AC3E}">
        <p14:creationId xmlns:p14="http://schemas.microsoft.com/office/powerpoint/2010/main" val="385796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7BC896-6129-4183-9386-50892205016C}"/>
              </a:ext>
            </a:extLst>
          </p:cNvPr>
          <p:cNvSpPr/>
          <p:nvPr/>
        </p:nvSpPr>
        <p:spPr>
          <a:xfrm>
            <a:off x="-1" y="0"/>
            <a:ext cx="12188825" cy="2876550"/>
          </a:xfrm>
          <a:prstGeom prst="rect">
            <a:avLst/>
          </a:prstGeom>
          <a:solidFill>
            <a:schemeClr val="accent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nvGrpSpPr>
          <p:cNvPr id="14" name="Group 13">
            <a:extLst>
              <a:ext uri="{FF2B5EF4-FFF2-40B4-BE49-F238E27FC236}">
                <a16:creationId xmlns:a16="http://schemas.microsoft.com/office/drawing/2014/main" id="{841EE0CA-982D-43CC-B4C5-BD707C51B92C}"/>
              </a:ext>
            </a:extLst>
          </p:cNvPr>
          <p:cNvGrpSpPr/>
          <p:nvPr/>
        </p:nvGrpSpPr>
        <p:grpSpPr>
          <a:xfrm>
            <a:off x="961510" y="688747"/>
            <a:ext cx="1689439" cy="1693380"/>
            <a:chOff x="1095810" y="1765892"/>
            <a:chExt cx="456136" cy="457200"/>
          </a:xfrm>
        </p:grpSpPr>
        <p:sp>
          <p:nvSpPr>
            <p:cNvPr id="15" name="Oval 654">
              <a:extLst>
                <a:ext uri="{FF2B5EF4-FFF2-40B4-BE49-F238E27FC236}">
                  <a16:creationId xmlns:a16="http://schemas.microsoft.com/office/drawing/2014/main" id="{9C373512-67B7-4562-B76B-967538B9E337}"/>
                </a:ext>
              </a:extLst>
            </p:cNvPr>
            <p:cNvSpPr>
              <a:spLocks noChangeArrowheads="1"/>
            </p:cNvSpPr>
            <p:nvPr/>
          </p:nvSpPr>
          <p:spPr bwMode="auto">
            <a:xfrm>
              <a:off x="1095810" y="1765892"/>
              <a:ext cx="456136"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nvGrpSpPr>
            <p:cNvPr id="16" name="Group 15">
              <a:extLst>
                <a:ext uri="{FF2B5EF4-FFF2-40B4-BE49-F238E27FC236}">
                  <a16:creationId xmlns:a16="http://schemas.microsoft.com/office/drawing/2014/main" id="{4168AAE1-87AD-427A-A342-AC5C8DBAFF9B}"/>
                </a:ext>
              </a:extLst>
            </p:cNvPr>
            <p:cNvGrpSpPr>
              <a:grpSpLocks noChangeAspect="1"/>
            </p:cNvGrpSpPr>
            <p:nvPr/>
          </p:nvGrpSpPr>
          <p:grpSpPr>
            <a:xfrm>
              <a:off x="1226082" y="1876070"/>
              <a:ext cx="195591" cy="236843"/>
              <a:chOff x="3744317" y="4961672"/>
              <a:chExt cx="246888" cy="295554"/>
            </a:xfrm>
            <a:solidFill>
              <a:schemeClr val="tx2"/>
            </a:solidFill>
          </p:grpSpPr>
          <p:sp>
            <p:nvSpPr>
              <p:cNvPr id="17" name="Freeform 835">
                <a:extLst>
                  <a:ext uri="{FF2B5EF4-FFF2-40B4-BE49-F238E27FC236}">
                    <a16:creationId xmlns:a16="http://schemas.microsoft.com/office/drawing/2014/main" id="{95D5E33F-8FA2-4F61-AF17-1D3E17E45E97}"/>
                  </a:ext>
                </a:extLst>
              </p:cNvPr>
              <p:cNvSpPr>
                <a:spLocks noEditPoints="1"/>
              </p:cNvSpPr>
              <p:nvPr/>
            </p:nvSpPr>
            <p:spPr bwMode="auto">
              <a:xfrm>
                <a:off x="3744317" y="4961672"/>
                <a:ext cx="246888" cy="295554"/>
              </a:xfrm>
              <a:custGeom>
                <a:avLst/>
                <a:gdLst>
                  <a:gd name="T0" fmla="*/ 102 w 160"/>
                  <a:gd name="T1" fmla="*/ 186 h 192"/>
                  <a:gd name="T2" fmla="*/ 122 w 160"/>
                  <a:gd name="T3" fmla="*/ 150 h 192"/>
                  <a:gd name="T4" fmla="*/ 94 w 160"/>
                  <a:gd name="T5" fmla="*/ 105 h 192"/>
                  <a:gd name="T6" fmla="*/ 93 w 160"/>
                  <a:gd name="T7" fmla="*/ 88 h 192"/>
                  <a:gd name="T8" fmla="*/ 110 w 160"/>
                  <a:gd name="T9" fmla="*/ 71 h 192"/>
                  <a:gd name="T10" fmla="*/ 102 w 160"/>
                  <a:gd name="T11" fmla="*/ 6 h 192"/>
                  <a:gd name="T12" fmla="*/ 160 w 160"/>
                  <a:gd name="T13" fmla="*/ 3 h 192"/>
                  <a:gd name="T14" fmla="*/ 81 w 160"/>
                  <a:gd name="T15" fmla="*/ 0 h 192"/>
                  <a:gd name="T16" fmla="*/ 3 w 160"/>
                  <a:gd name="T17" fmla="*/ 0 h 192"/>
                  <a:gd name="T18" fmla="*/ 3 w 160"/>
                  <a:gd name="T19" fmla="*/ 6 h 192"/>
                  <a:gd name="T20" fmla="*/ 51 w 160"/>
                  <a:gd name="T21" fmla="*/ 12 h 192"/>
                  <a:gd name="T22" fmla="*/ 67 w 160"/>
                  <a:gd name="T23" fmla="*/ 86 h 192"/>
                  <a:gd name="T24" fmla="*/ 68 w 160"/>
                  <a:gd name="T25" fmla="*/ 103 h 192"/>
                  <a:gd name="T26" fmla="*/ 51 w 160"/>
                  <a:gd name="T27" fmla="*/ 121 h 192"/>
                  <a:gd name="T28" fmla="*/ 51 w 160"/>
                  <a:gd name="T29" fmla="*/ 180 h 192"/>
                  <a:gd name="T30" fmla="*/ 3 w 160"/>
                  <a:gd name="T31" fmla="*/ 186 h 192"/>
                  <a:gd name="T32" fmla="*/ 3 w 160"/>
                  <a:gd name="T33" fmla="*/ 192 h 192"/>
                  <a:gd name="T34" fmla="*/ 160 w 160"/>
                  <a:gd name="T35" fmla="*/ 189 h 192"/>
                  <a:gd name="T36" fmla="*/ 55 w 160"/>
                  <a:gd name="T37" fmla="*/ 16 h 192"/>
                  <a:gd name="T38" fmla="*/ 81 w 160"/>
                  <a:gd name="T39" fmla="*/ 6 h 192"/>
                  <a:gd name="T40" fmla="*/ 116 w 160"/>
                  <a:gd name="T41" fmla="*/ 38 h 192"/>
                  <a:gd name="T42" fmla="*/ 55 w 160"/>
                  <a:gd name="T43" fmla="*/ 16 h 192"/>
                  <a:gd name="T44" fmla="*/ 55 w 160"/>
                  <a:gd name="T45" fmla="*/ 125 h 192"/>
                  <a:gd name="T46" fmla="*/ 73 w 160"/>
                  <a:gd name="T47" fmla="*/ 103 h 192"/>
                  <a:gd name="T48" fmla="*/ 71 w 160"/>
                  <a:gd name="T49" fmla="*/ 82 h 192"/>
                  <a:gd name="T50" fmla="*/ 45 w 160"/>
                  <a:gd name="T51" fmla="*/ 44 h 192"/>
                  <a:gd name="T52" fmla="*/ 106 w 160"/>
                  <a:gd name="T53" fmla="*/ 66 h 192"/>
                  <a:gd name="T54" fmla="*/ 87 w 160"/>
                  <a:gd name="T55" fmla="*/ 88 h 192"/>
                  <a:gd name="T56" fmla="*/ 90 w 160"/>
                  <a:gd name="T57" fmla="*/ 109 h 192"/>
                  <a:gd name="T58" fmla="*/ 116 w 160"/>
                  <a:gd name="T59" fmla="*/ 150 h 192"/>
                  <a:gd name="T60" fmla="*/ 82 w 160"/>
                  <a:gd name="T61" fmla="*/ 148 h 192"/>
                  <a:gd name="T62" fmla="*/ 49 w 160"/>
                  <a:gd name="T63" fmla="*/ 167 h 192"/>
                  <a:gd name="T64" fmla="*/ 52 w 160"/>
                  <a:gd name="T65" fmla="*/ 172 h 192"/>
                  <a:gd name="T66" fmla="*/ 109 w 160"/>
                  <a:gd name="T67" fmla="*/ 172 h 192"/>
                  <a:gd name="T68" fmla="*/ 80 w 160"/>
                  <a:gd name="T69" fmla="*/ 18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92">
                    <a:moveTo>
                      <a:pt x="158" y="186"/>
                    </a:moveTo>
                    <a:cubicBezTo>
                      <a:pt x="102" y="186"/>
                      <a:pt x="102" y="186"/>
                      <a:pt x="102" y="186"/>
                    </a:cubicBezTo>
                    <a:cubicBezTo>
                      <a:pt x="105" y="184"/>
                      <a:pt x="107" y="182"/>
                      <a:pt x="110" y="180"/>
                    </a:cubicBezTo>
                    <a:cubicBezTo>
                      <a:pt x="118" y="172"/>
                      <a:pt x="122" y="161"/>
                      <a:pt x="122" y="150"/>
                    </a:cubicBezTo>
                    <a:cubicBezTo>
                      <a:pt x="122" y="139"/>
                      <a:pt x="118" y="129"/>
                      <a:pt x="110" y="121"/>
                    </a:cubicBezTo>
                    <a:cubicBezTo>
                      <a:pt x="94" y="105"/>
                      <a:pt x="94" y="105"/>
                      <a:pt x="94" y="105"/>
                    </a:cubicBezTo>
                    <a:cubicBezTo>
                      <a:pt x="94" y="105"/>
                      <a:pt x="93" y="104"/>
                      <a:pt x="93" y="103"/>
                    </a:cubicBezTo>
                    <a:cubicBezTo>
                      <a:pt x="93" y="88"/>
                      <a:pt x="93" y="88"/>
                      <a:pt x="93" y="88"/>
                    </a:cubicBezTo>
                    <a:cubicBezTo>
                      <a:pt x="93" y="88"/>
                      <a:pt x="94" y="87"/>
                      <a:pt x="94" y="86"/>
                    </a:cubicBezTo>
                    <a:cubicBezTo>
                      <a:pt x="110" y="71"/>
                      <a:pt x="110" y="71"/>
                      <a:pt x="110" y="71"/>
                    </a:cubicBezTo>
                    <a:cubicBezTo>
                      <a:pt x="126" y="54"/>
                      <a:pt x="126" y="28"/>
                      <a:pt x="110" y="12"/>
                    </a:cubicBezTo>
                    <a:cubicBezTo>
                      <a:pt x="107" y="9"/>
                      <a:pt x="105" y="7"/>
                      <a:pt x="102" y="6"/>
                    </a:cubicBezTo>
                    <a:cubicBezTo>
                      <a:pt x="158" y="6"/>
                      <a:pt x="158" y="6"/>
                      <a:pt x="158" y="6"/>
                    </a:cubicBezTo>
                    <a:cubicBezTo>
                      <a:pt x="159" y="6"/>
                      <a:pt x="160" y="4"/>
                      <a:pt x="160" y="3"/>
                    </a:cubicBezTo>
                    <a:cubicBezTo>
                      <a:pt x="160" y="1"/>
                      <a:pt x="159" y="0"/>
                      <a:pt x="158" y="0"/>
                    </a:cubicBezTo>
                    <a:cubicBezTo>
                      <a:pt x="81" y="0"/>
                      <a:pt x="81" y="0"/>
                      <a:pt x="81" y="0"/>
                    </a:cubicBezTo>
                    <a:cubicBezTo>
                      <a:pt x="81" y="0"/>
                      <a:pt x="80" y="0"/>
                      <a:pt x="80" y="0"/>
                    </a:cubicBezTo>
                    <a:cubicBezTo>
                      <a:pt x="3" y="0"/>
                      <a:pt x="3" y="0"/>
                      <a:pt x="3" y="0"/>
                    </a:cubicBezTo>
                    <a:cubicBezTo>
                      <a:pt x="2" y="0"/>
                      <a:pt x="0" y="1"/>
                      <a:pt x="0" y="3"/>
                    </a:cubicBezTo>
                    <a:cubicBezTo>
                      <a:pt x="0" y="4"/>
                      <a:pt x="2" y="6"/>
                      <a:pt x="3" y="6"/>
                    </a:cubicBezTo>
                    <a:cubicBezTo>
                      <a:pt x="59" y="6"/>
                      <a:pt x="59" y="6"/>
                      <a:pt x="59" y="6"/>
                    </a:cubicBezTo>
                    <a:cubicBezTo>
                      <a:pt x="56" y="7"/>
                      <a:pt x="54" y="9"/>
                      <a:pt x="51" y="12"/>
                    </a:cubicBezTo>
                    <a:cubicBezTo>
                      <a:pt x="35" y="28"/>
                      <a:pt x="35" y="54"/>
                      <a:pt x="51" y="71"/>
                    </a:cubicBezTo>
                    <a:cubicBezTo>
                      <a:pt x="67" y="86"/>
                      <a:pt x="67" y="86"/>
                      <a:pt x="67" y="86"/>
                    </a:cubicBezTo>
                    <a:cubicBezTo>
                      <a:pt x="67" y="87"/>
                      <a:pt x="68" y="88"/>
                      <a:pt x="68" y="88"/>
                    </a:cubicBezTo>
                    <a:cubicBezTo>
                      <a:pt x="68" y="103"/>
                      <a:pt x="68" y="103"/>
                      <a:pt x="68" y="103"/>
                    </a:cubicBezTo>
                    <a:cubicBezTo>
                      <a:pt x="68" y="104"/>
                      <a:pt x="67" y="105"/>
                      <a:pt x="67" y="105"/>
                    </a:cubicBezTo>
                    <a:cubicBezTo>
                      <a:pt x="51" y="121"/>
                      <a:pt x="51" y="121"/>
                      <a:pt x="51" y="121"/>
                    </a:cubicBezTo>
                    <a:cubicBezTo>
                      <a:pt x="43" y="129"/>
                      <a:pt x="39" y="139"/>
                      <a:pt x="39" y="150"/>
                    </a:cubicBezTo>
                    <a:cubicBezTo>
                      <a:pt x="39" y="161"/>
                      <a:pt x="43" y="172"/>
                      <a:pt x="51" y="180"/>
                    </a:cubicBezTo>
                    <a:cubicBezTo>
                      <a:pt x="54" y="182"/>
                      <a:pt x="56" y="184"/>
                      <a:pt x="59" y="186"/>
                    </a:cubicBezTo>
                    <a:cubicBezTo>
                      <a:pt x="3" y="186"/>
                      <a:pt x="3" y="186"/>
                      <a:pt x="3" y="186"/>
                    </a:cubicBezTo>
                    <a:cubicBezTo>
                      <a:pt x="2" y="186"/>
                      <a:pt x="0" y="187"/>
                      <a:pt x="0" y="189"/>
                    </a:cubicBezTo>
                    <a:cubicBezTo>
                      <a:pt x="0" y="191"/>
                      <a:pt x="2" y="192"/>
                      <a:pt x="3" y="192"/>
                    </a:cubicBezTo>
                    <a:cubicBezTo>
                      <a:pt x="158" y="192"/>
                      <a:pt x="158" y="192"/>
                      <a:pt x="158" y="192"/>
                    </a:cubicBezTo>
                    <a:cubicBezTo>
                      <a:pt x="159" y="192"/>
                      <a:pt x="160" y="191"/>
                      <a:pt x="160" y="189"/>
                    </a:cubicBezTo>
                    <a:cubicBezTo>
                      <a:pt x="160" y="187"/>
                      <a:pt x="159" y="186"/>
                      <a:pt x="158" y="186"/>
                    </a:cubicBezTo>
                    <a:close/>
                    <a:moveTo>
                      <a:pt x="55" y="16"/>
                    </a:moveTo>
                    <a:cubicBezTo>
                      <a:pt x="62" y="9"/>
                      <a:pt x="71" y="6"/>
                      <a:pt x="80" y="6"/>
                    </a:cubicBezTo>
                    <a:cubicBezTo>
                      <a:pt x="81" y="6"/>
                      <a:pt x="81" y="6"/>
                      <a:pt x="81" y="6"/>
                    </a:cubicBezTo>
                    <a:cubicBezTo>
                      <a:pt x="90" y="6"/>
                      <a:pt x="99" y="9"/>
                      <a:pt x="106" y="16"/>
                    </a:cubicBezTo>
                    <a:cubicBezTo>
                      <a:pt x="112" y="22"/>
                      <a:pt x="115" y="30"/>
                      <a:pt x="116" y="38"/>
                    </a:cubicBezTo>
                    <a:cubicBezTo>
                      <a:pt x="45" y="38"/>
                      <a:pt x="45" y="38"/>
                      <a:pt x="45" y="38"/>
                    </a:cubicBezTo>
                    <a:cubicBezTo>
                      <a:pt x="46" y="30"/>
                      <a:pt x="49" y="22"/>
                      <a:pt x="55" y="16"/>
                    </a:cubicBezTo>
                    <a:close/>
                    <a:moveTo>
                      <a:pt x="49" y="167"/>
                    </a:moveTo>
                    <a:cubicBezTo>
                      <a:pt x="42" y="153"/>
                      <a:pt x="44" y="136"/>
                      <a:pt x="55" y="125"/>
                    </a:cubicBezTo>
                    <a:cubicBezTo>
                      <a:pt x="71" y="109"/>
                      <a:pt x="71" y="109"/>
                      <a:pt x="71" y="109"/>
                    </a:cubicBezTo>
                    <a:cubicBezTo>
                      <a:pt x="73" y="108"/>
                      <a:pt x="73" y="106"/>
                      <a:pt x="73" y="103"/>
                    </a:cubicBezTo>
                    <a:cubicBezTo>
                      <a:pt x="73" y="88"/>
                      <a:pt x="73" y="88"/>
                      <a:pt x="73" y="88"/>
                    </a:cubicBezTo>
                    <a:cubicBezTo>
                      <a:pt x="73" y="86"/>
                      <a:pt x="73" y="84"/>
                      <a:pt x="71" y="82"/>
                    </a:cubicBezTo>
                    <a:cubicBezTo>
                      <a:pt x="55" y="66"/>
                      <a:pt x="55" y="66"/>
                      <a:pt x="55" y="66"/>
                    </a:cubicBezTo>
                    <a:cubicBezTo>
                      <a:pt x="49" y="60"/>
                      <a:pt x="46" y="52"/>
                      <a:pt x="45" y="44"/>
                    </a:cubicBezTo>
                    <a:cubicBezTo>
                      <a:pt x="116" y="44"/>
                      <a:pt x="116" y="44"/>
                      <a:pt x="116" y="44"/>
                    </a:cubicBezTo>
                    <a:cubicBezTo>
                      <a:pt x="115" y="52"/>
                      <a:pt x="112" y="60"/>
                      <a:pt x="106" y="66"/>
                    </a:cubicBezTo>
                    <a:cubicBezTo>
                      <a:pt x="90" y="82"/>
                      <a:pt x="90" y="82"/>
                      <a:pt x="90" y="82"/>
                    </a:cubicBezTo>
                    <a:cubicBezTo>
                      <a:pt x="88" y="84"/>
                      <a:pt x="87" y="86"/>
                      <a:pt x="87" y="88"/>
                    </a:cubicBezTo>
                    <a:cubicBezTo>
                      <a:pt x="87" y="103"/>
                      <a:pt x="87" y="103"/>
                      <a:pt x="87" y="103"/>
                    </a:cubicBezTo>
                    <a:cubicBezTo>
                      <a:pt x="87" y="106"/>
                      <a:pt x="88" y="108"/>
                      <a:pt x="90" y="109"/>
                    </a:cubicBezTo>
                    <a:cubicBezTo>
                      <a:pt x="106" y="125"/>
                      <a:pt x="106" y="125"/>
                      <a:pt x="106" y="125"/>
                    </a:cubicBezTo>
                    <a:cubicBezTo>
                      <a:pt x="112" y="132"/>
                      <a:pt x="116" y="141"/>
                      <a:pt x="116" y="150"/>
                    </a:cubicBezTo>
                    <a:cubicBezTo>
                      <a:pt x="116" y="156"/>
                      <a:pt x="115" y="162"/>
                      <a:pt x="112" y="167"/>
                    </a:cubicBezTo>
                    <a:cubicBezTo>
                      <a:pt x="82" y="148"/>
                      <a:pt x="82" y="148"/>
                      <a:pt x="82" y="148"/>
                    </a:cubicBezTo>
                    <a:cubicBezTo>
                      <a:pt x="81" y="147"/>
                      <a:pt x="80" y="147"/>
                      <a:pt x="79" y="148"/>
                    </a:cubicBezTo>
                    <a:lnTo>
                      <a:pt x="49" y="167"/>
                    </a:lnTo>
                    <a:close/>
                    <a:moveTo>
                      <a:pt x="55" y="176"/>
                    </a:moveTo>
                    <a:cubicBezTo>
                      <a:pt x="54" y="174"/>
                      <a:pt x="53" y="173"/>
                      <a:pt x="52" y="172"/>
                    </a:cubicBezTo>
                    <a:cubicBezTo>
                      <a:pt x="80" y="154"/>
                      <a:pt x="80" y="154"/>
                      <a:pt x="80" y="154"/>
                    </a:cubicBezTo>
                    <a:cubicBezTo>
                      <a:pt x="109" y="172"/>
                      <a:pt x="109" y="172"/>
                      <a:pt x="109" y="172"/>
                    </a:cubicBezTo>
                    <a:cubicBezTo>
                      <a:pt x="108" y="173"/>
                      <a:pt x="107" y="174"/>
                      <a:pt x="106" y="176"/>
                    </a:cubicBezTo>
                    <a:cubicBezTo>
                      <a:pt x="99" y="182"/>
                      <a:pt x="90" y="186"/>
                      <a:pt x="80" y="186"/>
                    </a:cubicBezTo>
                    <a:cubicBezTo>
                      <a:pt x="71" y="186"/>
                      <a:pt x="62" y="182"/>
                      <a:pt x="55" y="17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836">
                <a:extLst>
                  <a:ext uri="{FF2B5EF4-FFF2-40B4-BE49-F238E27FC236}">
                    <a16:creationId xmlns:a16="http://schemas.microsoft.com/office/drawing/2014/main" id="{5DFB307C-77D5-4FC3-B64D-9F8412C0C396}"/>
                  </a:ext>
                </a:extLst>
              </p:cNvPr>
              <p:cNvSpPr>
                <a:spLocks/>
              </p:cNvSpPr>
              <p:nvPr/>
            </p:nvSpPr>
            <p:spPr bwMode="auto">
              <a:xfrm>
                <a:off x="3864199" y="5168202"/>
                <a:ext cx="8309" cy="9496"/>
              </a:xfrm>
              <a:custGeom>
                <a:avLst/>
                <a:gdLst>
                  <a:gd name="T0" fmla="*/ 5 w 5"/>
                  <a:gd name="T1" fmla="*/ 5 h 6"/>
                  <a:gd name="T2" fmla="*/ 5 w 5"/>
                  <a:gd name="T3" fmla="*/ 3 h 6"/>
                  <a:gd name="T4" fmla="*/ 5 w 5"/>
                  <a:gd name="T5" fmla="*/ 1 h 6"/>
                  <a:gd name="T6" fmla="*/ 0 w 5"/>
                  <a:gd name="T7" fmla="*/ 1 h 6"/>
                  <a:gd name="T8" fmla="*/ 0 w 5"/>
                  <a:gd name="T9" fmla="*/ 3 h 6"/>
                  <a:gd name="T10" fmla="*/ 0 w 5"/>
                  <a:gd name="T11" fmla="*/ 5 h 6"/>
                  <a:gd name="T12" fmla="*/ 2 w 5"/>
                  <a:gd name="T13" fmla="*/ 6 h 6"/>
                  <a:gd name="T14" fmla="*/ 5 w 5"/>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5" y="5"/>
                    </a:moveTo>
                    <a:cubicBezTo>
                      <a:pt x="5" y="5"/>
                      <a:pt x="5" y="4"/>
                      <a:pt x="5" y="3"/>
                    </a:cubicBezTo>
                    <a:cubicBezTo>
                      <a:pt x="5" y="3"/>
                      <a:pt x="5" y="2"/>
                      <a:pt x="5" y="1"/>
                    </a:cubicBezTo>
                    <a:cubicBezTo>
                      <a:pt x="3" y="0"/>
                      <a:pt x="1" y="0"/>
                      <a:pt x="0" y="1"/>
                    </a:cubicBezTo>
                    <a:cubicBezTo>
                      <a:pt x="0" y="2"/>
                      <a:pt x="0" y="3"/>
                      <a:pt x="0" y="3"/>
                    </a:cubicBezTo>
                    <a:cubicBezTo>
                      <a:pt x="0" y="4"/>
                      <a:pt x="0" y="5"/>
                      <a:pt x="0" y="5"/>
                    </a:cubicBezTo>
                    <a:cubicBezTo>
                      <a:pt x="1" y="6"/>
                      <a:pt x="2" y="6"/>
                      <a:pt x="2" y="6"/>
                    </a:cubicBezTo>
                    <a:cubicBezTo>
                      <a:pt x="3" y="6"/>
                      <a:pt x="4" y="6"/>
                      <a:pt x="5"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837">
                <a:extLst>
                  <a:ext uri="{FF2B5EF4-FFF2-40B4-BE49-F238E27FC236}">
                    <a16:creationId xmlns:a16="http://schemas.microsoft.com/office/drawing/2014/main" id="{10FEC381-6886-43AF-9C5E-381DBFBE7CAE}"/>
                  </a:ext>
                </a:extLst>
              </p:cNvPr>
              <p:cNvSpPr>
                <a:spLocks/>
              </p:cNvSpPr>
              <p:nvPr/>
            </p:nvSpPr>
            <p:spPr bwMode="auto">
              <a:xfrm>
                <a:off x="3864199" y="5148024"/>
                <a:ext cx="8309" cy="9496"/>
              </a:xfrm>
              <a:custGeom>
                <a:avLst/>
                <a:gdLst>
                  <a:gd name="T0" fmla="*/ 2 w 5"/>
                  <a:gd name="T1" fmla="*/ 6 h 6"/>
                  <a:gd name="T2" fmla="*/ 5 w 5"/>
                  <a:gd name="T3" fmla="*/ 5 h 6"/>
                  <a:gd name="T4" fmla="*/ 5 w 5"/>
                  <a:gd name="T5" fmla="*/ 3 h 6"/>
                  <a:gd name="T6" fmla="*/ 5 w 5"/>
                  <a:gd name="T7" fmla="*/ 1 h 6"/>
                  <a:gd name="T8" fmla="*/ 0 w 5"/>
                  <a:gd name="T9" fmla="*/ 1 h 6"/>
                  <a:gd name="T10" fmla="*/ 0 w 5"/>
                  <a:gd name="T11" fmla="*/ 3 h 6"/>
                  <a:gd name="T12" fmla="*/ 0 w 5"/>
                  <a:gd name="T13" fmla="*/ 5 h 6"/>
                  <a:gd name="T14" fmla="*/ 2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2" y="6"/>
                    </a:moveTo>
                    <a:cubicBezTo>
                      <a:pt x="3" y="6"/>
                      <a:pt x="4" y="6"/>
                      <a:pt x="5" y="5"/>
                    </a:cubicBezTo>
                    <a:cubicBezTo>
                      <a:pt x="5" y="5"/>
                      <a:pt x="5" y="4"/>
                      <a:pt x="5" y="3"/>
                    </a:cubicBezTo>
                    <a:cubicBezTo>
                      <a:pt x="5" y="2"/>
                      <a:pt x="5" y="2"/>
                      <a:pt x="5" y="1"/>
                    </a:cubicBezTo>
                    <a:cubicBezTo>
                      <a:pt x="3" y="0"/>
                      <a:pt x="1" y="0"/>
                      <a:pt x="0" y="1"/>
                    </a:cubicBezTo>
                    <a:cubicBezTo>
                      <a:pt x="0" y="2"/>
                      <a:pt x="0" y="2"/>
                      <a:pt x="0" y="3"/>
                    </a:cubicBezTo>
                    <a:cubicBezTo>
                      <a:pt x="0" y="4"/>
                      <a:pt x="0" y="5"/>
                      <a:pt x="0" y="5"/>
                    </a:cubicBezTo>
                    <a:cubicBezTo>
                      <a:pt x="1" y="6"/>
                      <a:pt x="2" y="6"/>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38">
                <a:extLst>
                  <a:ext uri="{FF2B5EF4-FFF2-40B4-BE49-F238E27FC236}">
                    <a16:creationId xmlns:a16="http://schemas.microsoft.com/office/drawing/2014/main" id="{82DE0B75-CE7F-421C-A56D-615B570E6700}"/>
                  </a:ext>
                </a:extLst>
              </p:cNvPr>
              <p:cNvSpPr>
                <a:spLocks/>
              </p:cNvSpPr>
              <p:nvPr/>
            </p:nvSpPr>
            <p:spPr bwMode="auto">
              <a:xfrm>
                <a:off x="3864199" y="5127846"/>
                <a:ext cx="8309" cy="9496"/>
              </a:xfrm>
              <a:custGeom>
                <a:avLst/>
                <a:gdLst>
                  <a:gd name="T0" fmla="*/ 2 w 5"/>
                  <a:gd name="T1" fmla="*/ 6 h 6"/>
                  <a:gd name="T2" fmla="*/ 5 w 5"/>
                  <a:gd name="T3" fmla="*/ 5 h 6"/>
                  <a:gd name="T4" fmla="*/ 5 w 5"/>
                  <a:gd name="T5" fmla="*/ 3 h 6"/>
                  <a:gd name="T6" fmla="*/ 5 w 5"/>
                  <a:gd name="T7" fmla="*/ 1 h 6"/>
                  <a:gd name="T8" fmla="*/ 0 w 5"/>
                  <a:gd name="T9" fmla="*/ 1 h 6"/>
                  <a:gd name="T10" fmla="*/ 0 w 5"/>
                  <a:gd name="T11" fmla="*/ 3 h 6"/>
                  <a:gd name="T12" fmla="*/ 0 w 5"/>
                  <a:gd name="T13" fmla="*/ 5 h 6"/>
                  <a:gd name="T14" fmla="*/ 2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2" y="6"/>
                    </a:moveTo>
                    <a:cubicBezTo>
                      <a:pt x="3" y="6"/>
                      <a:pt x="4" y="6"/>
                      <a:pt x="5" y="5"/>
                    </a:cubicBezTo>
                    <a:cubicBezTo>
                      <a:pt x="5" y="5"/>
                      <a:pt x="5" y="4"/>
                      <a:pt x="5" y="3"/>
                    </a:cubicBezTo>
                    <a:cubicBezTo>
                      <a:pt x="5" y="2"/>
                      <a:pt x="5" y="2"/>
                      <a:pt x="5" y="1"/>
                    </a:cubicBezTo>
                    <a:cubicBezTo>
                      <a:pt x="3" y="0"/>
                      <a:pt x="1" y="0"/>
                      <a:pt x="0" y="1"/>
                    </a:cubicBezTo>
                    <a:cubicBezTo>
                      <a:pt x="0" y="2"/>
                      <a:pt x="0" y="2"/>
                      <a:pt x="0" y="3"/>
                    </a:cubicBezTo>
                    <a:cubicBezTo>
                      <a:pt x="0" y="4"/>
                      <a:pt x="0" y="5"/>
                      <a:pt x="0" y="5"/>
                    </a:cubicBezTo>
                    <a:cubicBezTo>
                      <a:pt x="1" y="6"/>
                      <a:pt x="2" y="6"/>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839">
                <a:extLst>
                  <a:ext uri="{FF2B5EF4-FFF2-40B4-BE49-F238E27FC236}">
                    <a16:creationId xmlns:a16="http://schemas.microsoft.com/office/drawing/2014/main" id="{B43FBDB1-406F-41A8-ACB6-AF9E0EA35974}"/>
                  </a:ext>
                </a:extLst>
              </p:cNvPr>
              <p:cNvSpPr>
                <a:spLocks/>
              </p:cNvSpPr>
              <p:nvPr/>
            </p:nvSpPr>
            <p:spPr bwMode="auto">
              <a:xfrm>
                <a:off x="3762124" y="4983039"/>
                <a:ext cx="9496" cy="251636"/>
              </a:xfrm>
              <a:custGeom>
                <a:avLst/>
                <a:gdLst>
                  <a:gd name="T0" fmla="*/ 6 w 6"/>
                  <a:gd name="T1" fmla="*/ 160 h 163"/>
                  <a:gd name="T2" fmla="*/ 6 w 6"/>
                  <a:gd name="T3" fmla="*/ 3 h 163"/>
                  <a:gd name="T4" fmla="*/ 3 w 6"/>
                  <a:gd name="T5" fmla="*/ 0 h 163"/>
                  <a:gd name="T6" fmla="*/ 0 w 6"/>
                  <a:gd name="T7" fmla="*/ 3 h 163"/>
                  <a:gd name="T8" fmla="*/ 0 w 6"/>
                  <a:gd name="T9" fmla="*/ 160 h 163"/>
                  <a:gd name="T10" fmla="*/ 3 w 6"/>
                  <a:gd name="T11" fmla="*/ 163 h 163"/>
                  <a:gd name="T12" fmla="*/ 6 w 6"/>
                  <a:gd name="T13" fmla="*/ 160 h 163"/>
                </a:gdLst>
                <a:ahLst/>
                <a:cxnLst>
                  <a:cxn ang="0">
                    <a:pos x="T0" y="T1"/>
                  </a:cxn>
                  <a:cxn ang="0">
                    <a:pos x="T2" y="T3"/>
                  </a:cxn>
                  <a:cxn ang="0">
                    <a:pos x="T4" y="T5"/>
                  </a:cxn>
                  <a:cxn ang="0">
                    <a:pos x="T6" y="T7"/>
                  </a:cxn>
                  <a:cxn ang="0">
                    <a:pos x="T8" y="T9"/>
                  </a:cxn>
                  <a:cxn ang="0">
                    <a:pos x="T10" y="T11"/>
                  </a:cxn>
                  <a:cxn ang="0">
                    <a:pos x="T12" y="T13"/>
                  </a:cxn>
                </a:cxnLst>
                <a:rect l="0" t="0" r="r" b="b"/>
                <a:pathLst>
                  <a:path w="6" h="163">
                    <a:moveTo>
                      <a:pt x="6" y="160"/>
                    </a:moveTo>
                    <a:cubicBezTo>
                      <a:pt x="6" y="3"/>
                      <a:pt x="6" y="3"/>
                      <a:pt x="6" y="3"/>
                    </a:cubicBezTo>
                    <a:cubicBezTo>
                      <a:pt x="6" y="2"/>
                      <a:pt x="5" y="0"/>
                      <a:pt x="3" y="0"/>
                    </a:cubicBezTo>
                    <a:cubicBezTo>
                      <a:pt x="1" y="0"/>
                      <a:pt x="0" y="2"/>
                      <a:pt x="0" y="3"/>
                    </a:cubicBezTo>
                    <a:cubicBezTo>
                      <a:pt x="0" y="160"/>
                      <a:pt x="0" y="160"/>
                      <a:pt x="0" y="160"/>
                    </a:cubicBezTo>
                    <a:cubicBezTo>
                      <a:pt x="0" y="162"/>
                      <a:pt x="1" y="163"/>
                      <a:pt x="3" y="163"/>
                    </a:cubicBezTo>
                    <a:cubicBezTo>
                      <a:pt x="5" y="163"/>
                      <a:pt x="6" y="162"/>
                      <a:pt x="6" y="1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840">
                <a:extLst>
                  <a:ext uri="{FF2B5EF4-FFF2-40B4-BE49-F238E27FC236}">
                    <a16:creationId xmlns:a16="http://schemas.microsoft.com/office/drawing/2014/main" id="{D09EB39B-1F6B-476B-9B83-A8528603316B}"/>
                  </a:ext>
                </a:extLst>
              </p:cNvPr>
              <p:cNvSpPr>
                <a:spLocks/>
              </p:cNvSpPr>
              <p:nvPr/>
            </p:nvSpPr>
            <p:spPr bwMode="auto">
              <a:xfrm>
                <a:off x="3965219" y="4983039"/>
                <a:ext cx="9496" cy="251636"/>
              </a:xfrm>
              <a:custGeom>
                <a:avLst/>
                <a:gdLst>
                  <a:gd name="T0" fmla="*/ 0 w 6"/>
                  <a:gd name="T1" fmla="*/ 3 h 163"/>
                  <a:gd name="T2" fmla="*/ 0 w 6"/>
                  <a:gd name="T3" fmla="*/ 160 h 163"/>
                  <a:gd name="T4" fmla="*/ 3 w 6"/>
                  <a:gd name="T5" fmla="*/ 163 h 163"/>
                  <a:gd name="T6" fmla="*/ 6 w 6"/>
                  <a:gd name="T7" fmla="*/ 160 h 163"/>
                  <a:gd name="T8" fmla="*/ 6 w 6"/>
                  <a:gd name="T9" fmla="*/ 3 h 163"/>
                  <a:gd name="T10" fmla="*/ 3 w 6"/>
                  <a:gd name="T11" fmla="*/ 0 h 163"/>
                  <a:gd name="T12" fmla="*/ 0 w 6"/>
                  <a:gd name="T13" fmla="*/ 3 h 163"/>
                </a:gdLst>
                <a:ahLst/>
                <a:cxnLst>
                  <a:cxn ang="0">
                    <a:pos x="T0" y="T1"/>
                  </a:cxn>
                  <a:cxn ang="0">
                    <a:pos x="T2" y="T3"/>
                  </a:cxn>
                  <a:cxn ang="0">
                    <a:pos x="T4" y="T5"/>
                  </a:cxn>
                  <a:cxn ang="0">
                    <a:pos x="T6" y="T7"/>
                  </a:cxn>
                  <a:cxn ang="0">
                    <a:pos x="T8" y="T9"/>
                  </a:cxn>
                  <a:cxn ang="0">
                    <a:pos x="T10" y="T11"/>
                  </a:cxn>
                  <a:cxn ang="0">
                    <a:pos x="T12" y="T13"/>
                  </a:cxn>
                </a:cxnLst>
                <a:rect l="0" t="0" r="r" b="b"/>
                <a:pathLst>
                  <a:path w="6" h="163">
                    <a:moveTo>
                      <a:pt x="0" y="3"/>
                    </a:moveTo>
                    <a:cubicBezTo>
                      <a:pt x="0" y="160"/>
                      <a:pt x="0" y="160"/>
                      <a:pt x="0" y="160"/>
                    </a:cubicBezTo>
                    <a:cubicBezTo>
                      <a:pt x="0" y="162"/>
                      <a:pt x="1" y="163"/>
                      <a:pt x="3" y="163"/>
                    </a:cubicBezTo>
                    <a:cubicBezTo>
                      <a:pt x="4" y="163"/>
                      <a:pt x="6" y="162"/>
                      <a:pt x="6" y="160"/>
                    </a:cubicBezTo>
                    <a:cubicBezTo>
                      <a:pt x="6" y="3"/>
                      <a:pt x="6" y="3"/>
                      <a:pt x="6" y="3"/>
                    </a:cubicBezTo>
                    <a:cubicBezTo>
                      <a:pt x="6" y="2"/>
                      <a:pt x="4" y="0"/>
                      <a:pt x="3" y="0"/>
                    </a:cubicBezTo>
                    <a:cubicBezTo>
                      <a:pt x="1" y="0"/>
                      <a:pt x="0" y="2"/>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11" name="Rectangle 10"/>
          <p:cNvSpPr/>
          <p:nvPr/>
        </p:nvSpPr>
        <p:spPr>
          <a:xfrm>
            <a:off x="921194" y="3429000"/>
            <a:ext cx="10508806" cy="2185214"/>
          </a:xfrm>
          <a:prstGeom prst="rect">
            <a:avLst/>
          </a:prstGeom>
        </p:spPr>
        <p:txBody>
          <a:bodyPr wrap="square">
            <a:spAutoFit/>
          </a:bodyPr>
          <a:lstStyle/>
          <a:p>
            <a:pPr marL="342900" indent="-342900">
              <a:spcBef>
                <a:spcPts val="1200"/>
              </a:spcBef>
              <a:spcAft>
                <a:spcPts val="1200"/>
              </a:spcAft>
              <a:buFont typeface="Arial" panose="020B0604020202020204" pitchFamily="34" charset="0"/>
              <a:buChar char="•"/>
            </a:pPr>
            <a:r>
              <a:rPr lang="en-US" altLang="en-US" sz="3200" dirty="0">
                <a:solidFill>
                  <a:schemeClr val="bg1"/>
                </a:solidFill>
              </a:rPr>
              <a:t>Intimidated by money and investing</a:t>
            </a:r>
          </a:p>
          <a:p>
            <a:pPr marL="342900" indent="-342900">
              <a:spcBef>
                <a:spcPts val="1200"/>
              </a:spcBef>
              <a:spcAft>
                <a:spcPts val="1200"/>
              </a:spcAft>
              <a:buFont typeface="Arial" panose="020B0604020202020204" pitchFamily="34" charset="0"/>
              <a:buChar char="•"/>
            </a:pPr>
            <a:r>
              <a:rPr lang="en-US" altLang="en-US" sz="3200" dirty="0">
                <a:solidFill>
                  <a:schemeClr val="bg1"/>
                </a:solidFill>
              </a:rPr>
              <a:t>Hope someone will take care of your financial problems</a:t>
            </a:r>
          </a:p>
          <a:p>
            <a:pPr marL="342900" indent="-342900">
              <a:spcBef>
                <a:spcPts val="1200"/>
              </a:spcBef>
              <a:spcAft>
                <a:spcPts val="1200"/>
              </a:spcAft>
              <a:buFont typeface="Arial" panose="020B0604020202020204" pitchFamily="34" charset="0"/>
              <a:buChar char="•"/>
            </a:pPr>
            <a:r>
              <a:rPr lang="en-US" altLang="en-US" sz="3200" dirty="0">
                <a:solidFill>
                  <a:schemeClr val="bg1"/>
                </a:solidFill>
              </a:rPr>
              <a:t>Defer all financial matters to your partner</a:t>
            </a:r>
          </a:p>
        </p:txBody>
      </p:sp>
      <p:sp>
        <p:nvSpPr>
          <p:cNvPr id="12" name="Rectangle 11"/>
          <p:cNvSpPr/>
          <p:nvPr/>
        </p:nvSpPr>
        <p:spPr>
          <a:xfrm>
            <a:off x="3368122" y="440751"/>
            <a:ext cx="4499098"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sp>
        <p:nvSpPr>
          <p:cNvPr id="21" name="TextBox 20"/>
          <p:cNvSpPr txBox="1"/>
          <p:nvPr/>
        </p:nvSpPr>
        <p:spPr>
          <a:xfrm>
            <a:off x="3368122" y="1265693"/>
            <a:ext cx="6071636" cy="1267616"/>
          </a:xfrm>
          <a:prstGeom prst="rect">
            <a:avLst/>
          </a:prstGeom>
          <a:noFill/>
        </p:spPr>
        <p:txBody>
          <a:bodyPr wrap="square" rtlCol="0">
            <a:noAutofit/>
          </a:bodyPr>
          <a:lstStyle/>
          <a:p>
            <a:pPr>
              <a:lnSpc>
                <a:spcPct val="90000"/>
              </a:lnSpc>
            </a:pPr>
            <a:r>
              <a:rPr lang="en-US" sz="4000" dirty="0">
                <a:solidFill>
                  <a:schemeClr val="bg1"/>
                </a:solidFill>
              </a:rPr>
              <a:t>Financial</a:t>
            </a:r>
            <a:r>
              <a:rPr lang="en-US" sz="4000" dirty="0">
                <a:solidFill>
                  <a:schemeClr val="accent4"/>
                </a:solidFill>
              </a:rPr>
              <a:t> </a:t>
            </a:r>
            <a:r>
              <a:rPr lang="en-US" sz="4000" b="1" i="1" dirty="0">
                <a:solidFill>
                  <a:schemeClr val="accent1"/>
                </a:solidFill>
              </a:rPr>
              <a:t>Dreamer</a:t>
            </a:r>
          </a:p>
        </p:txBody>
      </p:sp>
    </p:spTree>
    <p:extLst>
      <p:ext uri="{BB962C8B-B14F-4D97-AF65-F5344CB8AC3E}">
        <p14:creationId xmlns:p14="http://schemas.microsoft.com/office/powerpoint/2010/main" val="2722554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570605-7258-389A-AF78-C257C6AD35EF}"/>
              </a:ext>
            </a:extLst>
          </p:cNvPr>
          <p:cNvGrpSpPr/>
          <p:nvPr/>
        </p:nvGrpSpPr>
        <p:grpSpPr>
          <a:xfrm>
            <a:off x="0" y="2743200"/>
            <a:ext cx="5367021" cy="2257660"/>
            <a:chOff x="0" y="2971800"/>
            <a:chExt cx="5367021" cy="2257660"/>
          </a:xfrm>
        </p:grpSpPr>
        <p:sp>
          <p:nvSpPr>
            <p:cNvPr id="3" name="Rectangle 2">
              <a:extLst>
                <a:ext uri="{FF2B5EF4-FFF2-40B4-BE49-F238E27FC236}">
                  <a16:creationId xmlns:a16="http://schemas.microsoft.com/office/drawing/2014/main" id="{2DAE4AB2-1010-2758-0F8B-39EB11A85926}"/>
                </a:ext>
              </a:extLst>
            </p:cNvPr>
            <p:cNvSpPr/>
            <p:nvPr/>
          </p:nvSpPr>
          <p:spPr>
            <a:xfrm>
              <a:off x="0" y="2971800"/>
              <a:ext cx="5367021" cy="2257660"/>
            </a:xfrm>
            <a:prstGeom prst="rect">
              <a:avLst/>
            </a:prstGeom>
            <a:solidFill>
              <a:schemeClr val="tx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4" name="Text Placeholder 4">
              <a:extLst>
                <a:ext uri="{FF2B5EF4-FFF2-40B4-BE49-F238E27FC236}">
                  <a16:creationId xmlns:a16="http://schemas.microsoft.com/office/drawing/2014/main" id="{32D4DC7B-8A27-952C-7C06-ADB5DE2CAD00}"/>
                </a:ext>
              </a:extLst>
            </p:cNvPr>
            <p:cNvSpPr txBox="1">
              <a:spLocks/>
            </p:cNvSpPr>
            <p:nvPr/>
          </p:nvSpPr>
          <p:spPr>
            <a:xfrm>
              <a:off x="755184" y="3380281"/>
              <a:ext cx="4611837" cy="1575938"/>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2400" b="1" dirty="0">
                  <a:solidFill>
                    <a:srgbClr val="D4EFFC"/>
                  </a:solidFill>
                </a:rPr>
                <a:t>EXERCISE #4</a:t>
              </a:r>
              <a:endParaRPr lang="en-US" dirty="0">
                <a:solidFill>
                  <a:srgbClr val="D4EFFC"/>
                </a:solidFill>
              </a:endParaRPr>
            </a:p>
            <a:p>
              <a:r>
                <a:rPr lang="en-US" sz="2400" i="1" dirty="0">
                  <a:solidFill>
                    <a:schemeClr val="bg2"/>
                  </a:solidFill>
                </a:rPr>
                <a:t>Which of the financial personalities do you most identify with?</a:t>
              </a:r>
            </a:p>
          </p:txBody>
        </p:sp>
      </p:grpSp>
      <p:sp>
        <p:nvSpPr>
          <p:cNvPr id="6" name="Rectangle 5"/>
          <p:cNvSpPr/>
          <p:nvPr/>
        </p:nvSpPr>
        <p:spPr>
          <a:xfrm>
            <a:off x="6209626" y="985595"/>
            <a:ext cx="1958638" cy="4032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02" y="548650"/>
            <a:ext cx="4376158" cy="5663263"/>
          </a:xfrm>
          <a:prstGeom prst="rect">
            <a:avLst/>
          </a:prstGeom>
          <a:ln>
            <a:solidFill>
              <a:schemeClr val="bg2">
                <a:lumMod val="65000"/>
              </a:schemeClr>
            </a:solidFill>
          </a:ln>
          <a:effectLst>
            <a:outerShdw blurRad="50800" dist="38100" dir="2700000" algn="tl" rotWithShape="0">
              <a:prstClr val="black">
                <a:alpha val="40000"/>
              </a:prstClr>
            </a:outerShdw>
          </a:effectLst>
        </p:spPr>
      </p:pic>
      <p:sp>
        <p:nvSpPr>
          <p:cNvPr id="8"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293764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DISCOVERY </a:t>
            </a:r>
            <a:br>
              <a:rPr lang="en-US" sz="3200" dirty="0"/>
            </a:br>
            <a:r>
              <a:rPr lang="en-US" sz="3600" b="1" dirty="0">
                <a:solidFill>
                  <a:schemeClr val="accent4"/>
                </a:solidFill>
              </a:rPr>
              <a:t>JOURNAL </a:t>
            </a:r>
          </a:p>
        </p:txBody>
      </p:sp>
      <p:sp>
        <p:nvSpPr>
          <p:cNvPr id="9" name="Rectangle 8">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sp>
        <p:nvSpPr>
          <p:cNvPr id="10" name="TextBox 9">
            <a:extLst>
              <a:ext uri="{FF2B5EF4-FFF2-40B4-BE49-F238E27FC236}">
                <a16:creationId xmlns:a16="http://schemas.microsoft.com/office/drawing/2014/main" id="{E03539E9-8103-5FC6-7919-96199AAB02A3}"/>
              </a:ext>
            </a:extLst>
          </p:cNvPr>
          <p:cNvSpPr txBox="1">
            <a:spLocks noChangeArrowheads="1"/>
          </p:cNvSpPr>
          <p:nvPr/>
        </p:nvSpPr>
        <p:spPr bwMode="auto">
          <a:xfrm rot="10800000" flipV="1">
            <a:off x="7023885" y="5781308"/>
            <a:ext cx="2147769" cy="258532"/>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300" dirty="0">
                <a:solidFill>
                  <a:schemeClr val="bg2">
                    <a:lumMod val="50000"/>
                  </a:schemeClr>
                </a:solidFill>
                <a:latin typeface="+mn-lt"/>
              </a:rPr>
              <a:t>INVESTMENT AND INSURANCE PRODUCTS ARE: </a:t>
            </a:r>
            <a:br>
              <a:rPr lang="en-US" sz="300" dirty="0">
                <a:solidFill>
                  <a:schemeClr val="bg2">
                    <a:lumMod val="50000"/>
                  </a:schemeClr>
                </a:solidFill>
                <a:latin typeface="+mn-lt"/>
              </a:rPr>
            </a:b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FDIC INSURED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INSURED BY ANY FEDERAL GOVERNMENT AGENCY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A DEPOSIT OR OTHER OBLIGATION OF, OR GUARANTEED BY THE BANK OR ANY OF ITS AFFILIATES</a:t>
            </a:r>
            <a:r>
              <a:rPr lang="en-US" altLang="en-US" sz="300" b="0" dirty="0">
                <a:solidFill>
                  <a:schemeClr val="bg2">
                    <a:lumMod val="50000"/>
                  </a:schemeClr>
                </a:solidFill>
                <a:latin typeface="+mn-lt"/>
              </a:rPr>
              <a:t>  • </a:t>
            </a:r>
            <a:r>
              <a:rPr lang="en-US" sz="300" b="0" dirty="0">
                <a:solidFill>
                  <a:schemeClr val="bg2">
                    <a:lumMod val="50000"/>
                  </a:schemeClr>
                </a:solidFill>
                <a:latin typeface="+mn-lt"/>
              </a:rPr>
              <a:t>SUBJECT TO INVESTMENT RISKS, INCLUDING POSSIBLE LOSS OF THE PRINCIPAL AMOUNT INVESTED</a:t>
            </a:r>
          </a:p>
        </p:txBody>
      </p:sp>
    </p:spTree>
    <p:extLst>
      <p:ext uri="{BB962C8B-B14F-4D97-AF65-F5344CB8AC3E}">
        <p14:creationId xmlns:p14="http://schemas.microsoft.com/office/powerpoint/2010/main" val="174241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3600" dirty="0"/>
              <a:t>Financial personalities</a:t>
            </a:r>
          </a:p>
        </p:txBody>
      </p:sp>
      <p:sp>
        <p:nvSpPr>
          <p:cNvPr id="3" name="Slide Number Placeholder 2"/>
          <p:cNvSpPr>
            <a:spLocks noGrp="1"/>
          </p:cNvSpPr>
          <p:nvPr>
            <p:ph type="sldNum" sz="quarter" idx="4"/>
          </p:nvPr>
        </p:nvSpPr>
        <p:spPr/>
        <p:txBody>
          <a:bodyPr/>
          <a:lstStyle/>
          <a:p>
            <a:fld id="{67FC5CDF-15F9-4054-9F50-C9080AAD3281}" type="slidenum">
              <a:rPr lang="en-US" smtClean="0"/>
              <a:pPr/>
              <a:t>39</a:t>
            </a:fld>
            <a:endParaRPr lang="en-US" dirty="0"/>
          </a:p>
        </p:txBody>
      </p:sp>
      <p:grpSp>
        <p:nvGrpSpPr>
          <p:cNvPr id="4" name="Group 3"/>
          <p:cNvGrpSpPr/>
          <p:nvPr/>
        </p:nvGrpSpPr>
        <p:grpSpPr>
          <a:xfrm>
            <a:off x="9783776" y="2060347"/>
            <a:ext cx="1689439" cy="1693380"/>
            <a:chOff x="1095810" y="1765892"/>
            <a:chExt cx="456136" cy="457200"/>
          </a:xfrm>
        </p:grpSpPr>
        <p:sp>
          <p:nvSpPr>
            <p:cNvPr id="5" name="Oval 654"/>
            <p:cNvSpPr>
              <a:spLocks noChangeArrowheads="1"/>
            </p:cNvSpPr>
            <p:nvPr/>
          </p:nvSpPr>
          <p:spPr bwMode="auto">
            <a:xfrm>
              <a:off x="1095810" y="1765892"/>
              <a:ext cx="456136" cy="4572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nvGrpSpPr>
            <p:cNvPr id="6" name="Group 5"/>
            <p:cNvGrpSpPr>
              <a:grpSpLocks noChangeAspect="1"/>
            </p:cNvGrpSpPr>
            <p:nvPr/>
          </p:nvGrpSpPr>
          <p:grpSpPr>
            <a:xfrm>
              <a:off x="1226082" y="1876070"/>
              <a:ext cx="195591" cy="236843"/>
              <a:chOff x="3744317" y="4961672"/>
              <a:chExt cx="246888" cy="295554"/>
            </a:xfrm>
            <a:solidFill>
              <a:schemeClr val="tx2"/>
            </a:solidFill>
          </p:grpSpPr>
          <p:sp>
            <p:nvSpPr>
              <p:cNvPr id="7" name="Freeform 835"/>
              <p:cNvSpPr>
                <a:spLocks noEditPoints="1"/>
              </p:cNvSpPr>
              <p:nvPr/>
            </p:nvSpPr>
            <p:spPr bwMode="auto">
              <a:xfrm>
                <a:off x="3744317" y="4961672"/>
                <a:ext cx="246888" cy="295554"/>
              </a:xfrm>
              <a:custGeom>
                <a:avLst/>
                <a:gdLst>
                  <a:gd name="T0" fmla="*/ 102 w 160"/>
                  <a:gd name="T1" fmla="*/ 186 h 192"/>
                  <a:gd name="T2" fmla="*/ 122 w 160"/>
                  <a:gd name="T3" fmla="*/ 150 h 192"/>
                  <a:gd name="T4" fmla="*/ 94 w 160"/>
                  <a:gd name="T5" fmla="*/ 105 h 192"/>
                  <a:gd name="T6" fmla="*/ 93 w 160"/>
                  <a:gd name="T7" fmla="*/ 88 h 192"/>
                  <a:gd name="T8" fmla="*/ 110 w 160"/>
                  <a:gd name="T9" fmla="*/ 71 h 192"/>
                  <a:gd name="T10" fmla="*/ 102 w 160"/>
                  <a:gd name="T11" fmla="*/ 6 h 192"/>
                  <a:gd name="T12" fmla="*/ 160 w 160"/>
                  <a:gd name="T13" fmla="*/ 3 h 192"/>
                  <a:gd name="T14" fmla="*/ 81 w 160"/>
                  <a:gd name="T15" fmla="*/ 0 h 192"/>
                  <a:gd name="T16" fmla="*/ 3 w 160"/>
                  <a:gd name="T17" fmla="*/ 0 h 192"/>
                  <a:gd name="T18" fmla="*/ 3 w 160"/>
                  <a:gd name="T19" fmla="*/ 6 h 192"/>
                  <a:gd name="T20" fmla="*/ 51 w 160"/>
                  <a:gd name="T21" fmla="*/ 12 h 192"/>
                  <a:gd name="T22" fmla="*/ 67 w 160"/>
                  <a:gd name="T23" fmla="*/ 86 h 192"/>
                  <a:gd name="T24" fmla="*/ 68 w 160"/>
                  <a:gd name="T25" fmla="*/ 103 h 192"/>
                  <a:gd name="T26" fmla="*/ 51 w 160"/>
                  <a:gd name="T27" fmla="*/ 121 h 192"/>
                  <a:gd name="T28" fmla="*/ 51 w 160"/>
                  <a:gd name="T29" fmla="*/ 180 h 192"/>
                  <a:gd name="T30" fmla="*/ 3 w 160"/>
                  <a:gd name="T31" fmla="*/ 186 h 192"/>
                  <a:gd name="T32" fmla="*/ 3 w 160"/>
                  <a:gd name="T33" fmla="*/ 192 h 192"/>
                  <a:gd name="T34" fmla="*/ 160 w 160"/>
                  <a:gd name="T35" fmla="*/ 189 h 192"/>
                  <a:gd name="T36" fmla="*/ 55 w 160"/>
                  <a:gd name="T37" fmla="*/ 16 h 192"/>
                  <a:gd name="T38" fmla="*/ 81 w 160"/>
                  <a:gd name="T39" fmla="*/ 6 h 192"/>
                  <a:gd name="T40" fmla="*/ 116 w 160"/>
                  <a:gd name="T41" fmla="*/ 38 h 192"/>
                  <a:gd name="T42" fmla="*/ 55 w 160"/>
                  <a:gd name="T43" fmla="*/ 16 h 192"/>
                  <a:gd name="T44" fmla="*/ 55 w 160"/>
                  <a:gd name="T45" fmla="*/ 125 h 192"/>
                  <a:gd name="T46" fmla="*/ 73 w 160"/>
                  <a:gd name="T47" fmla="*/ 103 h 192"/>
                  <a:gd name="T48" fmla="*/ 71 w 160"/>
                  <a:gd name="T49" fmla="*/ 82 h 192"/>
                  <a:gd name="T50" fmla="*/ 45 w 160"/>
                  <a:gd name="T51" fmla="*/ 44 h 192"/>
                  <a:gd name="T52" fmla="*/ 106 w 160"/>
                  <a:gd name="T53" fmla="*/ 66 h 192"/>
                  <a:gd name="T54" fmla="*/ 87 w 160"/>
                  <a:gd name="T55" fmla="*/ 88 h 192"/>
                  <a:gd name="T56" fmla="*/ 90 w 160"/>
                  <a:gd name="T57" fmla="*/ 109 h 192"/>
                  <a:gd name="T58" fmla="*/ 116 w 160"/>
                  <a:gd name="T59" fmla="*/ 150 h 192"/>
                  <a:gd name="T60" fmla="*/ 82 w 160"/>
                  <a:gd name="T61" fmla="*/ 148 h 192"/>
                  <a:gd name="T62" fmla="*/ 49 w 160"/>
                  <a:gd name="T63" fmla="*/ 167 h 192"/>
                  <a:gd name="T64" fmla="*/ 52 w 160"/>
                  <a:gd name="T65" fmla="*/ 172 h 192"/>
                  <a:gd name="T66" fmla="*/ 109 w 160"/>
                  <a:gd name="T67" fmla="*/ 172 h 192"/>
                  <a:gd name="T68" fmla="*/ 80 w 160"/>
                  <a:gd name="T69" fmla="*/ 18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92">
                    <a:moveTo>
                      <a:pt x="158" y="186"/>
                    </a:moveTo>
                    <a:cubicBezTo>
                      <a:pt x="102" y="186"/>
                      <a:pt x="102" y="186"/>
                      <a:pt x="102" y="186"/>
                    </a:cubicBezTo>
                    <a:cubicBezTo>
                      <a:pt x="105" y="184"/>
                      <a:pt x="107" y="182"/>
                      <a:pt x="110" y="180"/>
                    </a:cubicBezTo>
                    <a:cubicBezTo>
                      <a:pt x="118" y="172"/>
                      <a:pt x="122" y="161"/>
                      <a:pt x="122" y="150"/>
                    </a:cubicBezTo>
                    <a:cubicBezTo>
                      <a:pt x="122" y="139"/>
                      <a:pt x="118" y="129"/>
                      <a:pt x="110" y="121"/>
                    </a:cubicBezTo>
                    <a:cubicBezTo>
                      <a:pt x="94" y="105"/>
                      <a:pt x="94" y="105"/>
                      <a:pt x="94" y="105"/>
                    </a:cubicBezTo>
                    <a:cubicBezTo>
                      <a:pt x="94" y="105"/>
                      <a:pt x="93" y="104"/>
                      <a:pt x="93" y="103"/>
                    </a:cubicBezTo>
                    <a:cubicBezTo>
                      <a:pt x="93" y="88"/>
                      <a:pt x="93" y="88"/>
                      <a:pt x="93" y="88"/>
                    </a:cubicBezTo>
                    <a:cubicBezTo>
                      <a:pt x="93" y="88"/>
                      <a:pt x="94" y="87"/>
                      <a:pt x="94" y="86"/>
                    </a:cubicBezTo>
                    <a:cubicBezTo>
                      <a:pt x="110" y="71"/>
                      <a:pt x="110" y="71"/>
                      <a:pt x="110" y="71"/>
                    </a:cubicBezTo>
                    <a:cubicBezTo>
                      <a:pt x="126" y="54"/>
                      <a:pt x="126" y="28"/>
                      <a:pt x="110" y="12"/>
                    </a:cubicBezTo>
                    <a:cubicBezTo>
                      <a:pt x="107" y="9"/>
                      <a:pt x="105" y="7"/>
                      <a:pt x="102" y="6"/>
                    </a:cubicBezTo>
                    <a:cubicBezTo>
                      <a:pt x="158" y="6"/>
                      <a:pt x="158" y="6"/>
                      <a:pt x="158" y="6"/>
                    </a:cubicBezTo>
                    <a:cubicBezTo>
                      <a:pt x="159" y="6"/>
                      <a:pt x="160" y="4"/>
                      <a:pt x="160" y="3"/>
                    </a:cubicBezTo>
                    <a:cubicBezTo>
                      <a:pt x="160" y="1"/>
                      <a:pt x="159" y="0"/>
                      <a:pt x="158" y="0"/>
                    </a:cubicBezTo>
                    <a:cubicBezTo>
                      <a:pt x="81" y="0"/>
                      <a:pt x="81" y="0"/>
                      <a:pt x="81" y="0"/>
                    </a:cubicBezTo>
                    <a:cubicBezTo>
                      <a:pt x="81" y="0"/>
                      <a:pt x="80" y="0"/>
                      <a:pt x="80" y="0"/>
                    </a:cubicBezTo>
                    <a:cubicBezTo>
                      <a:pt x="3" y="0"/>
                      <a:pt x="3" y="0"/>
                      <a:pt x="3" y="0"/>
                    </a:cubicBezTo>
                    <a:cubicBezTo>
                      <a:pt x="2" y="0"/>
                      <a:pt x="0" y="1"/>
                      <a:pt x="0" y="3"/>
                    </a:cubicBezTo>
                    <a:cubicBezTo>
                      <a:pt x="0" y="4"/>
                      <a:pt x="2" y="6"/>
                      <a:pt x="3" y="6"/>
                    </a:cubicBezTo>
                    <a:cubicBezTo>
                      <a:pt x="59" y="6"/>
                      <a:pt x="59" y="6"/>
                      <a:pt x="59" y="6"/>
                    </a:cubicBezTo>
                    <a:cubicBezTo>
                      <a:pt x="56" y="7"/>
                      <a:pt x="54" y="9"/>
                      <a:pt x="51" y="12"/>
                    </a:cubicBezTo>
                    <a:cubicBezTo>
                      <a:pt x="35" y="28"/>
                      <a:pt x="35" y="54"/>
                      <a:pt x="51" y="71"/>
                    </a:cubicBezTo>
                    <a:cubicBezTo>
                      <a:pt x="67" y="86"/>
                      <a:pt x="67" y="86"/>
                      <a:pt x="67" y="86"/>
                    </a:cubicBezTo>
                    <a:cubicBezTo>
                      <a:pt x="67" y="87"/>
                      <a:pt x="68" y="88"/>
                      <a:pt x="68" y="88"/>
                    </a:cubicBezTo>
                    <a:cubicBezTo>
                      <a:pt x="68" y="103"/>
                      <a:pt x="68" y="103"/>
                      <a:pt x="68" y="103"/>
                    </a:cubicBezTo>
                    <a:cubicBezTo>
                      <a:pt x="68" y="104"/>
                      <a:pt x="67" y="105"/>
                      <a:pt x="67" y="105"/>
                    </a:cubicBezTo>
                    <a:cubicBezTo>
                      <a:pt x="51" y="121"/>
                      <a:pt x="51" y="121"/>
                      <a:pt x="51" y="121"/>
                    </a:cubicBezTo>
                    <a:cubicBezTo>
                      <a:pt x="43" y="129"/>
                      <a:pt x="39" y="139"/>
                      <a:pt x="39" y="150"/>
                    </a:cubicBezTo>
                    <a:cubicBezTo>
                      <a:pt x="39" y="161"/>
                      <a:pt x="43" y="172"/>
                      <a:pt x="51" y="180"/>
                    </a:cubicBezTo>
                    <a:cubicBezTo>
                      <a:pt x="54" y="182"/>
                      <a:pt x="56" y="184"/>
                      <a:pt x="59" y="186"/>
                    </a:cubicBezTo>
                    <a:cubicBezTo>
                      <a:pt x="3" y="186"/>
                      <a:pt x="3" y="186"/>
                      <a:pt x="3" y="186"/>
                    </a:cubicBezTo>
                    <a:cubicBezTo>
                      <a:pt x="2" y="186"/>
                      <a:pt x="0" y="187"/>
                      <a:pt x="0" y="189"/>
                    </a:cubicBezTo>
                    <a:cubicBezTo>
                      <a:pt x="0" y="191"/>
                      <a:pt x="2" y="192"/>
                      <a:pt x="3" y="192"/>
                    </a:cubicBezTo>
                    <a:cubicBezTo>
                      <a:pt x="158" y="192"/>
                      <a:pt x="158" y="192"/>
                      <a:pt x="158" y="192"/>
                    </a:cubicBezTo>
                    <a:cubicBezTo>
                      <a:pt x="159" y="192"/>
                      <a:pt x="160" y="191"/>
                      <a:pt x="160" y="189"/>
                    </a:cubicBezTo>
                    <a:cubicBezTo>
                      <a:pt x="160" y="187"/>
                      <a:pt x="159" y="186"/>
                      <a:pt x="158" y="186"/>
                    </a:cubicBezTo>
                    <a:close/>
                    <a:moveTo>
                      <a:pt x="55" y="16"/>
                    </a:moveTo>
                    <a:cubicBezTo>
                      <a:pt x="62" y="9"/>
                      <a:pt x="71" y="6"/>
                      <a:pt x="80" y="6"/>
                    </a:cubicBezTo>
                    <a:cubicBezTo>
                      <a:pt x="81" y="6"/>
                      <a:pt x="81" y="6"/>
                      <a:pt x="81" y="6"/>
                    </a:cubicBezTo>
                    <a:cubicBezTo>
                      <a:pt x="90" y="6"/>
                      <a:pt x="99" y="9"/>
                      <a:pt x="106" y="16"/>
                    </a:cubicBezTo>
                    <a:cubicBezTo>
                      <a:pt x="112" y="22"/>
                      <a:pt x="115" y="30"/>
                      <a:pt x="116" y="38"/>
                    </a:cubicBezTo>
                    <a:cubicBezTo>
                      <a:pt x="45" y="38"/>
                      <a:pt x="45" y="38"/>
                      <a:pt x="45" y="38"/>
                    </a:cubicBezTo>
                    <a:cubicBezTo>
                      <a:pt x="46" y="30"/>
                      <a:pt x="49" y="22"/>
                      <a:pt x="55" y="16"/>
                    </a:cubicBezTo>
                    <a:close/>
                    <a:moveTo>
                      <a:pt x="49" y="167"/>
                    </a:moveTo>
                    <a:cubicBezTo>
                      <a:pt x="42" y="153"/>
                      <a:pt x="44" y="136"/>
                      <a:pt x="55" y="125"/>
                    </a:cubicBezTo>
                    <a:cubicBezTo>
                      <a:pt x="71" y="109"/>
                      <a:pt x="71" y="109"/>
                      <a:pt x="71" y="109"/>
                    </a:cubicBezTo>
                    <a:cubicBezTo>
                      <a:pt x="73" y="108"/>
                      <a:pt x="73" y="106"/>
                      <a:pt x="73" y="103"/>
                    </a:cubicBezTo>
                    <a:cubicBezTo>
                      <a:pt x="73" y="88"/>
                      <a:pt x="73" y="88"/>
                      <a:pt x="73" y="88"/>
                    </a:cubicBezTo>
                    <a:cubicBezTo>
                      <a:pt x="73" y="86"/>
                      <a:pt x="73" y="84"/>
                      <a:pt x="71" y="82"/>
                    </a:cubicBezTo>
                    <a:cubicBezTo>
                      <a:pt x="55" y="66"/>
                      <a:pt x="55" y="66"/>
                      <a:pt x="55" y="66"/>
                    </a:cubicBezTo>
                    <a:cubicBezTo>
                      <a:pt x="49" y="60"/>
                      <a:pt x="46" y="52"/>
                      <a:pt x="45" y="44"/>
                    </a:cubicBezTo>
                    <a:cubicBezTo>
                      <a:pt x="116" y="44"/>
                      <a:pt x="116" y="44"/>
                      <a:pt x="116" y="44"/>
                    </a:cubicBezTo>
                    <a:cubicBezTo>
                      <a:pt x="115" y="52"/>
                      <a:pt x="112" y="60"/>
                      <a:pt x="106" y="66"/>
                    </a:cubicBezTo>
                    <a:cubicBezTo>
                      <a:pt x="90" y="82"/>
                      <a:pt x="90" y="82"/>
                      <a:pt x="90" y="82"/>
                    </a:cubicBezTo>
                    <a:cubicBezTo>
                      <a:pt x="88" y="84"/>
                      <a:pt x="87" y="86"/>
                      <a:pt x="87" y="88"/>
                    </a:cubicBezTo>
                    <a:cubicBezTo>
                      <a:pt x="87" y="103"/>
                      <a:pt x="87" y="103"/>
                      <a:pt x="87" y="103"/>
                    </a:cubicBezTo>
                    <a:cubicBezTo>
                      <a:pt x="87" y="106"/>
                      <a:pt x="88" y="108"/>
                      <a:pt x="90" y="109"/>
                    </a:cubicBezTo>
                    <a:cubicBezTo>
                      <a:pt x="106" y="125"/>
                      <a:pt x="106" y="125"/>
                      <a:pt x="106" y="125"/>
                    </a:cubicBezTo>
                    <a:cubicBezTo>
                      <a:pt x="112" y="132"/>
                      <a:pt x="116" y="141"/>
                      <a:pt x="116" y="150"/>
                    </a:cubicBezTo>
                    <a:cubicBezTo>
                      <a:pt x="116" y="156"/>
                      <a:pt x="115" y="162"/>
                      <a:pt x="112" y="167"/>
                    </a:cubicBezTo>
                    <a:cubicBezTo>
                      <a:pt x="82" y="148"/>
                      <a:pt x="82" y="148"/>
                      <a:pt x="82" y="148"/>
                    </a:cubicBezTo>
                    <a:cubicBezTo>
                      <a:pt x="81" y="147"/>
                      <a:pt x="80" y="147"/>
                      <a:pt x="79" y="148"/>
                    </a:cubicBezTo>
                    <a:lnTo>
                      <a:pt x="49" y="167"/>
                    </a:lnTo>
                    <a:close/>
                    <a:moveTo>
                      <a:pt x="55" y="176"/>
                    </a:moveTo>
                    <a:cubicBezTo>
                      <a:pt x="54" y="174"/>
                      <a:pt x="53" y="173"/>
                      <a:pt x="52" y="172"/>
                    </a:cubicBezTo>
                    <a:cubicBezTo>
                      <a:pt x="80" y="154"/>
                      <a:pt x="80" y="154"/>
                      <a:pt x="80" y="154"/>
                    </a:cubicBezTo>
                    <a:cubicBezTo>
                      <a:pt x="109" y="172"/>
                      <a:pt x="109" y="172"/>
                      <a:pt x="109" y="172"/>
                    </a:cubicBezTo>
                    <a:cubicBezTo>
                      <a:pt x="108" y="173"/>
                      <a:pt x="107" y="174"/>
                      <a:pt x="106" y="176"/>
                    </a:cubicBezTo>
                    <a:cubicBezTo>
                      <a:pt x="99" y="182"/>
                      <a:pt x="90" y="186"/>
                      <a:pt x="80" y="186"/>
                    </a:cubicBezTo>
                    <a:cubicBezTo>
                      <a:pt x="71" y="186"/>
                      <a:pt x="62" y="182"/>
                      <a:pt x="55" y="17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836"/>
              <p:cNvSpPr>
                <a:spLocks/>
              </p:cNvSpPr>
              <p:nvPr/>
            </p:nvSpPr>
            <p:spPr bwMode="auto">
              <a:xfrm>
                <a:off x="3864199" y="5168202"/>
                <a:ext cx="8309" cy="9496"/>
              </a:xfrm>
              <a:custGeom>
                <a:avLst/>
                <a:gdLst>
                  <a:gd name="T0" fmla="*/ 5 w 5"/>
                  <a:gd name="T1" fmla="*/ 5 h 6"/>
                  <a:gd name="T2" fmla="*/ 5 w 5"/>
                  <a:gd name="T3" fmla="*/ 3 h 6"/>
                  <a:gd name="T4" fmla="*/ 5 w 5"/>
                  <a:gd name="T5" fmla="*/ 1 h 6"/>
                  <a:gd name="T6" fmla="*/ 0 w 5"/>
                  <a:gd name="T7" fmla="*/ 1 h 6"/>
                  <a:gd name="T8" fmla="*/ 0 w 5"/>
                  <a:gd name="T9" fmla="*/ 3 h 6"/>
                  <a:gd name="T10" fmla="*/ 0 w 5"/>
                  <a:gd name="T11" fmla="*/ 5 h 6"/>
                  <a:gd name="T12" fmla="*/ 2 w 5"/>
                  <a:gd name="T13" fmla="*/ 6 h 6"/>
                  <a:gd name="T14" fmla="*/ 5 w 5"/>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5" y="5"/>
                    </a:moveTo>
                    <a:cubicBezTo>
                      <a:pt x="5" y="5"/>
                      <a:pt x="5" y="4"/>
                      <a:pt x="5" y="3"/>
                    </a:cubicBezTo>
                    <a:cubicBezTo>
                      <a:pt x="5" y="3"/>
                      <a:pt x="5" y="2"/>
                      <a:pt x="5" y="1"/>
                    </a:cubicBezTo>
                    <a:cubicBezTo>
                      <a:pt x="3" y="0"/>
                      <a:pt x="1" y="0"/>
                      <a:pt x="0" y="1"/>
                    </a:cubicBezTo>
                    <a:cubicBezTo>
                      <a:pt x="0" y="2"/>
                      <a:pt x="0" y="3"/>
                      <a:pt x="0" y="3"/>
                    </a:cubicBezTo>
                    <a:cubicBezTo>
                      <a:pt x="0" y="4"/>
                      <a:pt x="0" y="5"/>
                      <a:pt x="0" y="5"/>
                    </a:cubicBezTo>
                    <a:cubicBezTo>
                      <a:pt x="1" y="6"/>
                      <a:pt x="2" y="6"/>
                      <a:pt x="2" y="6"/>
                    </a:cubicBezTo>
                    <a:cubicBezTo>
                      <a:pt x="3" y="6"/>
                      <a:pt x="4" y="6"/>
                      <a:pt x="5"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837"/>
              <p:cNvSpPr>
                <a:spLocks/>
              </p:cNvSpPr>
              <p:nvPr/>
            </p:nvSpPr>
            <p:spPr bwMode="auto">
              <a:xfrm>
                <a:off x="3864199" y="5148024"/>
                <a:ext cx="8309" cy="9496"/>
              </a:xfrm>
              <a:custGeom>
                <a:avLst/>
                <a:gdLst>
                  <a:gd name="T0" fmla="*/ 2 w 5"/>
                  <a:gd name="T1" fmla="*/ 6 h 6"/>
                  <a:gd name="T2" fmla="*/ 5 w 5"/>
                  <a:gd name="T3" fmla="*/ 5 h 6"/>
                  <a:gd name="T4" fmla="*/ 5 w 5"/>
                  <a:gd name="T5" fmla="*/ 3 h 6"/>
                  <a:gd name="T6" fmla="*/ 5 w 5"/>
                  <a:gd name="T7" fmla="*/ 1 h 6"/>
                  <a:gd name="T8" fmla="*/ 0 w 5"/>
                  <a:gd name="T9" fmla="*/ 1 h 6"/>
                  <a:gd name="T10" fmla="*/ 0 w 5"/>
                  <a:gd name="T11" fmla="*/ 3 h 6"/>
                  <a:gd name="T12" fmla="*/ 0 w 5"/>
                  <a:gd name="T13" fmla="*/ 5 h 6"/>
                  <a:gd name="T14" fmla="*/ 2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2" y="6"/>
                    </a:moveTo>
                    <a:cubicBezTo>
                      <a:pt x="3" y="6"/>
                      <a:pt x="4" y="6"/>
                      <a:pt x="5" y="5"/>
                    </a:cubicBezTo>
                    <a:cubicBezTo>
                      <a:pt x="5" y="5"/>
                      <a:pt x="5" y="4"/>
                      <a:pt x="5" y="3"/>
                    </a:cubicBezTo>
                    <a:cubicBezTo>
                      <a:pt x="5" y="2"/>
                      <a:pt x="5" y="2"/>
                      <a:pt x="5" y="1"/>
                    </a:cubicBezTo>
                    <a:cubicBezTo>
                      <a:pt x="3" y="0"/>
                      <a:pt x="1" y="0"/>
                      <a:pt x="0" y="1"/>
                    </a:cubicBezTo>
                    <a:cubicBezTo>
                      <a:pt x="0" y="2"/>
                      <a:pt x="0" y="2"/>
                      <a:pt x="0" y="3"/>
                    </a:cubicBezTo>
                    <a:cubicBezTo>
                      <a:pt x="0" y="4"/>
                      <a:pt x="0" y="5"/>
                      <a:pt x="0" y="5"/>
                    </a:cubicBezTo>
                    <a:cubicBezTo>
                      <a:pt x="1" y="6"/>
                      <a:pt x="2" y="6"/>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38"/>
              <p:cNvSpPr>
                <a:spLocks/>
              </p:cNvSpPr>
              <p:nvPr/>
            </p:nvSpPr>
            <p:spPr bwMode="auto">
              <a:xfrm>
                <a:off x="3864199" y="5127846"/>
                <a:ext cx="8309" cy="9496"/>
              </a:xfrm>
              <a:custGeom>
                <a:avLst/>
                <a:gdLst>
                  <a:gd name="T0" fmla="*/ 2 w 5"/>
                  <a:gd name="T1" fmla="*/ 6 h 6"/>
                  <a:gd name="T2" fmla="*/ 5 w 5"/>
                  <a:gd name="T3" fmla="*/ 5 h 6"/>
                  <a:gd name="T4" fmla="*/ 5 w 5"/>
                  <a:gd name="T5" fmla="*/ 3 h 6"/>
                  <a:gd name="T6" fmla="*/ 5 w 5"/>
                  <a:gd name="T7" fmla="*/ 1 h 6"/>
                  <a:gd name="T8" fmla="*/ 0 w 5"/>
                  <a:gd name="T9" fmla="*/ 1 h 6"/>
                  <a:gd name="T10" fmla="*/ 0 w 5"/>
                  <a:gd name="T11" fmla="*/ 3 h 6"/>
                  <a:gd name="T12" fmla="*/ 0 w 5"/>
                  <a:gd name="T13" fmla="*/ 5 h 6"/>
                  <a:gd name="T14" fmla="*/ 2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2" y="6"/>
                    </a:moveTo>
                    <a:cubicBezTo>
                      <a:pt x="3" y="6"/>
                      <a:pt x="4" y="6"/>
                      <a:pt x="5" y="5"/>
                    </a:cubicBezTo>
                    <a:cubicBezTo>
                      <a:pt x="5" y="5"/>
                      <a:pt x="5" y="4"/>
                      <a:pt x="5" y="3"/>
                    </a:cubicBezTo>
                    <a:cubicBezTo>
                      <a:pt x="5" y="2"/>
                      <a:pt x="5" y="2"/>
                      <a:pt x="5" y="1"/>
                    </a:cubicBezTo>
                    <a:cubicBezTo>
                      <a:pt x="3" y="0"/>
                      <a:pt x="1" y="0"/>
                      <a:pt x="0" y="1"/>
                    </a:cubicBezTo>
                    <a:cubicBezTo>
                      <a:pt x="0" y="2"/>
                      <a:pt x="0" y="2"/>
                      <a:pt x="0" y="3"/>
                    </a:cubicBezTo>
                    <a:cubicBezTo>
                      <a:pt x="0" y="4"/>
                      <a:pt x="0" y="5"/>
                      <a:pt x="0" y="5"/>
                    </a:cubicBezTo>
                    <a:cubicBezTo>
                      <a:pt x="1" y="6"/>
                      <a:pt x="2" y="6"/>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839"/>
              <p:cNvSpPr>
                <a:spLocks/>
              </p:cNvSpPr>
              <p:nvPr/>
            </p:nvSpPr>
            <p:spPr bwMode="auto">
              <a:xfrm>
                <a:off x="3762124" y="4983039"/>
                <a:ext cx="9496" cy="251636"/>
              </a:xfrm>
              <a:custGeom>
                <a:avLst/>
                <a:gdLst>
                  <a:gd name="T0" fmla="*/ 6 w 6"/>
                  <a:gd name="T1" fmla="*/ 160 h 163"/>
                  <a:gd name="T2" fmla="*/ 6 w 6"/>
                  <a:gd name="T3" fmla="*/ 3 h 163"/>
                  <a:gd name="T4" fmla="*/ 3 w 6"/>
                  <a:gd name="T5" fmla="*/ 0 h 163"/>
                  <a:gd name="T6" fmla="*/ 0 w 6"/>
                  <a:gd name="T7" fmla="*/ 3 h 163"/>
                  <a:gd name="T8" fmla="*/ 0 w 6"/>
                  <a:gd name="T9" fmla="*/ 160 h 163"/>
                  <a:gd name="T10" fmla="*/ 3 w 6"/>
                  <a:gd name="T11" fmla="*/ 163 h 163"/>
                  <a:gd name="T12" fmla="*/ 6 w 6"/>
                  <a:gd name="T13" fmla="*/ 160 h 163"/>
                </a:gdLst>
                <a:ahLst/>
                <a:cxnLst>
                  <a:cxn ang="0">
                    <a:pos x="T0" y="T1"/>
                  </a:cxn>
                  <a:cxn ang="0">
                    <a:pos x="T2" y="T3"/>
                  </a:cxn>
                  <a:cxn ang="0">
                    <a:pos x="T4" y="T5"/>
                  </a:cxn>
                  <a:cxn ang="0">
                    <a:pos x="T6" y="T7"/>
                  </a:cxn>
                  <a:cxn ang="0">
                    <a:pos x="T8" y="T9"/>
                  </a:cxn>
                  <a:cxn ang="0">
                    <a:pos x="T10" y="T11"/>
                  </a:cxn>
                  <a:cxn ang="0">
                    <a:pos x="T12" y="T13"/>
                  </a:cxn>
                </a:cxnLst>
                <a:rect l="0" t="0" r="r" b="b"/>
                <a:pathLst>
                  <a:path w="6" h="163">
                    <a:moveTo>
                      <a:pt x="6" y="160"/>
                    </a:moveTo>
                    <a:cubicBezTo>
                      <a:pt x="6" y="3"/>
                      <a:pt x="6" y="3"/>
                      <a:pt x="6" y="3"/>
                    </a:cubicBezTo>
                    <a:cubicBezTo>
                      <a:pt x="6" y="2"/>
                      <a:pt x="5" y="0"/>
                      <a:pt x="3" y="0"/>
                    </a:cubicBezTo>
                    <a:cubicBezTo>
                      <a:pt x="1" y="0"/>
                      <a:pt x="0" y="2"/>
                      <a:pt x="0" y="3"/>
                    </a:cubicBezTo>
                    <a:cubicBezTo>
                      <a:pt x="0" y="160"/>
                      <a:pt x="0" y="160"/>
                      <a:pt x="0" y="160"/>
                    </a:cubicBezTo>
                    <a:cubicBezTo>
                      <a:pt x="0" y="162"/>
                      <a:pt x="1" y="163"/>
                      <a:pt x="3" y="163"/>
                    </a:cubicBezTo>
                    <a:cubicBezTo>
                      <a:pt x="5" y="163"/>
                      <a:pt x="6" y="162"/>
                      <a:pt x="6" y="1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40"/>
              <p:cNvSpPr>
                <a:spLocks/>
              </p:cNvSpPr>
              <p:nvPr/>
            </p:nvSpPr>
            <p:spPr bwMode="auto">
              <a:xfrm>
                <a:off x="3965219" y="4983039"/>
                <a:ext cx="9496" cy="251636"/>
              </a:xfrm>
              <a:custGeom>
                <a:avLst/>
                <a:gdLst>
                  <a:gd name="T0" fmla="*/ 0 w 6"/>
                  <a:gd name="T1" fmla="*/ 3 h 163"/>
                  <a:gd name="T2" fmla="*/ 0 w 6"/>
                  <a:gd name="T3" fmla="*/ 160 h 163"/>
                  <a:gd name="T4" fmla="*/ 3 w 6"/>
                  <a:gd name="T5" fmla="*/ 163 h 163"/>
                  <a:gd name="T6" fmla="*/ 6 w 6"/>
                  <a:gd name="T7" fmla="*/ 160 h 163"/>
                  <a:gd name="T8" fmla="*/ 6 w 6"/>
                  <a:gd name="T9" fmla="*/ 3 h 163"/>
                  <a:gd name="T10" fmla="*/ 3 w 6"/>
                  <a:gd name="T11" fmla="*/ 0 h 163"/>
                  <a:gd name="T12" fmla="*/ 0 w 6"/>
                  <a:gd name="T13" fmla="*/ 3 h 163"/>
                </a:gdLst>
                <a:ahLst/>
                <a:cxnLst>
                  <a:cxn ang="0">
                    <a:pos x="T0" y="T1"/>
                  </a:cxn>
                  <a:cxn ang="0">
                    <a:pos x="T2" y="T3"/>
                  </a:cxn>
                  <a:cxn ang="0">
                    <a:pos x="T4" y="T5"/>
                  </a:cxn>
                  <a:cxn ang="0">
                    <a:pos x="T6" y="T7"/>
                  </a:cxn>
                  <a:cxn ang="0">
                    <a:pos x="T8" y="T9"/>
                  </a:cxn>
                  <a:cxn ang="0">
                    <a:pos x="T10" y="T11"/>
                  </a:cxn>
                  <a:cxn ang="0">
                    <a:pos x="T12" y="T13"/>
                  </a:cxn>
                </a:cxnLst>
                <a:rect l="0" t="0" r="r" b="b"/>
                <a:pathLst>
                  <a:path w="6" h="163">
                    <a:moveTo>
                      <a:pt x="0" y="3"/>
                    </a:moveTo>
                    <a:cubicBezTo>
                      <a:pt x="0" y="160"/>
                      <a:pt x="0" y="160"/>
                      <a:pt x="0" y="160"/>
                    </a:cubicBezTo>
                    <a:cubicBezTo>
                      <a:pt x="0" y="162"/>
                      <a:pt x="1" y="163"/>
                      <a:pt x="3" y="163"/>
                    </a:cubicBezTo>
                    <a:cubicBezTo>
                      <a:pt x="4" y="163"/>
                      <a:pt x="6" y="162"/>
                      <a:pt x="6" y="160"/>
                    </a:cubicBezTo>
                    <a:cubicBezTo>
                      <a:pt x="6" y="3"/>
                      <a:pt x="6" y="3"/>
                      <a:pt x="6" y="3"/>
                    </a:cubicBezTo>
                    <a:cubicBezTo>
                      <a:pt x="6" y="2"/>
                      <a:pt x="4" y="0"/>
                      <a:pt x="3" y="0"/>
                    </a:cubicBezTo>
                    <a:cubicBezTo>
                      <a:pt x="1" y="0"/>
                      <a:pt x="0" y="2"/>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3" name="Group 12"/>
          <p:cNvGrpSpPr>
            <a:grpSpLocks noChangeAspect="1"/>
          </p:cNvGrpSpPr>
          <p:nvPr/>
        </p:nvGrpSpPr>
        <p:grpSpPr>
          <a:xfrm>
            <a:off x="2916208" y="2060347"/>
            <a:ext cx="1728210" cy="1728210"/>
            <a:chOff x="4681538" y="3219450"/>
            <a:chExt cx="911225" cy="911225"/>
          </a:xfrm>
          <a:solidFill>
            <a:schemeClr val="bg2"/>
          </a:solidFill>
        </p:grpSpPr>
        <p:sp>
          <p:nvSpPr>
            <p:cNvPr id="14" name="Oval 18"/>
            <p:cNvSpPr>
              <a:spLocks noChangeArrowheads="1"/>
            </p:cNvSpPr>
            <p:nvPr/>
          </p:nvSpPr>
          <p:spPr bwMode="auto">
            <a:xfrm>
              <a:off x="4681538" y="3219450"/>
              <a:ext cx="911225" cy="911225"/>
            </a:xfrm>
            <a:prstGeom prst="ellipse">
              <a:avLst/>
            </a:pr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5" name="Freeform 272"/>
            <p:cNvSpPr>
              <a:spLocks noEditPoints="1"/>
            </p:cNvSpPr>
            <p:nvPr/>
          </p:nvSpPr>
          <p:spPr bwMode="auto">
            <a:xfrm>
              <a:off x="4857750" y="3395663"/>
              <a:ext cx="569912" cy="566738"/>
            </a:xfrm>
            <a:custGeom>
              <a:avLst/>
              <a:gdLst>
                <a:gd name="T0" fmla="*/ 192 w 200"/>
                <a:gd name="T1" fmla="*/ 165 h 199"/>
                <a:gd name="T2" fmla="*/ 151 w 200"/>
                <a:gd name="T3" fmla="*/ 124 h 199"/>
                <a:gd name="T4" fmla="*/ 147 w 200"/>
                <a:gd name="T5" fmla="*/ 124 h 199"/>
                <a:gd name="T6" fmla="*/ 144 w 200"/>
                <a:gd name="T7" fmla="*/ 127 h 199"/>
                <a:gd name="T8" fmla="*/ 133 w 200"/>
                <a:gd name="T9" fmla="*/ 115 h 199"/>
                <a:gd name="T10" fmla="*/ 125 w 200"/>
                <a:gd name="T11" fmla="*/ 27 h 199"/>
                <a:gd name="T12" fmla="*/ 27 w 200"/>
                <a:gd name="T13" fmla="*/ 27 h 199"/>
                <a:gd name="T14" fmla="*/ 27 w 200"/>
                <a:gd name="T15" fmla="*/ 125 h 199"/>
                <a:gd name="T16" fmla="*/ 76 w 200"/>
                <a:gd name="T17" fmla="*/ 146 h 199"/>
                <a:gd name="T18" fmla="*/ 114 w 200"/>
                <a:gd name="T19" fmla="*/ 134 h 199"/>
                <a:gd name="T20" fmla="*/ 126 w 200"/>
                <a:gd name="T21" fmla="*/ 145 h 199"/>
                <a:gd name="T22" fmla="*/ 123 w 200"/>
                <a:gd name="T23" fmla="*/ 148 h 199"/>
                <a:gd name="T24" fmla="*/ 123 w 200"/>
                <a:gd name="T25" fmla="*/ 152 h 199"/>
                <a:gd name="T26" fmla="*/ 164 w 200"/>
                <a:gd name="T27" fmla="*/ 193 h 199"/>
                <a:gd name="T28" fmla="*/ 178 w 200"/>
                <a:gd name="T29" fmla="*/ 199 h 199"/>
                <a:gd name="T30" fmla="*/ 192 w 200"/>
                <a:gd name="T31" fmla="*/ 193 h 199"/>
                <a:gd name="T32" fmla="*/ 192 w 200"/>
                <a:gd name="T33" fmla="*/ 165 h 199"/>
                <a:gd name="T34" fmla="*/ 31 w 200"/>
                <a:gd name="T35" fmla="*/ 121 h 199"/>
                <a:gd name="T36" fmla="*/ 31 w 200"/>
                <a:gd name="T37" fmla="*/ 31 h 199"/>
                <a:gd name="T38" fmla="*/ 76 w 200"/>
                <a:gd name="T39" fmla="*/ 13 h 199"/>
                <a:gd name="T40" fmla="*/ 120 w 200"/>
                <a:gd name="T41" fmla="*/ 31 h 199"/>
                <a:gd name="T42" fmla="*/ 120 w 200"/>
                <a:gd name="T43" fmla="*/ 121 h 199"/>
                <a:gd name="T44" fmla="*/ 31 w 200"/>
                <a:gd name="T45" fmla="*/ 121 h 199"/>
                <a:gd name="T46" fmla="*/ 125 w 200"/>
                <a:gd name="T47" fmla="*/ 125 h 199"/>
                <a:gd name="T48" fmla="*/ 129 w 200"/>
                <a:gd name="T49" fmla="*/ 120 h 199"/>
                <a:gd name="T50" fmla="*/ 140 w 200"/>
                <a:gd name="T51" fmla="*/ 131 h 199"/>
                <a:gd name="T52" fmla="*/ 130 w 200"/>
                <a:gd name="T53" fmla="*/ 141 h 199"/>
                <a:gd name="T54" fmla="*/ 119 w 200"/>
                <a:gd name="T55" fmla="*/ 130 h 199"/>
                <a:gd name="T56" fmla="*/ 125 w 200"/>
                <a:gd name="T57" fmla="*/ 125 h 199"/>
                <a:gd name="T58" fmla="*/ 149 w 200"/>
                <a:gd name="T59" fmla="*/ 130 h 199"/>
                <a:gd name="T60" fmla="*/ 160 w 200"/>
                <a:gd name="T61" fmla="*/ 140 h 199"/>
                <a:gd name="T62" fmla="*/ 139 w 200"/>
                <a:gd name="T63" fmla="*/ 160 h 199"/>
                <a:gd name="T64" fmla="*/ 129 w 200"/>
                <a:gd name="T65" fmla="*/ 150 h 199"/>
                <a:gd name="T66" fmla="*/ 149 w 200"/>
                <a:gd name="T67" fmla="*/ 130 h 199"/>
                <a:gd name="T68" fmla="*/ 188 w 200"/>
                <a:gd name="T69" fmla="*/ 189 h 199"/>
                <a:gd name="T70" fmla="*/ 168 w 200"/>
                <a:gd name="T71" fmla="*/ 189 h 199"/>
                <a:gd name="T72" fmla="*/ 143 w 200"/>
                <a:gd name="T73" fmla="*/ 164 h 199"/>
                <a:gd name="T74" fmla="*/ 164 w 200"/>
                <a:gd name="T75" fmla="*/ 144 h 199"/>
                <a:gd name="T76" fmla="*/ 188 w 200"/>
                <a:gd name="T77" fmla="*/ 169 h 199"/>
                <a:gd name="T78" fmla="*/ 192 w 200"/>
                <a:gd name="T79" fmla="*/ 179 h 199"/>
                <a:gd name="T80" fmla="*/ 188 w 200"/>
                <a:gd name="T81" fmla="*/ 18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9">
                  <a:moveTo>
                    <a:pt x="192" y="165"/>
                  </a:moveTo>
                  <a:cubicBezTo>
                    <a:pt x="151" y="124"/>
                    <a:pt x="151" y="124"/>
                    <a:pt x="151" y="124"/>
                  </a:cubicBezTo>
                  <a:cubicBezTo>
                    <a:pt x="150" y="123"/>
                    <a:pt x="148" y="123"/>
                    <a:pt x="147" y="124"/>
                  </a:cubicBezTo>
                  <a:cubicBezTo>
                    <a:pt x="144" y="127"/>
                    <a:pt x="144" y="127"/>
                    <a:pt x="144" y="127"/>
                  </a:cubicBezTo>
                  <a:cubicBezTo>
                    <a:pt x="133" y="115"/>
                    <a:pt x="133" y="115"/>
                    <a:pt x="133" y="115"/>
                  </a:cubicBezTo>
                  <a:cubicBezTo>
                    <a:pt x="151" y="88"/>
                    <a:pt x="148" y="51"/>
                    <a:pt x="125" y="27"/>
                  </a:cubicBezTo>
                  <a:cubicBezTo>
                    <a:pt x="98" y="0"/>
                    <a:pt x="54" y="0"/>
                    <a:pt x="27" y="27"/>
                  </a:cubicBezTo>
                  <a:cubicBezTo>
                    <a:pt x="0" y="54"/>
                    <a:pt x="0" y="98"/>
                    <a:pt x="27" y="125"/>
                  </a:cubicBezTo>
                  <a:cubicBezTo>
                    <a:pt x="40" y="139"/>
                    <a:pt x="58" y="146"/>
                    <a:pt x="76" y="146"/>
                  </a:cubicBezTo>
                  <a:cubicBezTo>
                    <a:pt x="89" y="146"/>
                    <a:pt x="103" y="142"/>
                    <a:pt x="114" y="134"/>
                  </a:cubicBezTo>
                  <a:cubicBezTo>
                    <a:pt x="126" y="145"/>
                    <a:pt x="126" y="145"/>
                    <a:pt x="126" y="145"/>
                  </a:cubicBezTo>
                  <a:cubicBezTo>
                    <a:pt x="123" y="148"/>
                    <a:pt x="123" y="148"/>
                    <a:pt x="123" y="148"/>
                  </a:cubicBezTo>
                  <a:cubicBezTo>
                    <a:pt x="122" y="149"/>
                    <a:pt x="122" y="151"/>
                    <a:pt x="123" y="152"/>
                  </a:cubicBezTo>
                  <a:cubicBezTo>
                    <a:pt x="164" y="193"/>
                    <a:pt x="164" y="193"/>
                    <a:pt x="164" y="193"/>
                  </a:cubicBezTo>
                  <a:cubicBezTo>
                    <a:pt x="168" y="197"/>
                    <a:pt x="173" y="199"/>
                    <a:pt x="178" y="199"/>
                  </a:cubicBezTo>
                  <a:cubicBezTo>
                    <a:pt x="183" y="199"/>
                    <a:pt x="188" y="197"/>
                    <a:pt x="192" y="193"/>
                  </a:cubicBezTo>
                  <a:cubicBezTo>
                    <a:pt x="200" y="185"/>
                    <a:pt x="200" y="172"/>
                    <a:pt x="192" y="165"/>
                  </a:cubicBezTo>
                  <a:close/>
                  <a:moveTo>
                    <a:pt x="31" y="121"/>
                  </a:moveTo>
                  <a:cubicBezTo>
                    <a:pt x="6" y="96"/>
                    <a:pt x="6" y="56"/>
                    <a:pt x="31" y="31"/>
                  </a:cubicBezTo>
                  <a:cubicBezTo>
                    <a:pt x="43" y="19"/>
                    <a:pt x="59" y="13"/>
                    <a:pt x="76" y="13"/>
                  </a:cubicBezTo>
                  <a:cubicBezTo>
                    <a:pt x="92" y="13"/>
                    <a:pt x="108" y="19"/>
                    <a:pt x="120" y="31"/>
                  </a:cubicBezTo>
                  <a:cubicBezTo>
                    <a:pt x="145" y="56"/>
                    <a:pt x="145" y="96"/>
                    <a:pt x="120" y="121"/>
                  </a:cubicBezTo>
                  <a:cubicBezTo>
                    <a:pt x="96" y="146"/>
                    <a:pt x="55" y="146"/>
                    <a:pt x="31" y="121"/>
                  </a:cubicBezTo>
                  <a:close/>
                  <a:moveTo>
                    <a:pt x="125" y="125"/>
                  </a:moveTo>
                  <a:cubicBezTo>
                    <a:pt x="126" y="124"/>
                    <a:pt x="128" y="122"/>
                    <a:pt x="129" y="120"/>
                  </a:cubicBezTo>
                  <a:cubicBezTo>
                    <a:pt x="140" y="131"/>
                    <a:pt x="140" y="131"/>
                    <a:pt x="140" y="131"/>
                  </a:cubicBezTo>
                  <a:cubicBezTo>
                    <a:pt x="130" y="141"/>
                    <a:pt x="130" y="141"/>
                    <a:pt x="130" y="141"/>
                  </a:cubicBezTo>
                  <a:cubicBezTo>
                    <a:pt x="119" y="130"/>
                    <a:pt x="119" y="130"/>
                    <a:pt x="119" y="130"/>
                  </a:cubicBezTo>
                  <a:cubicBezTo>
                    <a:pt x="121" y="129"/>
                    <a:pt x="123" y="127"/>
                    <a:pt x="125" y="125"/>
                  </a:cubicBezTo>
                  <a:close/>
                  <a:moveTo>
                    <a:pt x="149" y="130"/>
                  </a:moveTo>
                  <a:cubicBezTo>
                    <a:pt x="160" y="140"/>
                    <a:pt x="160" y="140"/>
                    <a:pt x="160" y="140"/>
                  </a:cubicBezTo>
                  <a:cubicBezTo>
                    <a:pt x="139" y="160"/>
                    <a:pt x="139" y="160"/>
                    <a:pt x="139" y="160"/>
                  </a:cubicBezTo>
                  <a:cubicBezTo>
                    <a:pt x="129" y="150"/>
                    <a:pt x="129" y="150"/>
                    <a:pt x="129" y="150"/>
                  </a:cubicBezTo>
                  <a:lnTo>
                    <a:pt x="149" y="130"/>
                  </a:lnTo>
                  <a:close/>
                  <a:moveTo>
                    <a:pt x="188" y="189"/>
                  </a:moveTo>
                  <a:cubicBezTo>
                    <a:pt x="183" y="195"/>
                    <a:pt x="174" y="195"/>
                    <a:pt x="168" y="189"/>
                  </a:cubicBezTo>
                  <a:cubicBezTo>
                    <a:pt x="143" y="164"/>
                    <a:pt x="143" y="164"/>
                    <a:pt x="143" y="164"/>
                  </a:cubicBezTo>
                  <a:cubicBezTo>
                    <a:pt x="164" y="144"/>
                    <a:pt x="164" y="144"/>
                    <a:pt x="164" y="144"/>
                  </a:cubicBezTo>
                  <a:cubicBezTo>
                    <a:pt x="188" y="169"/>
                    <a:pt x="188" y="169"/>
                    <a:pt x="188" y="169"/>
                  </a:cubicBezTo>
                  <a:cubicBezTo>
                    <a:pt x="191" y="171"/>
                    <a:pt x="192" y="175"/>
                    <a:pt x="192" y="179"/>
                  </a:cubicBezTo>
                  <a:cubicBezTo>
                    <a:pt x="192" y="183"/>
                    <a:pt x="191" y="186"/>
                    <a:pt x="1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6" name="Freeform 273"/>
            <p:cNvSpPr>
              <a:spLocks noEditPoints="1"/>
            </p:cNvSpPr>
            <p:nvPr/>
          </p:nvSpPr>
          <p:spPr bwMode="auto">
            <a:xfrm>
              <a:off x="4929188" y="3470275"/>
              <a:ext cx="288925" cy="276225"/>
            </a:xfrm>
            <a:custGeom>
              <a:avLst/>
              <a:gdLst>
                <a:gd name="T0" fmla="*/ 83 w 101"/>
                <a:gd name="T1" fmla="*/ 18 h 97"/>
                <a:gd name="T2" fmla="*/ 18 w 101"/>
                <a:gd name="T3" fmla="*/ 18 h 97"/>
                <a:gd name="T4" fmla="*/ 18 w 101"/>
                <a:gd name="T5" fmla="*/ 83 h 97"/>
                <a:gd name="T6" fmla="*/ 51 w 101"/>
                <a:gd name="T7" fmla="*/ 97 h 97"/>
                <a:gd name="T8" fmla="*/ 83 w 101"/>
                <a:gd name="T9" fmla="*/ 83 h 97"/>
                <a:gd name="T10" fmla="*/ 83 w 101"/>
                <a:gd name="T11" fmla="*/ 18 h 97"/>
                <a:gd name="T12" fmla="*/ 79 w 101"/>
                <a:gd name="T13" fmla="*/ 79 h 97"/>
                <a:gd name="T14" fmla="*/ 22 w 101"/>
                <a:gd name="T15" fmla="*/ 79 h 97"/>
                <a:gd name="T16" fmla="*/ 22 w 101"/>
                <a:gd name="T17" fmla="*/ 22 h 97"/>
                <a:gd name="T18" fmla="*/ 51 w 101"/>
                <a:gd name="T19" fmla="*/ 10 h 97"/>
                <a:gd name="T20" fmla="*/ 79 w 101"/>
                <a:gd name="T21" fmla="*/ 22 h 97"/>
                <a:gd name="T22" fmla="*/ 79 w 101"/>
                <a:gd name="T23" fmla="*/ 7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97">
                  <a:moveTo>
                    <a:pt x="83" y="18"/>
                  </a:moveTo>
                  <a:cubicBezTo>
                    <a:pt x="65" y="0"/>
                    <a:pt x="36" y="0"/>
                    <a:pt x="18" y="18"/>
                  </a:cubicBezTo>
                  <a:cubicBezTo>
                    <a:pt x="0" y="36"/>
                    <a:pt x="0" y="65"/>
                    <a:pt x="18" y="83"/>
                  </a:cubicBezTo>
                  <a:cubicBezTo>
                    <a:pt x="27" y="92"/>
                    <a:pt x="39" y="97"/>
                    <a:pt x="51" y="97"/>
                  </a:cubicBezTo>
                  <a:cubicBezTo>
                    <a:pt x="62" y="97"/>
                    <a:pt x="74" y="92"/>
                    <a:pt x="83" y="83"/>
                  </a:cubicBezTo>
                  <a:cubicBezTo>
                    <a:pt x="101" y="65"/>
                    <a:pt x="101" y="36"/>
                    <a:pt x="83" y="18"/>
                  </a:cubicBezTo>
                  <a:close/>
                  <a:moveTo>
                    <a:pt x="79" y="79"/>
                  </a:moveTo>
                  <a:cubicBezTo>
                    <a:pt x="63" y="95"/>
                    <a:pt x="38" y="95"/>
                    <a:pt x="22" y="79"/>
                  </a:cubicBezTo>
                  <a:cubicBezTo>
                    <a:pt x="6" y="63"/>
                    <a:pt x="6" y="38"/>
                    <a:pt x="22" y="22"/>
                  </a:cubicBezTo>
                  <a:cubicBezTo>
                    <a:pt x="30" y="14"/>
                    <a:pt x="40" y="10"/>
                    <a:pt x="51" y="10"/>
                  </a:cubicBezTo>
                  <a:cubicBezTo>
                    <a:pt x="61" y="10"/>
                    <a:pt x="71" y="14"/>
                    <a:pt x="79" y="22"/>
                  </a:cubicBezTo>
                  <a:cubicBezTo>
                    <a:pt x="95" y="38"/>
                    <a:pt x="95" y="63"/>
                    <a:pt x="79"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17" name="Group 16"/>
          <p:cNvGrpSpPr/>
          <p:nvPr/>
        </p:nvGrpSpPr>
        <p:grpSpPr>
          <a:xfrm>
            <a:off x="7497356" y="2060347"/>
            <a:ext cx="1692146" cy="1723337"/>
            <a:chOff x="13503716" y="5533906"/>
            <a:chExt cx="2309739" cy="2352314"/>
          </a:xfrm>
        </p:grpSpPr>
        <p:sp>
          <p:nvSpPr>
            <p:cNvPr id="18" name="Oval 287"/>
            <p:cNvSpPr>
              <a:spLocks noChangeArrowheads="1"/>
            </p:cNvSpPr>
            <p:nvPr/>
          </p:nvSpPr>
          <p:spPr bwMode="auto">
            <a:xfrm>
              <a:off x="13503716" y="5533906"/>
              <a:ext cx="2309739" cy="2352314"/>
            </a:xfrm>
            <a:prstGeom prst="ellipse">
              <a:avLst/>
            </a:prstGeom>
            <a:solidFill>
              <a:schemeClr val="accent1">
                <a:lumMod val="60000"/>
                <a:lumOff val="40000"/>
              </a:scheme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525"/>
            <p:cNvSpPr>
              <a:spLocks noChangeAspect="1" noEditPoints="1"/>
            </p:cNvSpPr>
            <p:nvPr/>
          </p:nvSpPr>
          <p:spPr bwMode="auto">
            <a:xfrm>
              <a:off x="13937400" y="6016093"/>
              <a:ext cx="1378195" cy="1378195"/>
            </a:xfrm>
            <a:custGeom>
              <a:avLst/>
              <a:gdLst>
                <a:gd name="T0" fmla="*/ 180 w 193"/>
                <a:gd name="T1" fmla="*/ 44 h 192"/>
                <a:gd name="T2" fmla="*/ 107 w 193"/>
                <a:gd name="T3" fmla="*/ 43 h 192"/>
                <a:gd name="T4" fmla="*/ 114 w 193"/>
                <a:gd name="T5" fmla="*/ 18 h 192"/>
                <a:gd name="T6" fmla="*/ 79 w 193"/>
                <a:gd name="T7" fmla="*/ 18 h 192"/>
                <a:gd name="T8" fmla="*/ 85 w 193"/>
                <a:gd name="T9" fmla="*/ 43 h 192"/>
                <a:gd name="T10" fmla="*/ 30 w 193"/>
                <a:gd name="T11" fmla="*/ 44 h 192"/>
                <a:gd name="T12" fmla="*/ 18 w 193"/>
                <a:gd name="T13" fmla="*/ 63 h 192"/>
                <a:gd name="T14" fmla="*/ 32 w 193"/>
                <a:gd name="T15" fmla="*/ 80 h 192"/>
                <a:gd name="T16" fmla="*/ 85 w 193"/>
                <a:gd name="T17" fmla="*/ 104 h 192"/>
                <a:gd name="T18" fmla="*/ 13 w 193"/>
                <a:gd name="T19" fmla="*/ 106 h 192"/>
                <a:gd name="T20" fmla="*/ 1 w 193"/>
                <a:gd name="T21" fmla="*/ 124 h 192"/>
                <a:gd name="T22" fmla="*/ 15 w 193"/>
                <a:gd name="T23" fmla="*/ 141 h 192"/>
                <a:gd name="T24" fmla="*/ 85 w 193"/>
                <a:gd name="T25" fmla="*/ 173 h 192"/>
                <a:gd name="T26" fmla="*/ 46 w 193"/>
                <a:gd name="T27" fmla="*/ 183 h 192"/>
                <a:gd name="T28" fmla="*/ 49 w 193"/>
                <a:gd name="T29" fmla="*/ 192 h 192"/>
                <a:gd name="T30" fmla="*/ 146 w 193"/>
                <a:gd name="T31" fmla="*/ 190 h 192"/>
                <a:gd name="T32" fmla="*/ 137 w 193"/>
                <a:gd name="T33" fmla="*/ 173 h 192"/>
                <a:gd name="T34" fmla="*/ 107 w 193"/>
                <a:gd name="T35" fmla="*/ 127 h 192"/>
                <a:gd name="T36" fmla="*/ 154 w 193"/>
                <a:gd name="T37" fmla="*/ 125 h 192"/>
                <a:gd name="T38" fmla="*/ 166 w 193"/>
                <a:gd name="T39" fmla="*/ 106 h 192"/>
                <a:gd name="T40" fmla="*/ 152 w 193"/>
                <a:gd name="T41" fmla="*/ 90 h 192"/>
                <a:gd name="T42" fmla="*/ 107 w 193"/>
                <a:gd name="T43" fmla="*/ 80 h 192"/>
                <a:gd name="T44" fmla="*/ 180 w 193"/>
                <a:gd name="T45" fmla="*/ 79 h 192"/>
                <a:gd name="T46" fmla="*/ 192 w 193"/>
                <a:gd name="T47" fmla="*/ 60 h 192"/>
                <a:gd name="T48" fmla="*/ 108 w 193"/>
                <a:gd name="T49" fmla="*/ 18 h 192"/>
                <a:gd name="T50" fmla="*/ 85 w 193"/>
                <a:gd name="T51" fmla="*/ 18 h 192"/>
                <a:gd name="T52" fmla="*/ 34 w 193"/>
                <a:gd name="T53" fmla="*/ 74 h 192"/>
                <a:gd name="T54" fmla="*/ 34 w 193"/>
                <a:gd name="T55" fmla="*/ 49 h 192"/>
                <a:gd name="T56" fmla="*/ 85 w 193"/>
                <a:gd name="T57" fmla="*/ 74 h 192"/>
                <a:gd name="T58" fmla="*/ 16 w 193"/>
                <a:gd name="T59" fmla="*/ 135 h 192"/>
                <a:gd name="T60" fmla="*/ 16 w 193"/>
                <a:gd name="T61" fmla="*/ 110 h 192"/>
                <a:gd name="T62" fmla="*/ 85 w 193"/>
                <a:gd name="T63" fmla="*/ 135 h 192"/>
                <a:gd name="T64" fmla="*/ 140 w 193"/>
                <a:gd name="T65" fmla="*/ 183 h 192"/>
                <a:gd name="T66" fmla="*/ 52 w 193"/>
                <a:gd name="T67" fmla="*/ 187 h 192"/>
                <a:gd name="T68" fmla="*/ 56 w 193"/>
                <a:gd name="T69" fmla="*/ 179 h 192"/>
                <a:gd name="T70" fmla="*/ 140 w 193"/>
                <a:gd name="T71" fmla="*/ 183 h 192"/>
                <a:gd name="T72" fmla="*/ 91 w 193"/>
                <a:gd name="T73" fmla="*/ 138 h 192"/>
                <a:gd name="T74" fmla="*/ 91 w 193"/>
                <a:gd name="T75" fmla="*/ 77 h 192"/>
                <a:gd name="T76" fmla="*/ 91 w 193"/>
                <a:gd name="T77" fmla="*/ 35 h 192"/>
                <a:gd name="T78" fmla="*/ 101 w 193"/>
                <a:gd name="T79" fmla="*/ 35 h 192"/>
                <a:gd name="T80" fmla="*/ 101 w 193"/>
                <a:gd name="T81" fmla="*/ 77 h 192"/>
                <a:gd name="T82" fmla="*/ 101 w 193"/>
                <a:gd name="T83" fmla="*/ 124 h 192"/>
                <a:gd name="T84" fmla="*/ 91 w 193"/>
                <a:gd name="T85" fmla="*/ 173 h 192"/>
                <a:gd name="T86" fmla="*/ 160 w 193"/>
                <a:gd name="T87" fmla="*/ 108 h 192"/>
                <a:gd name="T88" fmla="*/ 107 w 193"/>
                <a:gd name="T89" fmla="*/ 121 h 192"/>
                <a:gd name="T90" fmla="*/ 150 w 193"/>
                <a:gd name="T91" fmla="*/ 96 h 192"/>
                <a:gd name="T92" fmla="*/ 107 w 193"/>
                <a:gd name="T93" fmla="*/ 74 h 192"/>
                <a:gd name="T94" fmla="*/ 176 w 193"/>
                <a:gd name="T95" fmla="*/ 49 h 192"/>
                <a:gd name="T96" fmla="*/ 176 w 193"/>
                <a:gd name="T97" fmla="*/ 7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3" h="192">
                  <a:moveTo>
                    <a:pt x="192" y="60"/>
                  </a:moveTo>
                  <a:cubicBezTo>
                    <a:pt x="180" y="44"/>
                    <a:pt x="180" y="44"/>
                    <a:pt x="180" y="44"/>
                  </a:cubicBezTo>
                  <a:cubicBezTo>
                    <a:pt x="180" y="44"/>
                    <a:pt x="179" y="43"/>
                    <a:pt x="178" y="43"/>
                  </a:cubicBezTo>
                  <a:cubicBezTo>
                    <a:pt x="107" y="43"/>
                    <a:pt x="107" y="43"/>
                    <a:pt x="107" y="43"/>
                  </a:cubicBezTo>
                  <a:cubicBezTo>
                    <a:pt x="107" y="32"/>
                    <a:pt x="107" y="32"/>
                    <a:pt x="107" y="32"/>
                  </a:cubicBezTo>
                  <a:cubicBezTo>
                    <a:pt x="111" y="28"/>
                    <a:pt x="114" y="23"/>
                    <a:pt x="114" y="18"/>
                  </a:cubicBezTo>
                  <a:cubicBezTo>
                    <a:pt x="114" y="8"/>
                    <a:pt x="106" y="0"/>
                    <a:pt x="96" y="0"/>
                  </a:cubicBezTo>
                  <a:cubicBezTo>
                    <a:pt x="87" y="0"/>
                    <a:pt x="79" y="8"/>
                    <a:pt x="79" y="18"/>
                  </a:cubicBezTo>
                  <a:cubicBezTo>
                    <a:pt x="79" y="23"/>
                    <a:pt x="81" y="28"/>
                    <a:pt x="85" y="32"/>
                  </a:cubicBezTo>
                  <a:cubicBezTo>
                    <a:pt x="85" y="43"/>
                    <a:pt x="85" y="43"/>
                    <a:pt x="85" y="43"/>
                  </a:cubicBezTo>
                  <a:cubicBezTo>
                    <a:pt x="32" y="43"/>
                    <a:pt x="32" y="43"/>
                    <a:pt x="32" y="43"/>
                  </a:cubicBezTo>
                  <a:cubicBezTo>
                    <a:pt x="31" y="43"/>
                    <a:pt x="31" y="44"/>
                    <a:pt x="30" y="44"/>
                  </a:cubicBezTo>
                  <a:cubicBezTo>
                    <a:pt x="18" y="60"/>
                    <a:pt x="18" y="60"/>
                    <a:pt x="18" y="60"/>
                  </a:cubicBezTo>
                  <a:cubicBezTo>
                    <a:pt x="18" y="61"/>
                    <a:pt x="18" y="62"/>
                    <a:pt x="18" y="63"/>
                  </a:cubicBezTo>
                  <a:cubicBezTo>
                    <a:pt x="30" y="79"/>
                    <a:pt x="30" y="79"/>
                    <a:pt x="30" y="79"/>
                  </a:cubicBezTo>
                  <a:cubicBezTo>
                    <a:pt x="31" y="80"/>
                    <a:pt x="31" y="80"/>
                    <a:pt x="32" y="80"/>
                  </a:cubicBezTo>
                  <a:cubicBezTo>
                    <a:pt x="85" y="80"/>
                    <a:pt x="85" y="80"/>
                    <a:pt x="85" y="80"/>
                  </a:cubicBezTo>
                  <a:cubicBezTo>
                    <a:pt x="85" y="104"/>
                    <a:pt x="85" y="104"/>
                    <a:pt x="85" y="104"/>
                  </a:cubicBezTo>
                  <a:cubicBezTo>
                    <a:pt x="15" y="104"/>
                    <a:pt x="15" y="104"/>
                    <a:pt x="15" y="104"/>
                  </a:cubicBezTo>
                  <a:cubicBezTo>
                    <a:pt x="14" y="104"/>
                    <a:pt x="13" y="105"/>
                    <a:pt x="13" y="106"/>
                  </a:cubicBezTo>
                  <a:cubicBezTo>
                    <a:pt x="1" y="121"/>
                    <a:pt x="1" y="121"/>
                    <a:pt x="1" y="121"/>
                  </a:cubicBezTo>
                  <a:cubicBezTo>
                    <a:pt x="0" y="122"/>
                    <a:pt x="0" y="123"/>
                    <a:pt x="1" y="124"/>
                  </a:cubicBezTo>
                  <a:cubicBezTo>
                    <a:pt x="13" y="140"/>
                    <a:pt x="13" y="140"/>
                    <a:pt x="13" y="140"/>
                  </a:cubicBezTo>
                  <a:cubicBezTo>
                    <a:pt x="13" y="141"/>
                    <a:pt x="14" y="141"/>
                    <a:pt x="15" y="141"/>
                  </a:cubicBezTo>
                  <a:cubicBezTo>
                    <a:pt x="85" y="141"/>
                    <a:pt x="85" y="141"/>
                    <a:pt x="85" y="141"/>
                  </a:cubicBezTo>
                  <a:cubicBezTo>
                    <a:pt x="85" y="173"/>
                    <a:pt x="85" y="173"/>
                    <a:pt x="85" y="173"/>
                  </a:cubicBezTo>
                  <a:cubicBezTo>
                    <a:pt x="56" y="173"/>
                    <a:pt x="56" y="173"/>
                    <a:pt x="56" y="173"/>
                  </a:cubicBezTo>
                  <a:cubicBezTo>
                    <a:pt x="50" y="173"/>
                    <a:pt x="46" y="177"/>
                    <a:pt x="46" y="183"/>
                  </a:cubicBezTo>
                  <a:cubicBezTo>
                    <a:pt x="46" y="190"/>
                    <a:pt x="46" y="190"/>
                    <a:pt x="46" y="190"/>
                  </a:cubicBezTo>
                  <a:cubicBezTo>
                    <a:pt x="46" y="191"/>
                    <a:pt x="47" y="192"/>
                    <a:pt x="49" y="192"/>
                  </a:cubicBezTo>
                  <a:cubicBezTo>
                    <a:pt x="143" y="192"/>
                    <a:pt x="143" y="192"/>
                    <a:pt x="143" y="192"/>
                  </a:cubicBezTo>
                  <a:cubicBezTo>
                    <a:pt x="145" y="192"/>
                    <a:pt x="146" y="191"/>
                    <a:pt x="146" y="190"/>
                  </a:cubicBezTo>
                  <a:cubicBezTo>
                    <a:pt x="146" y="183"/>
                    <a:pt x="146" y="183"/>
                    <a:pt x="146" y="183"/>
                  </a:cubicBezTo>
                  <a:cubicBezTo>
                    <a:pt x="146" y="177"/>
                    <a:pt x="142" y="173"/>
                    <a:pt x="137" y="173"/>
                  </a:cubicBezTo>
                  <a:cubicBezTo>
                    <a:pt x="107" y="173"/>
                    <a:pt x="107" y="173"/>
                    <a:pt x="107" y="173"/>
                  </a:cubicBezTo>
                  <a:cubicBezTo>
                    <a:pt x="107" y="127"/>
                    <a:pt x="107" y="127"/>
                    <a:pt x="107" y="127"/>
                  </a:cubicBezTo>
                  <a:cubicBezTo>
                    <a:pt x="152" y="127"/>
                    <a:pt x="152" y="127"/>
                    <a:pt x="152" y="127"/>
                  </a:cubicBezTo>
                  <a:cubicBezTo>
                    <a:pt x="153" y="127"/>
                    <a:pt x="153" y="126"/>
                    <a:pt x="154" y="125"/>
                  </a:cubicBezTo>
                  <a:cubicBezTo>
                    <a:pt x="166" y="110"/>
                    <a:pt x="166" y="110"/>
                    <a:pt x="166" y="110"/>
                  </a:cubicBezTo>
                  <a:cubicBezTo>
                    <a:pt x="166" y="109"/>
                    <a:pt x="166" y="107"/>
                    <a:pt x="166" y="106"/>
                  </a:cubicBezTo>
                  <a:cubicBezTo>
                    <a:pt x="154" y="91"/>
                    <a:pt x="154" y="91"/>
                    <a:pt x="154" y="91"/>
                  </a:cubicBezTo>
                  <a:cubicBezTo>
                    <a:pt x="153" y="90"/>
                    <a:pt x="153" y="90"/>
                    <a:pt x="152" y="90"/>
                  </a:cubicBezTo>
                  <a:cubicBezTo>
                    <a:pt x="107" y="90"/>
                    <a:pt x="107" y="90"/>
                    <a:pt x="107" y="90"/>
                  </a:cubicBezTo>
                  <a:cubicBezTo>
                    <a:pt x="107" y="80"/>
                    <a:pt x="107" y="80"/>
                    <a:pt x="107" y="80"/>
                  </a:cubicBezTo>
                  <a:cubicBezTo>
                    <a:pt x="178" y="80"/>
                    <a:pt x="178" y="80"/>
                    <a:pt x="178" y="80"/>
                  </a:cubicBezTo>
                  <a:cubicBezTo>
                    <a:pt x="179" y="80"/>
                    <a:pt x="180" y="80"/>
                    <a:pt x="180" y="79"/>
                  </a:cubicBezTo>
                  <a:cubicBezTo>
                    <a:pt x="192" y="63"/>
                    <a:pt x="192" y="63"/>
                    <a:pt x="192" y="63"/>
                  </a:cubicBezTo>
                  <a:cubicBezTo>
                    <a:pt x="193" y="62"/>
                    <a:pt x="193" y="61"/>
                    <a:pt x="192" y="60"/>
                  </a:cubicBezTo>
                  <a:close/>
                  <a:moveTo>
                    <a:pt x="96" y="6"/>
                  </a:moveTo>
                  <a:cubicBezTo>
                    <a:pt x="103" y="6"/>
                    <a:pt x="108" y="12"/>
                    <a:pt x="108" y="18"/>
                  </a:cubicBezTo>
                  <a:cubicBezTo>
                    <a:pt x="108" y="24"/>
                    <a:pt x="103" y="30"/>
                    <a:pt x="96" y="30"/>
                  </a:cubicBezTo>
                  <a:cubicBezTo>
                    <a:pt x="90" y="30"/>
                    <a:pt x="85" y="24"/>
                    <a:pt x="85" y="18"/>
                  </a:cubicBezTo>
                  <a:cubicBezTo>
                    <a:pt x="85" y="12"/>
                    <a:pt x="90" y="6"/>
                    <a:pt x="96" y="6"/>
                  </a:cubicBezTo>
                  <a:close/>
                  <a:moveTo>
                    <a:pt x="34" y="74"/>
                  </a:moveTo>
                  <a:cubicBezTo>
                    <a:pt x="24" y="62"/>
                    <a:pt x="24" y="62"/>
                    <a:pt x="24" y="62"/>
                  </a:cubicBezTo>
                  <a:cubicBezTo>
                    <a:pt x="34" y="49"/>
                    <a:pt x="34" y="49"/>
                    <a:pt x="34" y="49"/>
                  </a:cubicBezTo>
                  <a:cubicBezTo>
                    <a:pt x="85" y="49"/>
                    <a:pt x="85" y="49"/>
                    <a:pt x="85" y="49"/>
                  </a:cubicBezTo>
                  <a:cubicBezTo>
                    <a:pt x="85" y="74"/>
                    <a:pt x="85" y="74"/>
                    <a:pt x="85" y="74"/>
                  </a:cubicBezTo>
                  <a:lnTo>
                    <a:pt x="34" y="74"/>
                  </a:lnTo>
                  <a:close/>
                  <a:moveTo>
                    <a:pt x="16" y="135"/>
                  </a:moveTo>
                  <a:cubicBezTo>
                    <a:pt x="7" y="123"/>
                    <a:pt x="7" y="123"/>
                    <a:pt x="7" y="123"/>
                  </a:cubicBezTo>
                  <a:cubicBezTo>
                    <a:pt x="16" y="110"/>
                    <a:pt x="16" y="110"/>
                    <a:pt x="16" y="110"/>
                  </a:cubicBezTo>
                  <a:cubicBezTo>
                    <a:pt x="85" y="110"/>
                    <a:pt x="85" y="110"/>
                    <a:pt x="85" y="110"/>
                  </a:cubicBezTo>
                  <a:cubicBezTo>
                    <a:pt x="85" y="135"/>
                    <a:pt x="85" y="135"/>
                    <a:pt x="85" y="135"/>
                  </a:cubicBezTo>
                  <a:lnTo>
                    <a:pt x="16" y="135"/>
                  </a:lnTo>
                  <a:close/>
                  <a:moveTo>
                    <a:pt x="140" y="183"/>
                  </a:moveTo>
                  <a:cubicBezTo>
                    <a:pt x="140" y="187"/>
                    <a:pt x="140" y="187"/>
                    <a:pt x="140" y="187"/>
                  </a:cubicBezTo>
                  <a:cubicBezTo>
                    <a:pt x="52" y="187"/>
                    <a:pt x="52" y="187"/>
                    <a:pt x="52" y="187"/>
                  </a:cubicBezTo>
                  <a:cubicBezTo>
                    <a:pt x="52" y="183"/>
                    <a:pt x="52" y="183"/>
                    <a:pt x="52" y="183"/>
                  </a:cubicBezTo>
                  <a:cubicBezTo>
                    <a:pt x="52" y="181"/>
                    <a:pt x="53" y="179"/>
                    <a:pt x="56" y="179"/>
                  </a:cubicBezTo>
                  <a:cubicBezTo>
                    <a:pt x="137" y="179"/>
                    <a:pt x="137" y="179"/>
                    <a:pt x="137" y="179"/>
                  </a:cubicBezTo>
                  <a:cubicBezTo>
                    <a:pt x="139" y="179"/>
                    <a:pt x="140" y="181"/>
                    <a:pt x="140" y="183"/>
                  </a:cubicBezTo>
                  <a:close/>
                  <a:moveTo>
                    <a:pt x="91" y="173"/>
                  </a:moveTo>
                  <a:cubicBezTo>
                    <a:pt x="91" y="138"/>
                    <a:pt x="91" y="138"/>
                    <a:pt x="91" y="138"/>
                  </a:cubicBezTo>
                  <a:cubicBezTo>
                    <a:pt x="91" y="107"/>
                    <a:pt x="91" y="107"/>
                    <a:pt x="91" y="107"/>
                  </a:cubicBezTo>
                  <a:cubicBezTo>
                    <a:pt x="91" y="77"/>
                    <a:pt x="91" y="77"/>
                    <a:pt x="91" y="77"/>
                  </a:cubicBezTo>
                  <a:cubicBezTo>
                    <a:pt x="91" y="46"/>
                    <a:pt x="91" y="46"/>
                    <a:pt x="91" y="46"/>
                  </a:cubicBezTo>
                  <a:cubicBezTo>
                    <a:pt x="91" y="35"/>
                    <a:pt x="91" y="35"/>
                    <a:pt x="91" y="35"/>
                  </a:cubicBezTo>
                  <a:cubicBezTo>
                    <a:pt x="93" y="35"/>
                    <a:pt x="95" y="35"/>
                    <a:pt x="96" y="35"/>
                  </a:cubicBezTo>
                  <a:cubicBezTo>
                    <a:pt x="98" y="35"/>
                    <a:pt x="100" y="35"/>
                    <a:pt x="101" y="35"/>
                  </a:cubicBezTo>
                  <a:cubicBezTo>
                    <a:pt x="101" y="46"/>
                    <a:pt x="101" y="46"/>
                    <a:pt x="101" y="46"/>
                  </a:cubicBezTo>
                  <a:cubicBezTo>
                    <a:pt x="101" y="77"/>
                    <a:pt x="101" y="77"/>
                    <a:pt x="101" y="77"/>
                  </a:cubicBezTo>
                  <a:cubicBezTo>
                    <a:pt x="101" y="93"/>
                    <a:pt x="101" y="93"/>
                    <a:pt x="101" y="93"/>
                  </a:cubicBezTo>
                  <a:cubicBezTo>
                    <a:pt x="101" y="124"/>
                    <a:pt x="101" y="124"/>
                    <a:pt x="101" y="124"/>
                  </a:cubicBezTo>
                  <a:cubicBezTo>
                    <a:pt x="101" y="173"/>
                    <a:pt x="101" y="173"/>
                    <a:pt x="101" y="173"/>
                  </a:cubicBezTo>
                  <a:lnTo>
                    <a:pt x="91" y="173"/>
                  </a:lnTo>
                  <a:close/>
                  <a:moveTo>
                    <a:pt x="150" y="96"/>
                  </a:moveTo>
                  <a:cubicBezTo>
                    <a:pt x="160" y="108"/>
                    <a:pt x="160" y="108"/>
                    <a:pt x="160" y="108"/>
                  </a:cubicBezTo>
                  <a:cubicBezTo>
                    <a:pt x="150" y="121"/>
                    <a:pt x="150" y="121"/>
                    <a:pt x="150" y="121"/>
                  </a:cubicBezTo>
                  <a:cubicBezTo>
                    <a:pt x="107" y="121"/>
                    <a:pt x="107" y="121"/>
                    <a:pt x="107" y="121"/>
                  </a:cubicBezTo>
                  <a:cubicBezTo>
                    <a:pt x="107" y="96"/>
                    <a:pt x="107" y="96"/>
                    <a:pt x="107" y="96"/>
                  </a:cubicBezTo>
                  <a:lnTo>
                    <a:pt x="150" y="96"/>
                  </a:lnTo>
                  <a:close/>
                  <a:moveTo>
                    <a:pt x="176" y="74"/>
                  </a:moveTo>
                  <a:cubicBezTo>
                    <a:pt x="107" y="74"/>
                    <a:pt x="107" y="74"/>
                    <a:pt x="107" y="74"/>
                  </a:cubicBezTo>
                  <a:cubicBezTo>
                    <a:pt x="107" y="49"/>
                    <a:pt x="107" y="49"/>
                    <a:pt x="107" y="49"/>
                  </a:cubicBezTo>
                  <a:cubicBezTo>
                    <a:pt x="176" y="49"/>
                    <a:pt x="176" y="49"/>
                    <a:pt x="176" y="49"/>
                  </a:cubicBezTo>
                  <a:cubicBezTo>
                    <a:pt x="186" y="62"/>
                    <a:pt x="186" y="62"/>
                    <a:pt x="186" y="62"/>
                  </a:cubicBezTo>
                  <a:lnTo>
                    <a:pt x="176" y="7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 name="Group 19"/>
          <p:cNvGrpSpPr/>
          <p:nvPr/>
        </p:nvGrpSpPr>
        <p:grpSpPr>
          <a:xfrm>
            <a:off x="625548" y="2060347"/>
            <a:ext cx="1696385" cy="1727654"/>
            <a:chOff x="9818102" y="4203729"/>
            <a:chExt cx="2309739" cy="2352314"/>
          </a:xfrm>
        </p:grpSpPr>
        <p:sp>
          <p:nvSpPr>
            <p:cNvPr id="21" name="Oval 287"/>
            <p:cNvSpPr>
              <a:spLocks noChangeArrowheads="1"/>
            </p:cNvSpPr>
            <p:nvPr/>
          </p:nvSpPr>
          <p:spPr bwMode="auto">
            <a:xfrm>
              <a:off x="9818102" y="4203729"/>
              <a:ext cx="2309739" cy="2352314"/>
            </a:xfrm>
            <a:prstGeom prst="ellipse">
              <a:avLst/>
            </a:prstGeom>
            <a:solidFill>
              <a:schemeClr val="accent2"/>
            </a:solid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22" name="Group 21"/>
            <p:cNvGrpSpPr>
              <a:grpSpLocks noChangeAspect="1"/>
            </p:cNvGrpSpPr>
            <p:nvPr/>
          </p:nvGrpSpPr>
          <p:grpSpPr>
            <a:xfrm>
              <a:off x="10222252" y="4812660"/>
              <a:ext cx="1429588" cy="1363481"/>
              <a:chOff x="7532688" y="3465513"/>
              <a:chExt cx="549275" cy="523875"/>
            </a:xfrm>
            <a:solidFill>
              <a:schemeClr val="bg2"/>
            </a:solidFill>
          </p:grpSpPr>
          <p:sp>
            <p:nvSpPr>
              <p:cNvPr id="23" name="Freeform 482"/>
              <p:cNvSpPr>
                <a:spLocks/>
              </p:cNvSpPr>
              <p:nvPr/>
            </p:nvSpPr>
            <p:spPr bwMode="auto">
              <a:xfrm>
                <a:off x="7788275" y="3608388"/>
                <a:ext cx="201613" cy="34925"/>
              </a:xfrm>
              <a:custGeom>
                <a:avLst/>
                <a:gdLst>
                  <a:gd name="T0" fmla="*/ 2 w 71"/>
                  <a:gd name="T1" fmla="*/ 12 h 12"/>
                  <a:gd name="T2" fmla="*/ 3 w 71"/>
                  <a:gd name="T3" fmla="*/ 12 h 12"/>
                  <a:gd name="T4" fmla="*/ 69 w 71"/>
                  <a:gd name="T5" fmla="*/ 6 h 12"/>
                  <a:gd name="T6" fmla="*/ 71 w 71"/>
                  <a:gd name="T7" fmla="*/ 3 h 12"/>
                  <a:gd name="T8" fmla="*/ 67 w 71"/>
                  <a:gd name="T9" fmla="*/ 0 h 12"/>
                  <a:gd name="T10" fmla="*/ 2 w 71"/>
                  <a:gd name="T11" fmla="*/ 6 h 12"/>
                  <a:gd name="T12" fmla="*/ 0 w 71"/>
                  <a:gd name="T13" fmla="*/ 9 h 12"/>
                  <a:gd name="T14" fmla="*/ 2 w 7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2">
                    <a:moveTo>
                      <a:pt x="2" y="12"/>
                    </a:moveTo>
                    <a:cubicBezTo>
                      <a:pt x="3" y="12"/>
                      <a:pt x="3" y="12"/>
                      <a:pt x="3" y="12"/>
                    </a:cubicBezTo>
                    <a:cubicBezTo>
                      <a:pt x="35" y="11"/>
                      <a:pt x="57" y="8"/>
                      <a:pt x="69" y="6"/>
                    </a:cubicBezTo>
                    <a:cubicBezTo>
                      <a:pt x="70" y="6"/>
                      <a:pt x="71" y="4"/>
                      <a:pt x="71" y="3"/>
                    </a:cubicBezTo>
                    <a:cubicBezTo>
                      <a:pt x="71" y="1"/>
                      <a:pt x="69" y="0"/>
                      <a:pt x="67" y="0"/>
                    </a:cubicBezTo>
                    <a:cubicBezTo>
                      <a:pt x="56" y="3"/>
                      <a:pt x="35" y="6"/>
                      <a:pt x="2" y="6"/>
                    </a:cubicBezTo>
                    <a:cubicBezTo>
                      <a:pt x="1" y="6"/>
                      <a:pt x="0" y="8"/>
                      <a:pt x="0" y="9"/>
                    </a:cubicBezTo>
                    <a:cubicBezTo>
                      <a:pt x="0" y="11"/>
                      <a:pt x="1" y="12"/>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83"/>
              <p:cNvSpPr>
                <a:spLocks noEditPoints="1"/>
              </p:cNvSpPr>
              <p:nvPr/>
            </p:nvSpPr>
            <p:spPr bwMode="auto">
              <a:xfrm>
                <a:off x="7532688" y="3465513"/>
                <a:ext cx="549275" cy="523875"/>
              </a:xfrm>
              <a:custGeom>
                <a:avLst/>
                <a:gdLst>
                  <a:gd name="T0" fmla="*/ 192 w 192"/>
                  <a:gd name="T1" fmla="*/ 73 h 183"/>
                  <a:gd name="T2" fmla="*/ 175 w 192"/>
                  <a:gd name="T3" fmla="*/ 52 h 183"/>
                  <a:gd name="T4" fmla="*/ 175 w 192"/>
                  <a:gd name="T5" fmla="*/ 3 h 183"/>
                  <a:gd name="T6" fmla="*/ 173 w 192"/>
                  <a:gd name="T7" fmla="*/ 0 h 183"/>
                  <a:gd name="T8" fmla="*/ 170 w 192"/>
                  <a:gd name="T9" fmla="*/ 1 h 183"/>
                  <a:gd name="T10" fmla="*/ 78 w 192"/>
                  <a:gd name="T11" fmla="*/ 29 h 183"/>
                  <a:gd name="T12" fmla="*/ 43 w 192"/>
                  <a:gd name="T13" fmla="*/ 29 h 183"/>
                  <a:gd name="T14" fmla="*/ 0 w 192"/>
                  <a:gd name="T15" fmla="*/ 73 h 183"/>
                  <a:gd name="T16" fmla="*/ 43 w 192"/>
                  <a:gd name="T17" fmla="*/ 116 h 183"/>
                  <a:gd name="T18" fmla="*/ 48 w 192"/>
                  <a:gd name="T19" fmla="*/ 116 h 183"/>
                  <a:gd name="T20" fmla="*/ 48 w 192"/>
                  <a:gd name="T21" fmla="*/ 171 h 183"/>
                  <a:gd name="T22" fmla="*/ 60 w 192"/>
                  <a:gd name="T23" fmla="*/ 183 h 183"/>
                  <a:gd name="T24" fmla="*/ 68 w 192"/>
                  <a:gd name="T25" fmla="*/ 183 h 183"/>
                  <a:gd name="T26" fmla="*/ 80 w 192"/>
                  <a:gd name="T27" fmla="*/ 171 h 183"/>
                  <a:gd name="T28" fmla="*/ 80 w 192"/>
                  <a:gd name="T29" fmla="*/ 159 h 183"/>
                  <a:gd name="T30" fmla="*/ 93 w 192"/>
                  <a:gd name="T31" fmla="*/ 159 h 183"/>
                  <a:gd name="T32" fmla="*/ 101 w 192"/>
                  <a:gd name="T33" fmla="*/ 156 h 183"/>
                  <a:gd name="T34" fmla="*/ 102 w 192"/>
                  <a:gd name="T35" fmla="*/ 147 h 183"/>
                  <a:gd name="T36" fmla="*/ 97 w 192"/>
                  <a:gd name="T37" fmla="*/ 135 h 183"/>
                  <a:gd name="T38" fmla="*/ 88 w 192"/>
                  <a:gd name="T39" fmla="*/ 129 h 183"/>
                  <a:gd name="T40" fmla="*/ 80 w 192"/>
                  <a:gd name="T41" fmla="*/ 129 h 183"/>
                  <a:gd name="T42" fmla="*/ 80 w 192"/>
                  <a:gd name="T43" fmla="*/ 116 h 183"/>
                  <a:gd name="T44" fmla="*/ 170 w 192"/>
                  <a:gd name="T45" fmla="*/ 144 h 183"/>
                  <a:gd name="T46" fmla="*/ 172 w 192"/>
                  <a:gd name="T47" fmla="*/ 145 h 183"/>
                  <a:gd name="T48" fmla="*/ 173 w 192"/>
                  <a:gd name="T49" fmla="*/ 145 h 183"/>
                  <a:gd name="T50" fmla="*/ 175 w 192"/>
                  <a:gd name="T51" fmla="*/ 143 h 183"/>
                  <a:gd name="T52" fmla="*/ 175 w 192"/>
                  <a:gd name="T53" fmla="*/ 93 h 183"/>
                  <a:gd name="T54" fmla="*/ 192 w 192"/>
                  <a:gd name="T55" fmla="*/ 73 h 183"/>
                  <a:gd name="T56" fmla="*/ 6 w 192"/>
                  <a:gd name="T57" fmla="*/ 73 h 183"/>
                  <a:gd name="T58" fmla="*/ 43 w 192"/>
                  <a:gd name="T59" fmla="*/ 35 h 183"/>
                  <a:gd name="T60" fmla="*/ 75 w 192"/>
                  <a:gd name="T61" fmla="*/ 35 h 183"/>
                  <a:gd name="T62" fmla="*/ 75 w 192"/>
                  <a:gd name="T63" fmla="*/ 110 h 183"/>
                  <a:gd name="T64" fmla="*/ 51 w 192"/>
                  <a:gd name="T65" fmla="*/ 110 h 183"/>
                  <a:gd name="T66" fmla="*/ 43 w 192"/>
                  <a:gd name="T67" fmla="*/ 110 h 183"/>
                  <a:gd name="T68" fmla="*/ 6 w 192"/>
                  <a:gd name="T69" fmla="*/ 73 h 183"/>
                  <a:gd name="T70" fmla="*/ 75 w 192"/>
                  <a:gd name="T71" fmla="*/ 171 h 183"/>
                  <a:gd name="T72" fmla="*/ 68 w 192"/>
                  <a:gd name="T73" fmla="*/ 177 h 183"/>
                  <a:gd name="T74" fmla="*/ 60 w 192"/>
                  <a:gd name="T75" fmla="*/ 177 h 183"/>
                  <a:gd name="T76" fmla="*/ 54 w 192"/>
                  <a:gd name="T77" fmla="*/ 171 h 183"/>
                  <a:gd name="T78" fmla="*/ 54 w 192"/>
                  <a:gd name="T79" fmla="*/ 116 h 183"/>
                  <a:gd name="T80" fmla="*/ 75 w 192"/>
                  <a:gd name="T81" fmla="*/ 116 h 183"/>
                  <a:gd name="T82" fmla="*/ 75 w 192"/>
                  <a:gd name="T83" fmla="*/ 132 h 183"/>
                  <a:gd name="T84" fmla="*/ 75 w 192"/>
                  <a:gd name="T85" fmla="*/ 157 h 183"/>
                  <a:gd name="T86" fmla="*/ 75 w 192"/>
                  <a:gd name="T87" fmla="*/ 171 h 183"/>
                  <a:gd name="T88" fmla="*/ 88 w 192"/>
                  <a:gd name="T89" fmla="*/ 135 h 183"/>
                  <a:gd name="T90" fmla="*/ 91 w 192"/>
                  <a:gd name="T91" fmla="*/ 137 h 183"/>
                  <a:gd name="T92" fmla="*/ 96 w 192"/>
                  <a:gd name="T93" fmla="*/ 149 h 183"/>
                  <a:gd name="T94" fmla="*/ 96 w 192"/>
                  <a:gd name="T95" fmla="*/ 152 h 183"/>
                  <a:gd name="T96" fmla="*/ 93 w 192"/>
                  <a:gd name="T97" fmla="*/ 154 h 183"/>
                  <a:gd name="T98" fmla="*/ 80 w 192"/>
                  <a:gd name="T99" fmla="*/ 154 h 183"/>
                  <a:gd name="T100" fmla="*/ 80 w 192"/>
                  <a:gd name="T101" fmla="*/ 135 h 183"/>
                  <a:gd name="T102" fmla="*/ 88 w 192"/>
                  <a:gd name="T103" fmla="*/ 135 h 183"/>
                  <a:gd name="T104" fmla="*/ 169 w 192"/>
                  <a:gd name="T105" fmla="*/ 136 h 183"/>
                  <a:gd name="T106" fmla="*/ 80 w 192"/>
                  <a:gd name="T107" fmla="*/ 110 h 183"/>
                  <a:gd name="T108" fmla="*/ 80 w 192"/>
                  <a:gd name="T109" fmla="*/ 35 h 183"/>
                  <a:gd name="T110" fmla="*/ 169 w 192"/>
                  <a:gd name="T111" fmla="*/ 9 h 183"/>
                  <a:gd name="T112" fmla="*/ 169 w 192"/>
                  <a:gd name="T113" fmla="*/ 136 h 183"/>
                  <a:gd name="T114" fmla="*/ 175 w 192"/>
                  <a:gd name="T115" fmla="*/ 87 h 183"/>
                  <a:gd name="T116" fmla="*/ 175 w 192"/>
                  <a:gd name="T117" fmla="*/ 58 h 183"/>
                  <a:gd name="T118" fmla="*/ 186 w 192"/>
                  <a:gd name="T119" fmla="*/ 73 h 183"/>
                  <a:gd name="T120" fmla="*/ 175 w 192"/>
                  <a:gd name="T121" fmla="*/ 8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2" h="183">
                    <a:moveTo>
                      <a:pt x="192" y="73"/>
                    </a:moveTo>
                    <a:cubicBezTo>
                      <a:pt x="192" y="62"/>
                      <a:pt x="185" y="53"/>
                      <a:pt x="175" y="52"/>
                    </a:cubicBezTo>
                    <a:cubicBezTo>
                      <a:pt x="175" y="3"/>
                      <a:pt x="175" y="3"/>
                      <a:pt x="175" y="3"/>
                    </a:cubicBezTo>
                    <a:cubicBezTo>
                      <a:pt x="175" y="1"/>
                      <a:pt x="174" y="0"/>
                      <a:pt x="173" y="0"/>
                    </a:cubicBezTo>
                    <a:cubicBezTo>
                      <a:pt x="172" y="0"/>
                      <a:pt x="171" y="0"/>
                      <a:pt x="170" y="1"/>
                    </a:cubicBezTo>
                    <a:cubicBezTo>
                      <a:pt x="170" y="1"/>
                      <a:pt x="145" y="29"/>
                      <a:pt x="78" y="29"/>
                    </a:cubicBezTo>
                    <a:cubicBezTo>
                      <a:pt x="43" y="29"/>
                      <a:pt x="43" y="29"/>
                      <a:pt x="43" y="29"/>
                    </a:cubicBezTo>
                    <a:cubicBezTo>
                      <a:pt x="19" y="29"/>
                      <a:pt x="0" y="49"/>
                      <a:pt x="0" y="73"/>
                    </a:cubicBezTo>
                    <a:cubicBezTo>
                      <a:pt x="0" y="96"/>
                      <a:pt x="19" y="116"/>
                      <a:pt x="43" y="116"/>
                    </a:cubicBezTo>
                    <a:cubicBezTo>
                      <a:pt x="48" y="116"/>
                      <a:pt x="48" y="116"/>
                      <a:pt x="48" y="116"/>
                    </a:cubicBezTo>
                    <a:cubicBezTo>
                      <a:pt x="48" y="171"/>
                      <a:pt x="48" y="171"/>
                      <a:pt x="48" y="171"/>
                    </a:cubicBezTo>
                    <a:cubicBezTo>
                      <a:pt x="48" y="178"/>
                      <a:pt x="54" y="183"/>
                      <a:pt x="60" y="183"/>
                    </a:cubicBezTo>
                    <a:cubicBezTo>
                      <a:pt x="68" y="183"/>
                      <a:pt x="68" y="183"/>
                      <a:pt x="68" y="183"/>
                    </a:cubicBezTo>
                    <a:cubicBezTo>
                      <a:pt x="75" y="183"/>
                      <a:pt x="80" y="178"/>
                      <a:pt x="80" y="171"/>
                    </a:cubicBezTo>
                    <a:cubicBezTo>
                      <a:pt x="80" y="159"/>
                      <a:pt x="80" y="159"/>
                      <a:pt x="80" y="159"/>
                    </a:cubicBezTo>
                    <a:cubicBezTo>
                      <a:pt x="93" y="159"/>
                      <a:pt x="93" y="159"/>
                      <a:pt x="93" y="159"/>
                    </a:cubicBezTo>
                    <a:cubicBezTo>
                      <a:pt x="96" y="159"/>
                      <a:pt x="99" y="158"/>
                      <a:pt x="101" y="156"/>
                    </a:cubicBezTo>
                    <a:cubicBezTo>
                      <a:pt x="102" y="153"/>
                      <a:pt x="103" y="150"/>
                      <a:pt x="102" y="147"/>
                    </a:cubicBezTo>
                    <a:cubicBezTo>
                      <a:pt x="97" y="135"/>
                      <a:pt x="97" y="135"/>
                      <a:pt x="97" y="135"/>
                    </a:cubicBezTo>
                    <a:cubicBezTo>
                      <a:pt x="95" y="131"/>
                      <a:pt x="92" y="129"/>
                      <a:pt x="88" y="129"/>
                    </a:cubicBezTo>
                    <a:cubicBezTo>
                      <a:pt x="80" y="129"/>
                      <a:pt x="80" y="129"/>
                      <a:pt x="80" y="129"/>
                    </a:cubicBezTo>
                    <a:cubicBezTo>
                      <a:pt x="80" y="116"/>
                      <a:pt x="80" y="116"/>
                      <a:pt x="80" y="116"/>
                    </a:cubicBezTo>
                    <a:cubicBezTo>
                      <a:pt x="146" y="117"/>
                      <a:pt x="170" y="144"/>
                      <a:pt x="170" y="144"/>
                    </a:cubicBezTo>
                    <a:cubicBezTo>
                      <a:pt x="171" y="145"/>
                      <a:pt x="171" y="145"/>
                      <a:pt x="172" y="145"/>
                    </a:cubicBezTo>
                    <a:cubicBezTo>
                      <a:pt x="173" y="145"/>
                      <a:pt x="173" y="145"/>
                      <a:pt x="173" y="145"/>
                    </a:cubicBezTo>
                    <a:cubicBezTo>
                      <a:pt x="174" y="145"/>
                      <a:pt x="175" y="144"/>
                      <a:pt x="175" y="143"/>
                    </a:cubicBezTo>
                    <a:cubicBezTo>
                      <a:pt x="175" y="93"/>
                      <a:pt x="175" y="93"/>
                      <a:pt x="175" y="93"/>
                    </a:cubicBezTo>
                    <a:cubicBezTo>
                      <a:pt x="185" y="92"/>
                      <a:pt x="192" y="83"/>
                      <a:pt x="192" y="73"/>
                    </a:cubicBezTo>
                    <a:close/>
                    <a:moveTo>
                      <a:pt x="6" y="73"/>
                    </a:moveTo>
                    <a:cubicBezTo>
                      <a:pt x="6" y="52"/>
                      <a:pt x="23" y="35"/>
                      <a:pt x="43" y="35"/>
                    </a:cubicBezTo>
                    <a:cubicBezTo>
                      <a:pt x="75" y="35"/>
                      <a:pt x="75" y="35"/>
                      <a:pt x="75" y="35"/>
                    </a:cubicBezTo>
                    <a:cubicBezTo>
                      <a:pt x="75" y="110"/>
                      <a:pt x="75" y="110"/>
                      <a:pt x="75" y="110"/>
                    </a:cubicBezTo>
                    <a:cubicBezTo>
                      <a:pt x="51" y="110"/>
                      <a:pt x="51" y="110"/>
                      <a:pt x="51" y="110"/>
                    </a:cubicBezTo>
                    <a:cubicBezTo>
                      <a:pt x="43" y="110"/>
                      <a:pt x="43" y="110"/>
                      <a:pt x="43" y="110"/>
                    </a:cubicBezTo>
                    <a:cubicBezTo>
                      <a:pt x="23" y="110"/>
                      <a:pt x="6" y="93"/>
                      <a:pt x="6" y="73"/>
                    </a:cubicBezTo>
                    <a:close/>
                    <a:moveTo>
                      <a:pt x="75" y="171"/>
                    </a:moveTo>
                    <a:cubicBezTo>
                      <a:pt x="75" y="174"/>
                      <a:pt x="72" y="177"/>
                      <a:pt x="68" y="177"/>
                    </a:cubicBezTo>
                    <a:cubicBezTo>
                      <a:pt x="60" y="177"/>
                      <a:pt x="60" y="177"/>
                      <a:pt x="60" y="177"/>
                    </a:cubicBezTo>
                    <a:cubicBezTo>
                      <a:pt x="57" y="177"/>
                      <a:pt x="54" y="174"/>
                      <a:pt x="54" y="171"/>
                    </a:cubicBezTo>
                    <a:cubicBezTo>
                      <a:pt x="54" y="116"/>
                      <a:pt x="54" y="116"/>
                      <a:pt x="54" y="116"/>
                    </a:cubicBezTo>
                    <a:cubicBezTo>
                      <a:pt x="75" y="116"/>
                      <a:pt x="75" y="116"/>
                      <a:pt x="75" y="116"/>
                    </a:cubicBezTo>
                    <a:cubicBezTo>
                      <a:pt x="75" y="132"/>
                      <a:pt x="75" y="132"/>
                      <a:pt x="75" y="132"/>
                    </a:cubicBezTo>
                    <a:cubicBezTo>
                      <a:pt x="75" y="157"/>
                      <a:pt x="75" y="157"/>
                      <a:pt x="75" y="157"/>
                    </a:cubicBezTo>
                    <a:lnTo>
                      <a:pt x="75" y="171"/>
                    </a:lnTo>
                    <a:close/>
                    <a:moveTo>
                      <a:pt x="88" y="135"/>
                    </a:moveTo>
                    <a:cubicBezTo>
                      <a:pt x="90" y="135"/>
                      <a:pt x="91" y="136"/>
                      <a:pt x="91" y="137"/>
                    </a:cubicBezTo>
                    <a:cubicBezTo>
                      <a:pt x="96" y="149"/>
                      <a:pt x="96" y="149"/>
                      <a:pt x="96" y="149"/>
                    </a:cubicBezTo>
                    <a:cubicBezTo>
                      <a:pt x="96" y="150"/>
                      <a:pt x="96" y="151"/>
                      <a:pt x="96" y="152"/>
                    </a:cubicBezTo>
                    <a:cubicBezTo>
                      <a:pt x="95" y="153"/>
                      <a:pt x="94" y="154"/>
                      <a:pt x="93" y="154"/>
                    </a:cubicBezTo>
                    <a:cubicBezTo>
                      <a:pt x="80" y="154"/>
                      <a:pt x="80" y="154"/>
                      <a:pt x="80" y="154"/>
                    </a:cubicBezTo>
                    <a:cubicBezTo>
                      <a:pt x="80" y="135"/>
                      <a:pt x="80" y="135"/>
                      <a:pt x="80" y="135"/>
                    </a:cubicBezTo>
                    <a:lnTo>
                      <a:pt x="88" y="135"/>
                    </a:lnTo>
                    <a:close/>
                    <a:moveTo>
                      <a:pt x="169" y="136"/>
                    </a:moveTo>
                    <a:cubicBezTo>
                      <a:pt x="159" y="127"/>
                      <a:pt x="132" y="111"/>
                      <a:pt x="80" y="110"/>
                    </a:cubicBezTo>
                    <a:cubicBezTo>
                      <a:pt x="80" y="35"/>
                      <a:pt x="80" y="35"/>
                      <a:pt x="80" y="35"/>
                    </a:cubicBezTo>
                    <a:cubicBezTo>
                      <a:pt x="132" y="35"/>
                      <a:pt x="159" y="18"/>
                      <a:pt x="169" y="9"/>
                    </a:cubicBezTo>
                    <a:lnTo>
                      <a:pt x="169" y="136"/>
                    </a:lnTo>
                    <a:close/>
                    <a:moveTo>
                      <a:pt x="175" y="87"/>
                    </a:moveTo>
                    <a:cubicBezTo>
                      <a:pt x="175" y="58"/>
                      <a:pt x="175" y="58"/>
                      <a:pt x="175" y="58"/>
                    </a:cubicBezTo>
                    <a:cubicBezTo>
                      <a:pt x="182" y="59"/>
                      <a:pt x="186" y="65"/>
                      <a:pt x="186" y="73"/>
                    </a:cubicBezTo>
                    <a:cubicBezTo>
                      <a:pt x="186" y="80"/>
                      <a:pt x="182" y="86"/>
                      <a:pt x="175"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484"/>
              <p:cNvSpPr>
                <a:spLocks/>
              </p:cNvSpPr>
              <p:nvPr/>
            </p:nvSpPr>
            <p:spPr bwMode="auto">
              <a:xfrm>
                <a:off x="7635875" y="3611563"/>
                <a:ext cx="17463" cy="123825"/>
              </a:xfrm>
              <a:custGeom>
                <a:avLst/>
                <a:gdLst>
                  <a:gd name="T0" fmla="*/ 3 w 6"/>
                  <a:gd name="T1" fmla="*/ 0 h 43"/>
                  <a:gd name="T2" fmla="*/ 0 w 6"/>
                  <a:gd name="T3" fmla="*/ 3 h 43"/>
                  <a:gd name="T4" fmla="*/ 0 w 6"/>
                  <a:gd name="T5" fmla="*/ 41 h 43"/>
                  <a:gd name="T6" fmla="*/ 3 w 6"/>
                  <a:gd name="T7" fmla="*/ 43 h 43"/>
                  <a:gd name="T8" fmla="*/ 6 w 6"/>
                  <a:gd name="T9" fmla="*/ 41 h 43"/>
                  <a:gd name="T10" fmla="*/ 6 w 6"/>
                  <a:gd name="T11" fmla="*/ 3 h 43"/>
                  <a:gd name="T12" fmla="*/ 3 w 6"/>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6" h="43">
                    <a:moveTo>
                      <a:pt x="3" y="0"/>
                    </a:moveTo>
                    <a:cubicBezTo>
                      <a:pt x="2" y="0"/>
                      <a:pt x="0" y="1"/>
                      <a:pt x="0" y="3"/>
                    </a:cubicBezTo>
                    <a:cubicBezTo>
                      <a:pt x="0" y="41"/>
                      <a:pt x="0" y="41"/>
                      <a:pt x="0" y="41"/>
                    </a:cubicBezTo>
                    <a:cubicBezTo>
                      <a:pt x="0" y="42"/>
                      <a:pt x="2" y="43"/>
                      <a:pt x="3" y="43"/>
                    </a:cubicBezTo>
                    <a:cubicBezTo>
                      <a:pt x="5" y="43"/>
                      <a:pt x="6" y="42"/>
                      <a:pt x="6" y="41"/>
                    </a:cubicBezTo>
                    <a:cubicBezTo>
                      <a:pt x="6" y="3"/>
                      <a:pt x="6" y="3"/>
                      <a:pt x="6" y="3"/>
                    </a:cubicBezTo>
                    <a:cubicBezTo>
                      <a:pt x="6" y="1"/>
                      <a:pt x="5"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485"/>
              <p:cNvSpPr>
                <a:spLocks/>
              </p:cNvSpPr>
              <p:nvPr/>
            </p:nvSpPr>
            <p:spPr bwMode="auto">
              <a:xfrm>
                <a:off x="7689850" y="3611563"/>
                <a:ext cx="17463" cy="123825"/>
              </a:xfrm>
              <a:custGeom>
                <a:avLst/>
                <a:gdLst>
                  <a:gd name="T0" fmla="*/ 3 w 6"/>
                  <a:gd name="T1" fmla="*/ 43 h 43"/>
                  <a:gd name="T2" fmla="*/ 6 w 6"/>
                  <a:gd name="T3" fmla="*/ 41 h 43"/>
                  <a:gd name="T4" fmla="*/ 6 w 6"/>
                  <a:gd name="T5" fmla="*/ 3 h 43"/>
                  <a:gd name="T6" fmla="*/ 3 w 6"/>
                  <a:gd name="T7" fmla="*/ 0 h 43"/>
                  <a:gd name="T8" fmla="*/ 0 w 6"/>
                  <a:gd name="T9" fmla="*/ 3 h 43"/>
                  <a:gd name="T10" fmla="*/ 0 w 6"/>
                  <a:gd name="T11" fmla="*/ 41 h 43"/>
                  <a:gd name="T12" fmla="*/ 3 w 6"/>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6" h="43">
                    <a:moveTo>
                      <a:pt x="3" y="43"/>
                    </a:moveTo>
                    <a:cubicBezTo>
                      <a:pt x="5" y="43"/>
                      <a:pt x="6" y="42"/>
                      <a:pt x="6" y="41"/>
                    </a:cubicBezTo>
                    <a:cubicBezTo>
                      <a:pt x="6" y="3"/>
                      <a:pt x="6" y="3"/>
                      <a:pt x="6" y="3"/>
                    </a:cubicBezTo>
                    <a:cubicBezTo>
                      <a:pt x="6" y="1"/>
                      <a:pt x="5" y="0"/>
                      <a:pt x="3" y="0"/>
                    </a:cubicBezTo>
                    <a:cubicBezTo>
                      <a:pt x="1" y="0"/>
                      <a:pt x="0" y="1"/>
                      <a:pt x="0" y="3"/>
                    </a:cubicBezTo>
                    <a:cubicBezTo>
                      <a:pt x="0" y="41"/>
                      <a:pt x="0" y="41"/>
                      <a:pt x="0" y="41"/>
                    </a:cubicBezTo>
                    <a:cubicBezTo>
                      <a:pt x="0" y="42"/>
                      <a:pt x="1"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7" name="Group 26"/>
          <p:cNvGrpSpPr/>
          <p:nvPr/>
        </p:nvGrpSpPr>
        <p:grpSpPr>
          <a:xfrm>
            <a:off x="5238693" y="2060347"/>
            <a:ext cx="1664388" cy="1695067"/>
            <a:chOff x="13410501" y="3544214"/>
            <a:chExt cx="2333409" cy="2376420"/>
          </a:xfrm>
        </p:grpSpPr>
        <p:sp>
          <p:nvSpPr>
            <p:cNvPr id="28" name="Oval 287"/>
            <p:cNvSpPr>
              <a:spLocks noChangeArrowheads="1"/>
            </p:cNvSpPr>
            <p:nvPr/>
          </p:nvSpPr>
          <p:spPr bwMode="auto">
            <a:xfrm>
              <a:off x="13410501" y="3544214"/>
              <a:ext cx="2333409" cy="2376420"/>
            </a:xfrm>
            <a:prstGeom prst="ellipse">
              <a:avLst/>
            </a:prstGeom>
            <a:solidFill>
              <a:schemeClr val="accent4"/>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a:grpSpLocks noChangeAspect="1"/>
            </p:cNvGrpSpPr>
            <p:nvPr/>
          </p:nvGrpSpPr>
          <p:grpSpPr>
            <a:xfrm>
              <a:off x="13912969" y="3991919"/>
              <a:ext cx="1403295" cy="1364312"/>
              <a:chOff x="1830387" y="4491038"/>
              <a:chExt cx="742951" cy="722312"/>
            </a:xfrm>
            <a:solidFill>
              <a:schemeClr val="accent1"/>
            </a:solidFill>
          </p:grpSpPr>
          <p:sp>
            <p:nvSpPr>
              <p:cNvPr id="30" name="Freeform 417"/>
              <p:cNvSpPr>
                <a:spLocks/>
              </p:cNvSpPr>
              <p:nvPr/>
            </p:nvSpPr>
            <p:spPr bwMode="auto">
              <a:xfrm>
                <a:off x="2001838" y="4913313"/>
                <a:ext cx="61913" cy="57150"/>
              </a:xfrm>
              <a:custGeom>
                <a:avLst/>
                <a:gdLst>
                  <a:gd name="T0" fmla="*/ 36 w 42"/>
                  <a:gd name="T1" fmla="*/ 27 h 39"/>
                  <a:gd name="T2" fmla="*/ 12 w 42"/>
                  <a:gd name="T3" fmla="*/ 6 h 39"/>
                  <a:gd name="T4" fmla="*/ 6 w 42"/>
                  <a:gd name="T5" fmla="*/ 0 h 39"/>
                  <a:gd name="T6" fmla="*/ 0 w 42"/>
                  <a:gd name="T7" fmla="*/ 6 h 39"/>
                  <a:gd name="T8" fmla="*/ 36 w 42"/>
                  <a:gd name="T9" fmla="*/ 39 h 39"/>
                  <a:gd name="T10" fmla="*/ 42 w 42"/>
                  <a:gd name="T11" fmla="*/ 33 h 39"/>
                  <a:gd name="T12" fmla="*/ 36 w 42"/>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2" h="39">
                    <a:moveTo>
                      <a:pt x="36" y="27"/>
                    </a:moveTo>
                    <a:cubicBezTo>
                      <a:pt x="27" y="27"/>
                      <a:pt x="12" y="13"/>
                      <a:pt x="12" y="6"/>
                    </a:cubicBezTo>
                    <a:cubicBezTo>
                      <a:pt x="12" y="3"/>
                      <a:pt x="9" y="0"/>
                      <a:pt x="6" y="0"/>
                    </a:cubicBezTo>
                    <a:cubicBezTo>
                      <a:pt x="2" y="0"/>
                      <a:pt x="0" y="3"/>
                      <a:pt x="0" y="6"/>
                    </a:cubicBezTo>
                    <a:cubicBezTo>
                      <a:pt x="0" y="21"/>
                      <a:pt x="22" y="39"/>
                      <a:pt x="36" y="39"/>
                    </a:cubicBezTo>
                    <a:cubicBezTo>
                      <a:pt x="40" y="39"/>
                      <a:pt x="42" y="36"/>
                      <a:pt x="42" y="33"/>
                    </a:cubicBezTo>
                    <a:cubicBezTo>
                      <a:pt x="42" y="30"/>
                      <a:pt x="40" y="27"/>
                      <a:pt x="36"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18"/>
              <p:cNvSpPr>
                <a:spLocks/>
              </p:cNvSpPr>
              <p:nvPr/>
            </p:nvSpPr>
            <p:spPr bwMode="auto">
              <a:xfrm>
                <a:off x="1890713" y="4913313"/>
                <a:ext cx="128588" cy="57150"/>
              </a:xfrm>
              <a:custGeom>
                <a:avLst/>
                <a:gdLst>
                  <a:gd name="T0" fmla="*/ 79 w 89"/>
                  <a:gd name="T1" fmla="*/ 2 h 39"/>
                  <a:gd name="T2" fmla="*/ 6 w 89"/>
                  <a:gd name="T3" fmla="*/ 27 h 39"/>
                  <a:gd name="T4" fmla="*/ 0 w 89"/>
                  <a:gd name="T5" fmla="*/ 33 h 39"/>
                  <a:gd name="T6" fmla="*/ 6 w 89"/>
                  <a:gd name="T7" fmla="*/ 39 h 39"/>
                  <a:gd name="T8" fmla="*/ 86 w 89"/>
                  <a:gd name="T9" fmla="*/ 11 h 39"/>
                  <a:gd name="T10" fmla="*/ 87 w 89"/>
                  <a:gd name="T11" fmla="*/ 2 h 39"/>
                  <a:gd name="T12" fmla="*/ 79 w 89"/>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89" h="39">
                    <a:moveTo>
                      <a:pt x="79" y="2"/>
                    </a:moveTo>
                    <a:cubicBezTo>
                      <a:pt x="61" y="17"/>
                      <a:pt x="31" y="27"/>
                      <a:pt x="6" y="27"/>
                    </a:cubicBezTo>
                    <a:cubicBezTo>
                      <a:pt x="2" y="27"/>
                      <a:pt x="0" y="30"/>
                      <a:pt x="0" y="33"/>
                    </a:cubicBezTo>
                    <a:cubicBezTo>
                      <a:pt x="0" y="36"/>
                      <a:pt x="2" y="39"/>
                      <a:pt x="6" y="39"/>
                    </a:cubicBezTo>
                    <a:cubicBezTo>
                      <a:pt x="33" y="39"/>
                      <a:pt x="66" y="27"/>
                      <a:pt x="86" y="11"/>
                    </a:cubicBezTo>
                    <a:cubicBezTo>
                      <a:pt x="89" y="9"/>
                      <a:pt x="89" y="5"/>
                      <a:pt x="87" y="2"/>
                    </a:cubicBezTo>
                    <a:cubicBezTo>
                      <a:pt x="85" y="0"/>
                      <a:pt x="81" y="0"/>
                      <a:pt x="79"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19"/>
              <p:cNvSpPr>
                <a:spLocks/>
              </p:cNvSpPr>
              <p:nvPr/>
            </p:nvSpPr>
            <p:spPr bwMode="auto">
              <a:xfrm>
                <a:off x="1860550" y="4837113"/>
                <a:ext cx="233363" cy="288925"/>
              </a:xfrm>
              <a:custGeom>
                <a:avLst/>
                <a:gdLst>
                  <a:gd name="T0" fmla="*/ 81 w 161"/>
                  <a:gd name="T1" fmla="*/ 0 h 199"/>
                  <a:gd name="T2" fmla="*/ 0 w 161"/>
                  <a:gd name="T3" fmla="*/ 66 h 199"/>
                  <a:gd name="T4" fmla="*/ 0 w 161"/>
                  <a:gd name="T5" fmla="*/ 67 h 199"/>
                  <a:gd name="T6" fmla="*/ 0 w 161"/>
                  <a:gd name="T7" fmla="*/ 193 h 199"/>
                  <a:gd name="T8" fmla="*/ 6 w 161"/>
                  <a:gd name="T9" fmla="*/ 199 h 199"/>
                  <a:gd name="T10" fmla="*/ 12 w 161"/>
                  <a:gd name="T11" fmla="*/ 193 h 199"/>
                  <a:gd name="T12" fmla="*/ 12 w 161"/>
                  <a:gd name="T13" fmla="*/ 69 h 199"/>
                  <a:gd name="T14" fmla="*/ 12 w 161"/>
                  <a:gd name="T15" fmla="*/ 68 h 199"/>
                  <a:gd name="T16" fmla="*/ 81 w 161"/>
                  <a:gd name="T17" fmla="*/ 12 h 199"/>
                  <a:gd name="T18" fmla="*/ 149 w 161"/>
                  <a:gd name="T19" fmla="*/ 68 h 199"/>
                  <a:gd name="T20" fmla="*/ 149 w 161"/>
                  <a:gd name="T21" fmla="*/ 69 h 199"/>
                  <a:gd name="T22" fmla="*/ 149 w 161"/>
                  <a:gd name="T23" fmla="*/ 192 h 199"/>
                  <a:gd name="T24" fmla="*/ 155 w 161"/>
                  <a:gd name="T25" fmla="*/ 198 h 199"/>
                  <a:gd name="T26" fmla="*/ 161 w 161"/>
                  <a:gd name="T27" fmla="*/ 192 h 199"/>
                  <a:gd name="T28" fmla="*/ 161 w 161"/>
                  <a:gd name="T29" fmla="*/ 67 h 199"/>
                  <a:gd name="T30" fmla="*/ 161 w 161"/>
                  <a:gd name="T31" fmla="*/ 66 h 199"/>
                  <a:gd name="T32" fmla="*/ 81 w 161"/>
                  <a:gd name="T3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99">
                    <a:moveTo>
                      <a:pt x="81" y="0"/>
                    </a:moveTo>
                    <a:cubicBezTo>
                      <a:pt x="38" y="0"/>
                      <a:pt x="2" y="29"/>
                      <a:pt x="0" y="66"/>
                    </a:cubicBezTo>
                    <a:cubicBezTo>
                      <a:pt x="0" y="66"/>
                      <a:pt x="0" y="67"/>
                      <a:pt x="0" y="67"/>
                    </a:cubicBezTo>
                    <a:cubicBezTo>
                      <a:pt x="0" y="193"/>
                      <a:pt x="0" y="193"/>
                      <a:pt x="0" y="193"/>
                    </a:cubicBezTo>
                    <a:cubicBezTo>
                      <a:pt x="0" y="196"/>
                      <a:pt x="3" y="199"/>
                      <a:pt x="6" y="199"/>
                    </a:cubicBezTo>
                    <a:cubicBezTo>
                      <a:pt x="9" y="199"/>
                      <a:pt x="12" y="196"/>
                      <a:pt x="12" y="193"/>
                    </a:cubicBezTo>
                    <a:cubicBezTo>
                      <a:pt x="12" y="69"/>
                      <a:pt x="12" y="69"/>
                      <a:pt x="12" y="69"/>
                    </a:cubicBezTo>
                    <a:cubicBezTo>
                      <a:pt x="12" y="69"/>
                      <a:pt x="12" y="68"/>
                      <a:pt x="12" y="68"/>
                    </a:cubicBezTo>
                    <a:cubicBezTo>
                      <a:pt x="13" y="37"/>
                      <a:pt x="44" y="12"/>
                      <a:pt x="81" y="12"/>
                    </a:cubicBezTo>
                    <a:cubicBezTo>
                      <a:pt x="117" y="12"/>
                      <a:pt x="148" y="37"/>
                      <a:pt x="149" y="68"/>
                    </a:cubicBezTo>
                    <a:cubicBezTo>
                      <a:pt x="149" y="68"/>
                      <a:pt x="149" y="69"/>
                      <a:pt x="149" y="69"/>
                    </a:cubicBezTo>
                    <a:cubicBezTo>
                      <a:pt x="149" y="192"/>
                      <a:pt x="149" y="192"/>
                      <a:pt x="149" y="192"/>
                    </a:cubicBezTo>
                    <a:cubicBezTo>
                      <a:pt x="149" y="195"/>
                      <a:pt x="152" y="198"/>
                      <a:pt x="155" y="198"/>
                    </a:cubicBezTo>
                    <a:cubicBezTo>
                      <a:pt x="158" y="198"/>
                      <a:pt x="161" y="195"/>
                      <a:pt x="161" y="192"/>
                    </a:cubicBezTo>
                    <a:cubicBezTo>
                      <a:pt x="161" y="67"/>
                      <a:pt x="161" y="67"/>
                      <a:pt x="161" y="67"/>
                    </a:cubicBezTo>
                    <a:cubicBezTo>
                      <a:pt x="161" y="67"/>
                      <a:pt x="161" y="66"/>
                      <a:pt x="161" y="66"/>
                    </a:cubicBezTo>
                    <a:cubicBezTo>
                      <a:pt x="159" y="29"/>
                      <a:pt x="123" y="0"/>
                      <a:pt x="81"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420"/>
              <p:cNvSpPr>
                <a:spLocks/>
              </p:cNvSpPr>
              <p:nvPr/>
            </p:nvSpPr>
            <p:spPr bwMode="auto">
              <a:xfrm>
                <a:off x="1830387" y="4953000"/>
                <a:ext cx="292100" cy="260350"/>
              </a:xfrm>
              <a:custGeom>
                <a:avLst/>
                <a:gdLst>
                  <a:gd name="T0" fmla="*/ 164 w 201"/>
                  <a:gd name="T1" fmla="*/ 105 h 180"/>
                  <a:gd name="T2" fmla="*/ 137 w 201"/>
                  <a:gd name="T3" fmla="*/ 105 h 180"/>
                  <a:gd name="T4" fmla="*/ 129 w 201"/>
                  <a:gd name="T5" fmla="*/ 81 h 180"/>
                  <a:gd name="T6" fmla="*/ 160 w 201"/>
                  <a:gd name="T7" fmla="*/ 6 h 180"/>
                  <a:gd name="T8" fmla="*/ 154 w 201"/>
                  <a:gd name="T9" fmla="*/ 0 h 180"/>
                  <a:gd name="T10" fmla="*/ 148 w 201"/>
                  <a:gd name="T11" fmla="*/ 6 h 180"/>
                  <a:gd name="T12" fmla="*/ 120 w 201"/>
                  <a:gd name="T13" fmla="*/ 72 h 180"/>
                  <a:gd name="T14" fmla="*/ 117 w 201"/>
                  <a:gd name="T15" fmla="*/ 78 h 180"/>
                  <a:gd name="T16" fmla="*/ 133 w 201"/>
                  <a:gd name="T17" fmla="*/ 117 h 180"/>
                  <a:gd name="T18" fmla="*/ 135 w 201"/>
                  <a:gd name="T19" fmla="*/ 117 h 180"/>
                  <a:gd name="T20" fmla="*/ 164 w 201"/>
                  <a:gd name="T21" fmla="*/ 117 h 180"/>
                  <a:gd name="T22" fmla="*/ 189 w 201"/>
                  <a:gd name="T23" fmla="*/ 138 h 180"/>
                  <a:gd name="T24" fmla="*/ 189 w 201"/>
                  <a:gd name="T25" fmla="*/ 168 h 180"/>
                  <a:gd name="T26" fmla="*/ 12 w 201"/>
                  <a:gd name="T27" fmla="*/ 168 h 180"/>
                  <a:gd name="T28" fmla="*/ 12 w 201"/>
                  <a:gd name="T29" fmla="*/ 138 h 180"/>
                  <a:gd name="T30" fmla="*/ 37 w 201"/>
                  <a:gd name="T31" fmla="*/ 117 h 180"/>
                  <a:gd name="T32" fmla="*/ 66 w 201"/>
                  <a:gd name="T33" fmla="*/ 117 h 180"/>
                  <a:gd name="T34" fmla="*/ 68 w 201"/>
                  <a:gd name="T35" fmla="*/ 117 h 180"/>
                  <a:gd name="T36" fmla="*/ 84 w 201"/>
                  <a:gd name="T37" fmla="*/ 78 h 180"/>
                  <a:gd name="T38" fmla="*/ 82 w 201"/>
                  <a:gd name="T39" fmla="*/ 72 h 180"/>
                  <a:gd name="T40" fmla="*/ 53 w 201"/>
                  <a:gd name="T41" fmla="*/ 6 h 180"/>
                  <a:gd name="T42" fmla="*/ 47 w 201"/>
                  <a:gd name="T43" fmla="*/ 0 h 180"/>
                  <a:gd name="T44" fmla="*/ 41 w 201"/>
                  <a:gd name="T45" fmla="*/ 6 h 180"/>
                  <a:gd name="T46" fmla="*/ 72 w 201"/>
                  <a:gd name="T47" fmla="*/ 81 h 180"/>
                  <a:gd name="T48" fmla="*/ 64 w 201"/>
                  <a:gd name="T49" fmla="*/ 105 h 180"/>
                  <a:gd name="T50" fmla="*/ 37 w 201"/>
                  <a:gd name="T51" fmla="*/ 105 h 180"/>
                  <a:gd name="T52" fmla="*/ 0 w 201"/>
                  <a:gd name="T53" fmla="*/ 135 h 180"/>
                  <a:gd name="T54" fmla="*/ 0 w 201"/>
                  <a:gd name="T55" fmla="*/ 137 h 180"/>
                  <a:gd name="T56" fmla="*/ 0 w 201"/>
                  <a:gd name="T57" fmla="*/ 174 h 180"/>
                  <a:gd name="T58" fmla="*/ 6 w 201"/>
                  <a:gd name="T59" fmla="*/ 180 h 180"/>
                  <a:gd name="T60" fmla="*/ 195 w 201"/>
                  <a:gd name="T61" fmla="*/ 180 h 180"/>
                  <a:gd name="T62" fmla="*/ 201 w 201"/>
                  <a:gd name="T63" fmla="*/ 174 h 180"/>
                  <a:gd name="T64" fmla="*/ 201 w 201"/>
                  <a:gd name="T65" fmla="*/ 137 h 180"/>
                  <a:gd name="T66" fmla="*/ 201 w 201"/>
                  <a:gd name="T67" fmla="*/ 135 h 180"/>
                  <a:gd name="T68" fmla="*/ 164 w 201"/>
                  <a:gd name="T69" fmla="*/ 10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180">
                    <a:moveTo>
                      <a:pt x="164" y="105"/>
                    </a:moveTo>
                    <a:cubicBezTo>
                      <a:pt x="137" y="105"/>
                      <a:pt x="137" y="105"/>
                      <a:pt x="137" y="105"/>
                    </a:cubicBezTo>
                    <a:cubicBezTo>
                      <a:pt x="132" y="103"/>
                      <a:pt x="129" y="94"/>
                      <a:pt x="129" y="81"/>
                    </a:cubicBezTo>
                    <a:cubicBezTo>
                      <a:pt x="148" y="66"/>
                      <a:pt x="160" y="38"/>
                      <a:pt x="160" y="6"/>
                    </a:cubicBezTo>
                    <a:cubicBezTo>
                      <a:pt x="160" y="3"/>
                      <a:pt x="158" y="0"/>
                      <a:pt x="154" y="0"/>
                    </a:cubicBezTo>
                    <a:cubicBezTo>
                      <a:pt x="151" y="0"/>
                      <a:pt x="148" y="3"/>
                      <a:pt x="148" y="6"/>
                    </a:cubicBezTo>
                    <a:cubicBezTo>
                      <a:pt x="148" y="35"/>
                      <a:pt x="137" y="61"/>
                      <a:pt x="120" y="72"/>
                    </a:cubicBezTo>
                    <a:cubicBezTo>
                      <a:pt x="118" y="74"/>
                      <a:pt x="117" y="75"/>
                      <a:pt x="117" y="78"/>
                    </a:cubicBezTo>
                    <a:cubicBezTo>
                      <a:pt x="117" y="100"/>
                      <a:pt x="123" y="113"/>
                      <a:pt x="133" y="117"/>
                    </a:cubicBezTo>
                    <a:cubicBezTo>
                      <a:pt x="134" y="117"/>
                      <a:pt x="135" y="117"/>
                      <a:pt x="135" y="117"/>
                    </a:cubicBezTo>
                    <a:cubicBezTo>
                      <a:pt x="164" y="117"/>
                      <a:pt x="164" y="117"/>
                      <a:pt x="164" y="117"/>
                    </a:cubicBezTo>
                    <a:cubicBezTo>
                      <a:pt x="176" y="117"/>
                      <a:pt x="186" y="126"/>
                      <a:pt x="189" y="138"/>
                    </a:cubicBezTo>
                    <a:cubicBezTo>
                      <a:pt x="189" y="168"/>
                      <a:pt x="189" y="168"/>
                      <a:pt x="189" y="168"/>
                    </a:cubicBezTo>
                    <a:cubicBezTo>
                      <a:pt x="12" y="168"/>
                      <a:pt x="12" y="168"/>
                      <a:pt x="12" y="168"/>
                    </a:cubicBezTo>
                    <a:cubicBezTo>
                      <a:pt x="12" y="138"/>
                      <a:pt x="12" y="138"/>
                      <a:pt x="12" y="138"/>
                    </a:cubicBezTo>
                    <a:cubicBezTo>
                      <a:pt x="15" y="126"/>
                      <a:pt x="25" y="117"/>
                      <a:pt x="37" y="117"/>
                    </a:cubicBezTo>
                    <a:cubicBezTo>
                      <a:pt x="66" y="117"/>
                      <a:pt x="66" y="117"/>
                      <a:pt x="66" y="117"/>
                    </a:cubicBezTo>
                    <a:cubicBezTo>
                      <a:pt x="66" y="117"/>
                      <a:pt x="67" y="117"/>
                      <a:pt x="68" y="117"/>
                    </a:cubicBezTo>
                    <a:cubicBezTo>
                      <a:pt x="78" y="113"/>
                      <a:pt x="84" y="100"/>
                      <a:pt x="84" y="78"/>
                    </a:cubicBezTo>
                    <a:cubicBezTo>
                      <a:pt x="84" y="75"/>
                      <a:pt x="83" y="74"/>
                      <a:pt x="82" y="72"/>
                    </a:cubicBezTo>
                    <a:cubicBezTo>
                      <a:pt x="64" y="61"/>
                      <a:pt x="53" y="35"/>
                      <a:pt x="53" y="6"/>
                    </a:cubicBezTo>
                    <a:cubicBezTo>
                      <a:pt x="53" y="3"/>
                      <a:pt x="50" y="0"/>
                      <a:pt x="47" y="0"/>
                    </a:cubicBezTo>
                    <a:cubicBezTo>
                      <a:pt x="43" y="0"/>
                      <a:pt x="41" y="3"/>
                      <a:pt x="41" y="6"/>
                    </a:cubicBezTo>
                    <a:cubicBezTo>
                      <a:pt x="41" y="38"/>
                      <a:pt x="53" y="66"/>
                      <a:pt x="72" y="81"/>
                    </a:cubicBezTo>
                    <a:cubicBezTo>
                      <a:pt x="72" y="94"/>
                      <a:pt x="69" y="103"/>
                      <a:pt x="64" y="105"/>
                    </a:cubicBezTo>
                    <a:cubicBezTo>
                      <a:pt x="37" y="105"/>
                      <a:pt x="37" y="105"/>
                      <a:pt x="37" y="105"/>
                    </a:cubicBezTo>
                    <a:cubicBezTo>
                      <a:pt x="19" y="105"/>
                      <a:pt x="4" y="118"/>
                      <a:pt x="0" y="135"/>
                    </a:cubicBezTo>
                    <a:cubicBezTo>
                      <a:pt x="0" y="136"/>
                      <a:pt x="0" y="136"/>
                      <a:pt x="0" y="137"/>
                    </a:cubicBezTo>
                    <a:cubicBezTo>
                      <a:pt x="0" y="174"/>
                      <a:pt x="0" y="174"/>
                      <a:pt x="0" y="174"/>
                    </a:cubicBezTo>
                    <a:cubicBezTo>
                      <a:pt x="0" y="177"/>
                      <a:pt x="3" y="180"/>
                      <a:pt x="6" y="180"/>
                    </a:cubicBezTo>
                    <a:cubicBezTo>
                      <a:pt x="195" y="180"/>
                      <a:pt x="195" y="180"/>
                      <a:pt x="195" y="180"/>
                    </a:cubicBezTo>
                    <a:cubicBezTo>
                      <a:pt x="198" y="180"/>
                      <a:pt x="201" y="177"/>
                      <a:pt x="201" y="174"/>
                    </a:cubicBezTo>
                    <a:cubicBezTo>
                      <a:pt x="201" y="137"/>
                      <a:pt x="201" y="137"/>
                      <a:pt x="201" y="137"/>
                    </a:cubicBezTo>
                    <a:cubicBezTo>
                      <a:pt x="201" y="136"/>
                      <a:pt x="201" y="136"/>
                      <a:pt x="201" y="135"/>
                    </a:cubicBezTo>
                    <a:cubicBezTo>
                      <a:pt x="197" y="118"/>
                      <a:pt x="182" y="105"/>
                      <a:pt x="164" y="1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421"/>
              <p:cNvSpPr>
                <a:spLocks/>
              </p:cNvSpPr>
              <p:nvPr/>
            </p:nvSpPr>
            <p:spPr bwMode="auto">
              <a:xfrm>
                <a:off x="1914525" y="5105400"/>
                <a:ext cx="123825" cy="38100"/>
              </a:xfrm>
              <a:custGeom>
                <a:avLst/>
                <a:gdLst>
                  <a:gd name="T0" fmla="*/ 74 w 85"/>
                  <a:gd name="T1" fmla="*/ 2 h 26"/>
                  <a:gd name="T2" fmla="*/ 43 w 85"/>
                  <a:gd name="T3" fmla="*/ 14 h 26"/>
                  <a:gd name="T4" fmla="*/ 11 w 85"/>
                  <a:gd name="T5" fmla="*/ 2 h 26"/>
                  <a:gd name="T6" fmla="*/ 3 w 85"/>
                  <a:gd name="T7" fmla="*/ 3 h 26"/>
                  <a:gd name="T8" fmla="*/ 3 w 85"/>
                  <a:gd name="T9" fmla="*/ 11 h 26"/>
                  <a:gd name="T10" fmla="*/ 43 w 85"/>
                  <a:gd name="T11" fmla="*/ 26 h 26"/>
                  <a:gd name="T12" fmla="*/ 82 w 85"/>
                  <a:gd name="T13" fmla="*/ 11 h 26"/>
                  <a:gd name="T14" fmla="*/ 83 w 85"/>
                  <a:gd name="T15" fmla="*/ 3 h 26"/>
                  <a:gd name="T16" fmla="*/ 74 w 85"/>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6">
                    <a:moveTo>
                      <a:pt x="74" y="2"/>
                    </a:moveTo>
                    <a:cubicBezTo>
                      <a:pt x="65" y="10"/>
                      <a:pt x="54" y="14"/>
                      <a:pt x="43" y="14"/>
                    </a:cubicBezTo>
                    <a:cubicBezTo>
                      <a:pt x="31" y="14"/>
                      <a:pt x="20" y="10"/>
                      <a:pt x="11" y="2"/>
                    </a:cubicBezTo>
                    <a:cubicBezTo>
                      <a:pt x="8" y="0"/>
                      <a:pt x="5" y="0"/>
                      <a:pt x="3" y="3"/>
                    </a:cubicBezTo>
                    <a:cubicBezTo>
                      <a:pt x="0" y="5"/>
                      <a:pt x="1" y="9"/>
                      <a:pt x="3" y="11"/>
                    </a:cubicBezTo>
                    <a:cubicBezTo>
                      <a:pt x="14" y="21"/>
                      <a:pt x="28" y="26"/>
                      <a:pt x="43" y="26"/>
                    </a:cubicBezTo>
                    <a:cubicBezTo>
                      <a:pt x="57" y="26"/>
                      <a:pt x="71" y="21"/>
                      <a:pt x="82" y="11"/>
                    </a:cubicBezTo>
                    <a:cubicBezTo>
                      <a:pt x="84" y="9"/>
                      <a:pt x="85" y="5"/>
                      <a:pt x="83" y="3"/>
                    </a:cubicBezTo>
                    <a:cubicBezTo>
                      <a:pt x="80" y="0"/>
                      <a:pt x="77" y="0"/>
                      <a:pt x="74"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422"/>
              <p:cNvSpPr>
                <a:spLocks/>
              </p:cNvSpPr>
              <p:nvPr/>
            </p:nvSpPr>
            <p:spPr bwMode="auto">
              <a:xfrm>
                <a:off x="2452688" y="4913313"/>
                <a:ext cx="61913" cy="57150"/>
              </a:xfrm>
              <a:custGeom>
                <a:avLst/>
                <a:gdLst>
                  <a:gd name="T0" fmla="*/ 37 w 43"/>
                  <a:gd name="T1" fmla="*/ 27 h 39"/>
                  <a:gd name="T2" fmla="*/ 12 w 43"/>
                  <a:gd name="T3" fmla="*/ 6 h 39"/>
                  <a:gd name="T4" fmla="*/ 6 w 43"/>
                  <a:gd name="T5" fmla="*/ 0 h 39"/>
                  <a:gd name="T6" fmla="*/ 0 w 43"/>
                  <a:gd name="T7" fmla="*/ 6 h 39"/>
                  <a:gd name="T8" fmla="*/ 37 w 43"/>
                  <a:gd name="T9" fmla="*/ 39 h 39"/>
                  <a:gd name="T10" fmla="*/ 43 w 43"/>
                  <a:gd name="T11" fmla="*/ 33 h 39"/>
                  <a:gd name="T12" fmla="*/ 37 w 43"/>
                  <a:gd name="T13" fmla="*/ 27 h 39"/>
                </a:gdLst>
                <a:ahLst/>
                <a:cxnLst>
                  <a:cxn ang="0">
                    <a:pos x="T0" y="T1"/>
                  </a:cxn>
                  <a:cxn ang="0">
                    <a:pos x="T2" y="T3"/>
                  </a:cxn>
                  <a:cxn ang="0">
                    <a:pos x="T4" y="T5"/>
                  </a:cxn>
                  <a:cxn ang="0">
                    <a:pos x="T6" y="T7"/>
                  </a:cxn>
                  <a:cxn ang="0">
                    <a:pos x="T8" y="T9"/>
                  </a:cxn>
                  <a:cxn ang="0">
                    <a:pos x="T10" y="T11"/>
                  </a:cxn>
                  <a:cxn ang="0">
                    <a:pos x="T12" y="T13"/>
                  </a:cxn>
                </a:cxnLst>
                <a:rect l="0" t="0" r="r" b="b"/>
                <a:pathLst>
                  <a:path w="43" h="39">
                    <a:moveTo>
                      <a:pt x="37" y="27"/>
                    </a:moveTo>
                    <a:cubicBezTo>
                      <a:pt x="28" y="27"/>
                      <a:pt x="12" y="13"/>
                      <a:pt x="12" y="6"/>
                    </a:cubicBezTo>
                    <a:cubicBezTo>
                      <a:pt x="12" y="3"/>
                      <a:pt x="10" y="0"/>
                      <a:pt x="6" y="0"/>
                    </a:cubicBezTo>
                    <a:cubicBezTo>
                      <a:pt x="3" y="0"/>
                      <a:pt x="0" y="3"/>
                      <a:pt x="0" y="6"/>
                    </a:cubicBezTo>
                    <a:cubicBezTo>
                      <a:pt x="0" y="21"/>
                      <a:pt x="23" y="39"/>
                      <a:pt x="37" y="39"/>
                    </a:cubicBezTo>
                    <a:cubicBezTo>
                      <a:pt x="41" y="39"/>
                      <a:pt x="43" y="36"/>
                      <a:pt x="43" y="33"/>
                    </a:cubicBezTo>
                    <a:cubicBezTo>
                      <a:pt x="43" y="30"/>
                      <a:pt x="41" y="27"/>
                      <a:pt x="37"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423"/>
              <p:cNvSpPr>
                <a:spLocks/>
              </p:cNvSpPr>
              <p:nvPr/>
            </p:nvSpPr>
            <p:spPr bwMode="auto">
              <a:xfrm>
                <a:off x="2341563" y="4913313"/>
                <a:ext cx="128588" cy="57150"/>
              </a:xfrm>
              <a:custGeom>
                <a:avLst/>
                <a:gdLst>
                  <a:gd name="T0" fmla="*/ 79 w 89"/>
                  <a:gd name="T1" fmla="*/ 2 h 39"/>
                  <a:gd name="T2" fmla="*/ 6 w 89"/>
                  <a:gd name="T3" fmla="*/ 27 h 39"/>
                  <a:gd name="T4" fmla="*/ 0 w 89"/>
                  <a:gd name="T5" fmla="*/ 33 h 39"/>
                  <a:gd name="T6" fmla="*/ 6 w 89"/>
                  <a:gd name="T7" fmla="*/ 39 h 39"/>
                  <a:gd name="T8" fmla="*/ 86 w 89"/>
                  <a:gd name="T9" fmla="*/ 11 h 39"/>
                  <a:gd name="T10" fmla="*/ 87 w 89"/>
                  <a:gd name="T11" fmla="*/ 2 h 39"/>
                  <a:gd name="T12" fmla="*/ 79 w 89"/>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89" h="39">
                    <a:moveTo>
                      <a:pt x="79" y="2"/>
                    </a:moveTo>
                    <a:cubicBezTo>
                      <a:pt x="61" y="17"/>
                      <a:pt x="31" y="27"/>
                      <a:pt x="6" y="27"/>
                    </a:cubicBezTo>
                    <a:cubicBezTo>
                      <a:pt x="2" y="27"/>
                      <a:pt x="0" y="30"/>
                      <a:pt x="0" y="33"/>
                    </a:cubicBezTo>
                    <a:cubicBezTo>
                      <a:pt x="0" y="36"/>
                      <a:pt x="2" y="39"/>
                      <a:pt x="6" y="39"/>
                    </a:cubicBezTo>
                    <a:cubicBezTo>
                      <a:pt x="33" y="39"/>
                      <a:pt x="66" y="27"/>
                      <a:pt x="86" y="11"/>
                    </a:cubicBezTo>
                    <a:cubicBezTo>
                      <a:pt x="89" y="9"/>
                      <a:pt x="89" y="5"/>
                      <a:pt x="87" y="2"/>
                    </a:cubicBezTo>
                    <a:cubicBezTo>
                      <a:pt x="85" y="0"/>
                      <a:pt x="81" y="0"/>
                      <a:pt x="79"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24"/>
              <p:cNvSpPr>
                <a:spLocks/>
              </p:cNvSpPr>
              <p:nvPr/>
            </p:nvSpPr>
            <p:spPr bwMode="auto">
              <a:xfrm>
                <a:off x="2311400" y="4837113"/>
                <a:ext cx="233363" cy="288925"/>
              </a:xfrm>
              <a:custGeom>
                <a:avLst/>
                <a:gdLst>
                  <a:gd name="T0" fmla="*/ 80 w 161"/>
                  <a:gd name="T1" fmla="*/ 0 h 199"/>
                  <a:gd name="T2" fmla="*/ 0 w 161"/>
                  <a:gd name="T3" fmla="*/ 66 h 199"/>
                  <a:gd name="T4" fmla="*/ 0 w 161"/>
                  <a:gd name="T5" fmla="*/ 67 h 199"/>
                  <a:gd name="T6" fmla="*/ 0 w 161"/>
                  <a:gd name="T7" fmla="*/ 193 h 199"/>
                  <a:gd name="T8" fmla="*/ 6 w 161"/>
                  <a:gd name="T9" fmla="*/ 199 h 199"/>
                  <a:gd name="T10" fmla="*/ 12 w 161"/>
                  <a:gd name="T11" fmla="*/ 193 h 199"/>
                  <a:gd name="T12" fmla="*/ 12 w 161"/>
                  <a:gd name="T13" fmla="*/ 69 h 199"/>
                  <a:gd name="T14" fmla="*/ 12 w 161"/>
                  <a:gd name="T15" fmla="*/ 68 h 199"/>
                  <a:gd name="T16" fmla="*/ 80 w 161"/>
                  <a:gd name="T17" fmla="*/ 12 h 199"/>
                  <a:gd name="T18" fmla="*/ 149 w 161"/>
                  <a:gd name="T19" fmla="*/ 68 h 199"/>
                  <a:gd name="T20" fmla="*/ 149 w 161"/>
                  <a:gd name="T21" fmla="*/ 69 h 199"/>
                  <a:gd name="T22" fmla="*/ 149 w 161"/>
                  <a:gd name="T23" fmla="*/ 192 h 199"/>
                  <a:gd name="T24" fmla="*/ 155 w 161"/>
                  <a:gd name="T25" fmla="*/ 198 h 199"/>
                  <a:gd name="T26" fmla="*/ 161 w 161"/>
                  <a:gd name="T27" fmla="*/ 192 h 199"/>
                  <a:gd name="T28" fmla="*/ 161 w 161"/>
                  <a:gd name="T29" fmla="*/ 67 h 199"/>
                  <a:gd name="T30" fmla="*/ 161 w 161"/>
                  <a:gd name="T31" fmla="*/ 66 h 199"/>
                  <a:gd name="T32" fmla="*/ 80 w 161"/>
                  <a:gd name="T3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99">
                    <a:moveTo>
                      <a:pt x="80" y="0"/>
                    </a:moveTo>
                    <a:cubicBezTo>
                      <a:pt x="38" y="0"/>
                      <a:pt x="2" y="29"/>
                      <a:pt x="0" y="66"/>
                    </a:cubicBezTo>
                    <a:cubicBezTo>
                      <a:pt x="0" y="66"/>
                      <a:pt x="0" y="67"/>
                      <a:pt x="0" y="67"/>
                    </a:cubicBezTo>
                    <a:cubicBezTo>
                      <a:pt x="0" y="193"/>
                      <a:pt x="0" y="193"/>
                      <a:pt x="0" y="193"/>
                    </a:cubicBezTo>
                    <a:cubicBezTo>
                      <a:pt x="0" y="196"/>
                      <a:pt x="3" y="199"/>
                      <a:pt x="6" y="199"/>
                    </a:cubicBezTo>
                    <a:cubicBezTo>
                      <a:pt x="9" y="199"/>
                      <a:pt x="12" y="196"/>
                      <a:pt x="12" y="193"/>
                    </a:cubicBezTo>
                    <a:cubicBezTo>
                      <a:pt x="12" y="69"/>
                      <a:pt x="12" y="69"/>
                      <a:pt x="12" y="69"/>
                    </a:cubicBezTo>
                    <a:cubicBezTo>
                      <a:pt x="12" y="69"/>
                      <a:pt x="12" y="68"/>
                      <a:pt x="12" y="68"/>
                    </a:cubicBezTo>
                    <a:cubicBezTo>
                      <a:pt x="13" y="37"/>
                      <a:pt x="44" y="12"/>
                      <a:pt x="80" y="12"/>
                    </a:cubicBezTo>
                    <a:cubicBezTo>
                      <a:pt x="117" y="12"/>
                      <a:pt x="148" y="37"/>
                      <a:pt x="149" y="68"/>
                    </a:cubicBezTo>
                    <a:cubicBezTo>
                      <a:pt x="149" y="68"/>
                      <a:pt x="149" y="69"/>
                      <a:pt x="149" y="69"/>
                    </a:cubicBezTo>
                    <a:cubicBezTo>
                      <a:pt x="149" y="192"/>
                      <a:pt x="149" y="192"/>
                      <a:pt x="149" y="192"/>
                    </a:cubicBezTo>
                    <a:cubicBezTo>
                      <a:pt x="149" y="195"/>
                      <a:pt x="152" y="198"/>
                      <a:pt x="155" y="198"/>
                    </a:cubicBezTo>
                    <a:cubicBezTo>
                      <a:pt x="158" y="198"/>
                      <a:pt x="161" y="195"/>
                      <a:pt x="161" y="192"/>
                    </a:cubicBezTo>
                    <a:cubicBezTo>
                      <a:pt x="161" y="67"/>
                      <a:pt x="161" y="67"/>
                      <a:pt x="161" y="67"/>
                    </a:cubicBezTo>
                    <a:cubicBezTo>
                      <a:pt x="161" y="67"/>
                      <a:pt x="161" y="66"/>
                      <a:pt x="161" y="66"/>
                    </a:cubicBezTo>
                    <a:cubicBezTo>
                      <a:pt x="159" y="29"/>
                      <a:pt x="123" y="0"/>
                      <a:pt x="8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5"/>
              <p:cNvSpPr>
                <a:spLocks/>
              </p:cNvSpPr>
              <p:nvPr/>
            </p:nvSpPr>
            <p:spPr bwMode="auto">
              <a:xfrm>
                <a:off x="2282825" y="4953000"/>
                <a:ext cx="290513" cy="260350"/>
              </a:xfrm>
              <a:custGeom>
                <a:avLst/>
                <a:gdLst>
                  <a:gd name="T0" fmla="*/ 164 w 201"/>
                  <a:gd name="T1" fmla="*/ 105 h 180"/>
                  <a:gd name="T2" fmla="*/ 137 w 201"/>
                  <a:gd name="T3" fmla="*/ 105 h 180"/>
                  <a:gd name="T4" fmla="*/ 129 w 201"/>
                  <a:gd name="T5" fmla="*/ 81 h 180"/>
                  <a:gd name="T6" fmla="*/ 160 w 201"/>
                  <a:gd name="T7" fmla="*/ 6 h 180"/>
                  <a:gd name="T8" fmla="*/ 154 w 201"/>
                  <a:gd name="T9" fmla="*/ 0 h 180"/>
                  <a:gd name="T10" fmla="*/ 148 w 201"/>
                  <a:gd name="T11" fmla="*/ 6 h 180"/>
                  <a:gd name="T12" fmla="*/ 119 w 201"/>
                  <a:gd name="T13" fmla="*/ 72 h 180"/>
                  <a:gd name="T14" fmla="*/ 117 w 201"/>
                  <a:gd name="T15" fmla="*/ 78 h 180"/>
                  <a:gd name="T16" fmla="*/ 133 w 201"/>
                  <a:gd name="T17" fmla="*/ 117 h 180"/>
                  <a:gd name="T18" fmla="*/ 135 w 201"/>
                  <a:gd name="T19" fmla="*/ 117 h 180"/>
                  <a:gd name="T20" fmla="*/ 164 w 201"/>
                  <a:gd name="T21" fmla="*/ 117 h 180"/>
                  <a:gd name="T22" fmla="*/ 189 w 201"/>
                  <a:gd name="T23" fmla="*/ 138 h 180"/>
                  <a:gd name="T24" fmla="*/ 189 w 201"/>
                  <a:gd name="T25" fmla="*/ 168 h 180"/>
                  <a:gd name="T26" fmla="*/ 12 w 201"/>
                  <a:gd name="T27" fmla="*/ 168 h 180"/>
                  <a:gd name="T28" fmla="*/ 12 w 201"/>
                  <a:gd name="T29" fmla="*/ 138 h 180"/>
                  <a:gd name="T30" fmla="*/ 37 w 201"/>
                  <a:gd name="T31" fmla="*/ 117 h 180"/>
                  <a:gd name="T32" fmla="*/ 66 w 201"/>
                  <a:gd name="T33" fmla="*/ 117 h 180"/>
                  <a:gd name="T34" fmla="*/ 68 w 201"/>
                  <a:gd name="T35" fmla="*/ 117 h 180"/>
                  <a:gd name="T36" fmla="*/ 84 w 201"/>
                  <a:gd name="T37" fmla="*/ 78 h 180"/>
                  <a:gd name="T38" fmla="*/ 82 w 201"/>
                  <a:gd name="T39" fmla="*/ 72 h 180"/>
                  <a:gd name="T40" fmla="*/ 53 w 201"/>
                  <a:gd name="T41" fmla="*/ 6 h 180"/>
                  <a:gd name="T42" fmla="*/ 47 w 201"/>
                  <a:gd name="T43" fmla="*/ 0 h 180"/>
                  <a:gd name="T44" fmla="*/ 41 w 201"/>
                  <a:gd name="T45" fmla="*/ 6 h 180"/>
                  <a:gd name="T46" fmla="*/ 72 w 201"/>
                  <a:gd name="T47" fmla="*/ 81 h 180"/>
                  <a:gd name="T48" fmla="*/ 64 w 201"/>
                  <a:gd name="T49" fmla="*/ 105 h 180"/>
                  <a:gd name="T50" fmla="*/ 37 w 201"/>
                  <a:gd name="T51" fmla="*/ 105 h 180"/>
                  <a:gd name="T52" fmla="*/ 0 w 201"/>
                  <a:gd name="T53" fmla="*/ 135 h 180"/>
                  <a:gd name="T54" fmla="*/ 0 w 201"/>
                  <a:gd name="T55" fmla="*/ 137 h 180"/>
                  <a:gd name="T56" fmla="*/ 0 w 201"/>
                  <a:gd name="T57" fmla="*/ 174 h 180"/>
                  <a:gd name="T58" fmla="*/ 6 w 201"/>
                  <a:gd name="T59" fmla="*/ 180 h 180"/>
                  <a:gd name="T60" fmla="*/ 195 w 201"/>
                  <a:gd name="T61" fmla="*/ 180 h 180"/>
                  <a:gd name="T62" fmla="*/ 201 w 201"/>
                  <a:gd name="T63" fmla="*/ 174 h 180"/>
                  <a:gd name="T64" fmla="*/ 201 w 201"/>
                  <a:gd name="T65" fmla="*/ 137 h 180"/>
                  <a:gd name="T66" fmla="*/ 201 w 201"/>
                  <a:gd name="T67" fmla="*/ 135 h 180"/>
                  <a:gd name="T68" fmla="*/ 164 w 201"/>
                  <a:gd name="T69" fmla="*/ 10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180">
                    <a:moveTo>
                      <a:pt x="164" y="105"/>
                    </a:moveTo>
                    <a:cubicBezTo>
                      <a:pt x="137" y="105"/>
                      <a:pt x="137" y="105"/>
                      <a:pt x="137" y="105"/>
                    </a:cubicBezTo>
                    <a:cubicBezTo>
                      <a:pt x="132" y="103"/>
                      <a:pt x="129" y="94"/>
                      <a:pt x="129" y="81"/>
                    </a:cubicBezTo>
                    <a:cubicBezTo>
                      <a:pt x="148" y="66"/>
                      <a:pt x="160" y="38"/>
                      <a:pt x="160" y="6"/>
                    </a:cubicBezTo>
                    <a:cubicBezTo>
                      <a:pt x="160" y="3"/>
                      <a:pt x="158" y="0"/>
                      <a:pt x="154" y="0"/>
                    </a:cubicBezTo>
                    <a:cubicBezTo>
                      <a:pt x="151" y="0"/>
                      <a:pt x="148" y="3"/>
                      <a:pt x="148" y="6"/>
                    </a:cubicBezTo>
                    <a:cubicBezTo>
                      <a:pt x="148" y="35"/>
                      <a:pt x="137" y="61"/>
                      <a:pt x="119" y="72"/>
                    </a:cubicBezTo>
                    <a:cubicBezTo>
                      <a:pt x="118" y="74"/>
                      <a:pt x="117" y="75"/>
                      <a:pt x="117" y="78"/>
                    </a:cubicBezTo>
                    <a:cubicBezTo>
                      <a:pt x="117" y="100"/>
                      <a:pt x="123" y="113"/>
                      <a:pt x="133" y="117"/>
                    </a:cubicBezTo>
                    <a:cubicBezTo>
                      <a:pt x="134" y="117"/>
                      <a:pt x="135" y="117"/>
                      <a:pt x="135" y="117"/>
                    </a:cubicBezTo>
                    <a:cubicBezTo>
                      <a:pt x="164" y="117"/>
                      <a:pt x="164" y="117"/>
                      <a:pt x="164" y="117"/>
                    </a:cubicBezTo>
                    <a:cubicBezTo>
                      <a:pt x="176" y="117"/>
                      <a:pt x="186" y="126"/>
                      <a:pt x="189" y="138"/>
                    </a:cubicBezTo>
                    <a:cubicBezTo>
                      <a:pt x="189" y="168"/>
                      <a:pt x="189" y="168"/>
                      <a:pt x="189" y="168"/>
                    </a:cubicBezTo>
                    <a:cubicBezTo>
                      <a:pt x="12" y="168"/>
                      <a:pt x="12" y="168"/>
                      <a:pt x="12" y="168"/>
                    </a:cubicBezTo>
                    <a:cubicBezTo>
                      <a:pt x="12" y="138"/>
                      <a:pt x="12" y="138"/>
                      <a:pt x="12" y="138"/>
                    </a:cubicBezTo>
                    <a:cubicBezTo>
                      <a:pt x="15" y="126"/>
                      <a:pt x="25" y="117"/>
                      <a:pt x="37" y="117"/>
                    </a:cubicBezTo>
                    <a:cubicBezTo>
                      <a:pt x="66" y="117"/>
                      <a:pt x="66" y="117"/>
                      <a:pt x="66" y="117"/>
                    </a:cubicBezTo>
                    <a:cubicBezTo>
                      <a:pt x="66" y="117"/>
                      <a:pt x="67" y="117"/>
                      <a:pt x="68" y="117"/>
                    </a:cubicBezTo>
                    <a:cubicBezTo>
                      <a:pt x="78" y="113"/>
                      <a:pt x="84" y="100"/>
                      <a:pt x="84" y="78"/>
                    </a:cubicBezTo>
                    <a:cubicBezTo>
                      <a:pt x="84" y="75"/>
                      <a:pt x="83" y="74"/>
                      <a:pt x="82" y="72"/>
                    </a:cubicBezTo>
                    <a:cubicBezTo>
                      <a:pt x="64" y="61"/>
                      <a:pt x="53" y="35"/>
                      <a:pt x="53" y="6"/>
                    </a:cubicBezTo>
                    <a:cubicBezTo>
                      <a:pt x="53" y="3"/>
                      <a:pt x="50" y="0"/>
                      <a:pt x="47" y="0"/>
                    </a:cubicBezTo>
                    <a:cubicBezTo>
                      <a:pt x="43" y="0"/>
                      <a:pt x="41" y="3"/>
                      <a:pt x="41" y="6"/>
                    </a:cubicBezTo>
                    <a:cubicBezTo>
                      <a:pt x="41" y="38"/>
                      <a:pt x="53" y="66"/>
                      <a:pt x="72" y="81"/>
                    </a:cubicBezTo>
                    <a:cubicBezTo>
                      <a:pt x="72" y="94"/>
                      <a:pt x="69" y="103"/>
                      <a:pt x="64" y="105"/>
                    </a:cubicBezTo>
                    <a:cubicBezTo>
                      <a:pt x="37" y="105"/>
                      <a:pt x="37" y="105"/>
                      <a:pt x="37" y="105"/>
                    </a:cubicBezTo>
                    <a:cubicBezTo>
                      <a:pt x="19" y="105"/>
                      <a:pt x="4" y="118"/>
                      <a:pt x="0" y="135"/>
                    </a:cubicBezTo>
                    <a:cubicBezTo>
                      <a:pt x="0" y="136"/>
                      <a:pt x="0" y="136"/>
                      <a:pt x="0" y="137"/>
                    </a:cubicBezTo>
                    <a:cubicBezTo>
                      <a:pt x="0" y="174"/>
                      <a:pt x="0" y="174"/>
                      <a:pt x="0" y="174"/>
                    </a:cubicBezTo>
                    <a:cubicBezTo>
                      <a:pt x="0" y="177"/>
                      <a:pt x="3" y="180"/>
                      <a:pt x="6" y="180"/>
                    </a:cubicBezTo>
                    <a:cubicBezTo>
                      <a:pt x="195" y="180"/>
                      <a:pt x="195" y="180"/>
                      <a:pt x="195" y="180"/>
                    </a:cubicBezTo>
                    <a:cubicBezTo>
                      <a:pt x="198" y="180"/>
                      <a:pt x="201" y="177"/>
                      <a:pt x="201" y="174"/>
                    </a:cubicBezTo>
                    <a:cubicBezTo>
                      <a:pt x="201" y="137"/>
                      <a:pt x="201" y="137"/>
                      <a:pt x="201" y="137"/>
                    </a:cubicBezTo>
                    <a:cubicBezTo>
                      <a:pt x="201" y="136"/>
                      <a:pt x="201" y="136"/>
                      <a:pt x="201" y="135"/>
                    </a:cubicBezTo>
                    <a:cubicBezTo>
                      <a:pt x="197" y="118"/>
                      <a:pt x="182" y="105"/>
                      <a:pt x="164" y="10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26"/>
              <p:cNvSpPr>
                <a:spLocks/>
              </p:cNvSpPr>
              <p:nvPr/>
            </p:nvSpPr>
            <p:spPr bwMode="auto">
              <a:xfrm>
                <a:off x="2366963" y="5105400"/>
                <a:ext cx="122238" cy="38100"/>
              </a:xfrm>
              <a:custGeom>
                <a:avLst/>
                <a:gdLst>
                  <a:gd name="T0" fmla="*/ 74 w 85"/>
                  <a:gd name="T1" fmla="*/ 2 h 26"/>
                  <a:gd name="T2" fmla="*/ 42 w 85"/>
                  <a:gd name="T3" fmla="*/ 14 h 26"/>
                  <a:gd name="T4" fmla="*/ 11 w 85"/>
                  <a:gd name="T5" fmla="*/ 2 h 26"/>
                  <a:gd name="T6" fmla="*/ 2 w 85"/>
                  <a:gd name="T7" fmla="*/ 3 h 26"/>
                  <a:gd name="T8" fmla="*/ 3 w 85"/>
                  <a:gd name="T9" fmla="*/ 11 h 26"/>
                  <a:gd name="T10" fmla="*/ 42 w 85"/>
                  <a:gd name="T11" fmla="*/ 26 h 26"/>
                  <a:gd name="T12" fmla="*/ 82 w 85"/>
                  <a:gd name="T13" fmla="*/ 11 h 26"/>
                  <a:gd name="T14" fmla="*/ 82 w 85"/>
                  <a:gd name="T15" fmla="*/ 3 h 26"/>
                  <a:gd name="T16" fmla="*/ 74 w 85"/>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6">
                    <a:moveTo>
                      <a:pt x="74" y="2"/>
                    </a:moveTo>
                    <a:cubicBezTo>
                      <a:pt x="65" y="10"/>
                      <a:pt x="54" y="14"/>
                      <a:pt x="42" y="14"/>
                    </a:cubicBezTo>
                    <a:cubicBezTo>
                      <a:pt x="31" y="14"/>
                      <a:pt x="20" y="10"/>
                      <a:pt x="11" y="2"/>
                    </a:cubicBezTo>
                    <a:cubicBezTo>
                      <a:pt x="8" y="0"/>
                      <a:pt x="5" y="0"/>
                      <a:pt x="2" y="3"/>
                    </a:cubicBezTo>
                    <a:cubicBezTo>
                      <a:pt x="0" y="5"/>
                      <a:pt x="1" y="9"/>
                      <a:pt x="3" y="11"/>
                    </a:cubicBezTo>
                    <a:cubicBezTo>
                      <a:pt x="14" y="21"/>
                      <a:pt x="28" y="26"/>
                      <a:pt x="42" y="26"/>
                    </a:cubicBezTo>
                    <a:cubicBezTo>
                      <a:pt x="57" y="26"/>
                      <a:pt x="71" y="21"/>
                      <a:pt x="82" y="11"/>
                    </a:cubicBezTo>
                    <a:cubicBezTo>
                      <a:pt x="84" y="9"/>
                      <a:pt x="85" y="5"/>
                      <a:pt x="82" y="3"/>
                    </a:cubicBezTo>
                    <a:cubicBezTo>
                      <a:pt x="80" y="0"/>
                      <a:pt x="77" y="0"/>
                      <a:pt x="74"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427"/>
              <p:cNvSpPr>
                <a:spLocks/>
              </p:cNvSpPr>
              <p:nvPr/>
            </p:nvSpPr>
            <p:spPr bwMode="auto">
              <a:xfrm>
                <a:off x="1976438" y="4491038"/>
                <a:ext cx="282575" cy="261938"/>
              </a:xfrm>
              <a:custGeom>
                <a:avLst/>
                <a:gdLst>
                  <a:gd name="T0" fmla="*/ 173 w 195"/>
                  <a:gd name="T1" fmla="*/ 0 h 180"/>
                  <a:gd name="T2" fmla="*/ 44 w 195"/>
                  <a:gd name="T3" fmla="*/ 0 h 180"/>
                  <a:gd name="T4" fmla="*/ 22 w 195"/>
                  <a:gd name="T5" fmla="*/ 22 h 180"/>
                  <a:gd name="T6" fmla="*/ 22 w 195"/>
                  <a:gd name="T7" fmla="*/ 124 h 180"/>
                  <a:gd name="T8" fmla="*/ 1 w 195"/>
                  <a:gd name="T9" fmla="*/ 171 h 180"/>
                  <a:gd name="T10" fmla="*/ 2 w 195"/>
                  <a:gd name="T11" fmla="*/ 178 h 180"/>
                  <a:gd name="T12" fmla="*/ 6 w 195"/>
                  <a:gd name="T13" fmla="*/ 180 h 180"/>
                  <a:gd name="T14" fmla="*/ 8 w 195"/>
                  <a:gd name="T15" fmla="*/ 179 h 180"/>
                  <a:gd name="T16" fmla="*/ 78 w 195"/>
                  <a:gd name="T17" fmla="*/ 151 h 180"/>
                  <a:gd name="T18" fmla="*/ 96 w 195"/>
                  <a:gd name="T19" fmla="*/ 151 h 180"/>
                  <a:gd name="T20" fmla="*/ 102 w 195"/>
                  <a:gd name="T21" fmla="*/ 145 h 180"/>
                  <a:gd name="T22" fmla="*/ 96 w 195"/>
                  <a:gd name="T23" fmla="*/ 139 h 180"/>
                  <a:gd name="T24" fmla="*/ 77 w 195"/>
                  <a:gd name="T25" fmla="*/ 139 h 180"/>
                  <a:gd name="T26" fmla="*/ 75 w 195"/>
                  <a:gd name="T27" fmla="*/ 140 h 180"/>
                  <a:gd name="T28" fmla="*/ 18 w 195"/>
                  <a:gd name="T29" fmla="*/ 163 h 180"/>
                  <a:gd name="T30" fmla="*/ 33 w 195"/>
                  <a:gd name="T31" fmla="*/ 127 h 180"/>
                  <a:gd name="T32" fmla="*/ 34 w 195"/>
                  <a:gd name="T33" fmla="*/ 125 h 180"/>
                  <a:gd name="T34" fmla="*/ 34 w 195"/>
                  <a:gd name="T35" fmla="*/ 22 h 180"/>
                  <a:gd name="T36" fmla="*/ 44 w 195"/>
                  <a:gd name="T37" fmla="*/ 12 h 180"/>
                  <a:gd name="T38" fmla="*/ 173 w 195"/>
                  <a:gd name="T39" fmla="*/ 12 h 180"/>
                  <a:gd name="T40" fmla="*/ 183 w 195"/>
                  <a:gd name="T41" fmla="*/ 22 h 180"/>
                  <a:gd name="T42" fmla="*/ 189 w 195"/>
                  <a:gd name="T43" fmla="*/ 28 h 180"/>
                  <a:gd name="T44" fmla="*/ 195 w 195"/>
                  <a:gd name="T45" fmla="*/ 22 h 180"/>
                  <a:gd name="T46" fmla="*/ 173 w 195"/>
                  <a:gd name="T4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5" h="180">
                    <a:moveTo>
                      <a:pt x="173" y="0"/>
                    </a:moveTo>
                    <a:cubicBezTo>
                      <a:pt x="44" y="0"/>
                      <a:pt x="44" y="0"/>
                      <a:pt x="44" y="0"/>
                    </a:cubicBezTo>
                    <a:cubicBezTo>
                      <a:pt x="32" y="0"/>
                      <a:pt x="22" y="10"/>
                      <a:pt x="22" y="22"/>
                    </a:cubicBezTo>
                    <a:cubicBezTo>
                      <a:pt x="22" y="124"/>
                      <a:pt x="22" y="124"/>
                      <a:pt x="22" y="124"/>
                    </a:cubicBezTo>
                    <a:cubicBezTo>
                      <a:pt x="1" y="171"/>
                      <a:pt x="1" y="171"/>
                      <a:pt x="1" y="171"/>
                    </a:cubicBezTo>
                    <a:cubicBezTo>
                      <a:pt x="0" y="173"/>
                      <a:pt x="0" y="176"/>
                      <a:pt x="2" y="178"/>
                    </a:cubicBezTo>
                    <a:cubicBezTo>
                      <a:pt x="3" y="179"/>
                      <a:pt x="5" y="180"/>
                      <a:pt x="6" y="180"/>
                    </a:cubicBezTo>
                    <a:cubicBezTo>
                      <a:pt x="7" y="180"/>
                      <a:pt x="8" y="179"/>
                      <a:pt x="8" y="179"/>
                    </a:cubicBezTo>
                    <a:cubicBezTo>
                      <a:pt x="78" y="151"/>
                      <a:pt x="78" y="151"/>
                      <a:pt x="78" y="151"/>
                    </a:cubicBezTo>
                    <a:cubicBezTo>
                      <a:pt x="96" y="151"/>
                      <a:pt x="96" y="151"/>
                      <a:pt x="96" y="151"/>
                    </a:cubicBezTo>
                    <a:cubicBezTo>
                      <a:pt x="99" y="151"/>
                      <a:pt x="102" y="149"/>
                      <a:pt x="102" y="145"/>
                    </a:cubicBezTo>
                    <a:cubicBezTo>
                      <a:pt x="102" y="142"/>
                      <a:pt x="99" y="139"/>
                      <a:pt x="96" y="139"/>
                    </a:cubicBezTo>
                    <a:cubicBezTo>
                      <a:pt x="77" y="139"/>
                      <a:pt x="77" y="139"/>
                      <a:pt x="77" y="139"/>
                    </a:cubicBezTo>
                    <a:cubicBezTo>
                      <a:pt x="76" y="139"/>
                      <a:pt x="76" y="140"/>
                      <a:pt x="75" y="140"/>
                    </a:cubicBezTo>
                    <a:cubicBezTo>
                      <a:pt x="18" y="163"/>
                      <a:pt x="18" y="163"/>
                      <a:pt x="18" y="163"/>
                    </a:cubicBezTo>
                    <a:cubicBezTo>
                      <a:pt x="33" y="127"/>
                      <a:pt x="33" y="127"/>
                      <a:pt x="33" y="127"/>
                    </a:cubicBezTo>
                    <a:cubicBezTo>
                      <a:pt x="33" y="127"/>
                      <a:pt x="34" y="126"/>
                      <a:pt x="34" y="125"/>
                    </a:cubicBezTo>
                    <a:cubicBezTo>
                      <a:pt x="34" y="22"/>
                      <a:pt x="34" y="22"/>
                      <a:pt x="34" y="22"/>
                    </a:cubicBezTo>
                    <a:cubicBezTo>
                      <a:pt x="34" y="17"/>
                      <a:pt x="38" y="12"/>
                      <a:pt x="44" y="12"/>
                    </a:cubicBezTo>
                    <a:cubicBezTo>
                      <a:pt x="173" y="12"/>
                      <a:pt x="173" y="12"/>
                      <a:pt x="173" y="12"/>
                    </a:cubicBezTo>
                    <a:cubicBezTo>
                      <a:pt x="179" y="12"/>
                      <a:pt x="183" y="17"/>
                      <a:pt x="183" y="22"/>
                    </a:cubicBezTo>
                    <a:cubicBezTo>
                      <a:pt x="183" y="26"/>
                      <a:pt x="186" y="28"/>
                      <a:pt x="189" y="28"/>
                    </a:cubicBezTo>
                    <a:cubicBezTo>
                      <a:pt x="193" y="28"/>
                      <a:pt x="195" y="26"/>
                      <a:pt x="195" y="22"/>
                    </a:cubicBezTo>
                    <a:cubicBezTo>
                      <a:pt x="195" y="10"/>
                      <a:pt x="185" y="0"/>
                      <a:pt x="173"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28"/>
              <p:cNvSpPr>
                <a:spLocks noEditPoints="1"/>
              </p:cNvSpPr>
              <p:nvPr/>
            </p:nvSpPr>
            <p:spPr bwMode="auto">
              <a:xfrm>
                <a:off x="2146300" y="4548188"/>
                <a:ext cx="282575" cy="260350"/>
              </a:xfrm>
              <a:custGeom>
                <a:avLst/>
                <a:gdLst>
                  <a:gd name="T0" fmla="*/ 173 w 195"/>
                  <a:gd name="T1" fmla="*/ 124 h 179"/>
                  <a:gd name="T2" fmla="*/ 173 w 195"/>
                  <a:gd name="T3" fmla="*/ 22 h 179"/>
                  <a:gd name="T4" fmla="*/ 151 w 195"/>
                  <a:gd name="T5" fmla="*/ 0 h 179"/>
                  <a:gd name="T6" fmla="*/ 22 w 195"/>
                  <a:gd name="T7" fmla="*/ 0 h 179"/>
                  <a:gd name="T8" fmla="*/ 0 w 195"/>
                  <a:gd name="T9" fmla="*/ 22 h 179"/>
                  <a:gd name="T10" fmla="*/ 0 w 195"/>
                  <a:gd name="T11" fmla="*/ 129 h 179"/>
                  <a:gd name="T12" fmla="*/ 22 w 195"/>
                  <a:gd name="T13" fmla="*/ 151 h 179"/>
                  <a:gd name="T14" fmla="*/ 117 w 195"/>
                  <a:gd name="T15" fmla="*/ 151 h 179"/>
                  <a:gd name="T16" fmla="*/ 187 w 195"/>
                  <a:gd name="T17" fmla="*/ 179 h 179"/>
                  <a:gd name="T18" fmla="*/ 189 w 195"/>
                  <a:gd name="T19" fmla="*/ 179 h 179"/>
                  <a:gd name="T20" fmla="*/ 189 w 195"/>
                  <a:gd name="T21" fmla="*/ 179 h 179"/>
                  <a:gd name="T22" fmla="*/ 195 w 195"/>
                  <a:gd name="T23" fmla="*/ 173 h 179"/>
                  <a:gd name="T24" fmla="*/ 194 w 195"/>
                  <a:gd name="T25" fmla="*/ 170 h 179"/>
                  <a:gd name="T26" fmla="*/ 173 w 195"/>
                  <a:gd name="T27" fmla="*/ 124 h 179"/>
                  <a:gd name="T28" fmla="*/ 120 w 195"/>
                  <a:gd name="T29" fmla="*/ 140 h 179"/>
                  <a:gd name="T30" fmla="*/ 118 w 195"/>
                  <a:gd name="T31" fmla="*/ 139 h 179"/>
                  <a:gd name="T32" fmla="*/ 22 w 195"/>
                  <a:gd name="T33" fmla="*/ 139 h 179"/>
                  <a:gd name="T34" fmla="*/ 12 w 195"/>
                  <a:gd name="T35" fmla="*/ 129 h 179"/>
                  <a:gd name="T36" fmla="*/ 12 w 195"/>
                  <a:gd name="T37" fmla="*/ 22 h 179"/>
                  <a:gd name="T38" fmla="*/ 22 w 195"/>
                  <a:gd name="T39" fmla="*/ 12 h 179"/>
                  <a:gd name="T40" fmla="*/ 151 w 195"/>
                  <a:gd name="T41" fmla="*/ 12 h 179"/>
                  <a:gd name="T42" fmla="*/ 161 w 195"/>
                  <a:gd name="T43" fmla="*/ 22 h 179"/>
                  <a:gd name="T44" fmla="*/ 161 w 195"/>
                  <a:gd name="T45" fmla="*/ 125 h 179"/>
                  <a:gd name="T46" fmla="*/ 162 w 195"/>
                  <a:gd name="T47" fmla="*/ 127 h 179"/>
                  <a:gd name="T48" fmla="*/ 177 w 195"/>
                  <a:gd name="T49" fmla="*/ 162 h 179"/>
                  <a:gd name="T50" fmla="*/ 120 w 195"/>
                  <a:gd name="T51" fmla="*/ 14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 h="179">
                    <a:moveTo>
                      <a:pt x="173" y="124"/>
                    </a:moveTo>
                    <a:cubicBezTo>
                      <a:pt x="173" y="22"/>
                      <a:pt x="173" y="22"/>
                      <a:pt x="173" y="22"/>
                    </a:cubicBezTo>
                    <a:cubicBezTo>
                      <a:pt x="173" y="10"/>
                      <a:pt x="163" y="0"/>
                      <a:pt x="151" y="0"/>
                    </a:cubicBezTo>
                    <a:cubicBezTo>
                      <a:pt x="22" y="0"/>
                      <a:pt x="22" y="0"/>
                      <a:pt x="22" y="0"/>
                    </a:cubicBezTo>
                    <a:cubicBezTo>
                      <a:pt x="10" y="0"/>
                      <a:pt x="0" y="10"/>
                      <a:pt x="0" y="22"/>
                    </a:cubicBezTo>
                    <a:cubicBezTo>
                      <a:pt x="0" y="129"/>
                      <a:pt x="0" y="129"/>
                      <a:pt x="0" y="129"/>
                    </a:cubicBezTo>
                    <a:cubicBezTo>
                      <a:pt x="0" y="141"/>
                      <a:pt x="10" y="151"/>
                      <a:pt x="22" y="151"/>
                    </a:cubicBezTo>
                    <a:cubicBezTo>
                      <a:pt x="117" y="151"/>
                      <a:pt x="117" y="151"/>
                      <a:pt x="117" y="151"/>
                    </a:cubicBezTo>
                    <a:cubicBezTo>
                      <a:pt x="187" y="179"/>
                      <a:pt x="187" y="179"/>
                      <a:pt x="187" y="179"/>
                    </a:cubicBezTo>
                    <a:cubicBezTo>
                      <a:pt x="187" y="179"/>
                      <a:pt x="188" y="179"/>
                      <a:pt x="189" y="179"/>
                    </a:cubicBezTo>
                    <a:cubicBezTo>
                      <a:pt x="189" y="179"/>
                      <a:pt x="189" y="179"/>
                      <a:pt x="189" y="179"/>
                    </a:cubicBezTo>
                    <a:cubicBezTo>
                      <a:pt x="192" y="179"/>
                      <a:pt x="195" y="177"/>
                      <a:pt x="195" y="173"/>
                    </a:cubicBezTo>
                    <a:cubicBezTo>
                      <a:pt x="195" y="172"/>
                      <a:pt x="194" y="171"/>
                      <a:pt x="194" y="170"/>
                    </a:cubicBezTo>
                    <a:lnTo>
                      <a:pt x="173" y="124"/>
                    </a:lnTo>
                    <a:close/>
                    <a:moveTo>
                      <a:pt x="120" y="140"/>
                    </a:moveTo>
                    <a:cubicBezTo>
                      <a:pt x="119" y="139"/>
                      <a:pt x="119" y="139"/>
                      <a:pt x="118" y="139"/>
                    </a:cubicBezTo>
                    <a:cubicBezTo>
                      <a:pt x="22" y="139"/>
                      <a:pt x="22" y="139"/>
                      <a:pt x="22" y="139"/>
                    </a:cubicBezTo>
                    <a:cubicBezTo>
                      <a:pt x="16" y="139"/>
                      <a:pt x="12" y="135"/>
                      <a:pt x="12" y="129"/>
                    </a:cubicBezTo>
                    <a:cubicBezTo>
                      <a:pt x="12" y="22"/>
                      <a:pt x="12" y="22"/>
                      <a:pt x="12" y="22"/>
                    </a:cubicBezTo>
                    <a:cubicBezTo>
                      <a:pt x="12" y="17"/>
                      <a:pt x="16" y="12"/>
                      <a:pt x="22" y="12"/>
                    </a:cubicBezTo>
                    <a:cubicBezTo>
                      <a:pt x="151" y="12"/>
                      <a:pt x="151" y="12"/>
                      <a:pt x="151" y="12"/>
                    </a:cubicBezTo>
                    <a:cubicBezTo>
                      <a:pt x="157" y="12"/>
                      <a:pt x="161" y="17"/>
                      <a:pt x="161" y="22"/>
                    </a:cubicBezTo>
                    <a:cubicBezTo>
                      <a:pt x="161" y="125"/>
                      <a:pt x="161" y="125"/>
                      <a:pt x="161" y="125"/>
                    </a:cubicBezTo>
                    <a:cubicBezTo>
                      <a:pt x="161" y="126"/>
                      <a:pt x="162" y="127"/>
                      <a:pt x="162" y="127"/>
                    </a:cubicBezTo>
                    <a:cubicBezTo>
                      <a:pt x="177" y="162"/>
                      <a:pt x="177" y="162"/>
                      <a:pt x="177" y="162"/>
                    </a:cubicBezTo>
                    <a:lnTo>
                      <a:pt x="120" y="14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42" name="TextBox 41"/>
          <p:cNvSpPr txBox="1"/>
          <p:nvPr/>
        </p:nvSpPr>
        <p:spPr>
          <a:xfrm>
            <a:off x="562922" y="4293106"/>
            <a:ext cx="1818003" cy="1267616"/>
          </a:xfrm>
          <a:prstGeom prst="rect">
            <a:avLst/>
          </a:prstGeom>
          <a:noFill/>
        </p:spPr>
        <p:txBody>
          <a:bodyPr wrap="square" rtlCol="0">
            <a:noAutofit/>
          </a:bodyPr>
          <a:lstStyle/>
          <a:p>
            <a:pPr algn="ctr">
              <a:lnSpc>
                <a:spcPct val="90000"/>
              </a:lnSpc>
            </a:pPr>
            <a:r>
              <a:rPr lang="en-US" sz="2800" dirty="0">
                <a:solidFill>
                  <a:schemeClr val="accent3"/>
                </a:solidFill>
              </a:rPr>
              <a:t>Financial </a:t>
            </a:r>
            <a:r>
              <a:rPr lang="en-US" sz="2800" b="1" dirty="0">
                <a:solidFill>
                  <a:schemeClr val="accent3"/>
                </a:solidFill>
              </a:rPr>
              <a:t>Initiator</a:t>
            </a:r>
          </a:p>
        </p:txBody>
      </p:sp>
      <p:sp>
        <p:nvSpPr>
          <p:cNvPr id="43" name="TextBox 42"/>
          <p:cNvSpPr txBox="1"/>
          <p:nvPr/>
        </p:nvSpPr>
        <p:spPr>
          <a:xfrm>
            <a:off x="2774872" y="4293105"/>
            <a:ext cx="1818003" cy="1267616"/>
          </a:xfrm>
          <a:prstGeom prst="rect">
            <a:avLst/>
          </a:prstGeom>
          <a:noFill/>
        </p:spPr>
        <p:txBody>
          <a:bodyPr wrap="square" rtlCol="0">
            <a:noAutofit/>
          </a:bodyPr>
          <a:lstStyle/>
          <a:p>
            <a:pPr algn="ctr">
              <a:lnSpc>
                <a:spcPct val="90000"/>
              </a:lnSpc>
            </a:pPr>
            <a:r>
              <a:rPr lang="en-US" sz="2800" dirty="0">
                <a:solidFill>
                  <a:schemeClr val="tx2">
                    <a:lumMod val="50000"/>
                  </a:schemeClr>
                </a:solidFill>
              </a:rPr>
              <a:t>Financial </a:t>
            </a:r>
            <a:r>
              <a:rPr lang="en-US" sz="2800" b="1" dirty="0">
                <a:solidFill>
                  <a:schemeClr val="tx2">
                    <a:lumMod val="50000"/>
                  </a:schemeClr>
                </a:solidFill>
              </a:rPr>
              <a:t>Analyzer</a:t>
            </a:r>
          </a:p>
        </p:txBody>
      </p:sp>
      <p:sp>
        <p:nvSpPr>
          <p:cNvPr id="44" name="TextBox 43"/>
          <p:cNvSpPr txBox="1"/>
          <p:nvPr/>
        </p:nvSpPr>
        <p:spPr>
          <a:xfrm>
            <a:off x="4795098" y="4293105"/>
            <a:ext cx="2341966" cy="1267616"/>
          </a:xfrm>
          <a:prstGeom prst="rect">
            <a:avLst/>
          </a:prstGeom>
          <a:noFill/>
        </p:spPr>
        <p:txBody>
          <a:bodyPr wrap="square" rtlCol="0">
            <a:noAutofit/>
          </a:bodyPr>
          <a:lstStyle/>
          <a:p>
            <a:pPr algn="ctr">
              <a:lnSpc>
                <a:spcPct val="90000"/>
              </a:lnSpc>
            </a:pPr>
            <a:r>
              <a:rPr lang="en-US" sz="2800" dirty="0">
                <a:solidFill>
                  <a:schemeClr val="accent4"/>
                </a:solidFill>
              </a:rPr>
              <a:t>Financial </a:t>
            </a:r>
            <a:r>
              <a:rPr lang="en-US" sz="2800" b="1" dirty="0">
                <a:solidFill>
                  <a:schemeClr val="accent4"/>
                </a:solidFill>
              </a:rPr>
              <a:t>Collaborator</a:t>
            </a:r>
          </a:p>
        </p:txBody>
      </p:sp>
      <p:sp>
        <p:nvSpPr>
          <p:cNvPr id="45" name="TextBox 44"/>
          <p:cNvSpPr txBox="1"/>
          <p:nvPr/>
        </p:nvSpPr>
        <p:spPr>
          <a:xfrm>
            <a:off x="7250799" y="4293105"/>
            <a:ext cx="2049485" cy="1267616"/>
          </a:xfrm>
          <a:prstGeom prst="rect">
            <a:avLst/>
          </a:prstGeom>
          <a:noFill/>
        </p:spPr>
        <p:txBody>
          <a:bodyPr wrap="square" rtlCol="0">
            <a:noAutofit/>
          </a:bodyPr>
          <a:lstStyle/>
          <a:p>
            <a:pPr algn="ctr">
              <a:lnSpc>
                <a:spcPct val="90000"/>
              </a:lnSpc>
            </a:pPr>
            <a:r>
              <a:rPr lang="en-US" sz="2800" dirty="0">
                <a:solidFill>
                  <a:schemeClr val="accent2"/>
                </a:solidFill>
              </a:rPr>
              <a:t>Financial </a:t>
            </a:r>
            <a:r>
              <a:rPr lang="en-US" sz="2800" b="1" dirty="0">
                <a:solidFill>
                  <a:schemeClr val="accent2"/>
                </a:solidFill>
              </a:rPr>
              <a:t>Avoider</a:t>
            </a:r>
          </a:p>
        </p:txBody>
      </p:sp>
      <p:sp>
        <p:nvSpPr>
          <p:cNvPr id="46" name="TextBox 45"/>
          <p:cNvSpPr txBox="1"/>
          <p:nvPr/>
        </p:nvSpPr>
        <p:spPr>
          <a:xfrm>
            <a:off x="9399273" y="4293105"/>
            <a:ext cx="2341966" cy="1267616"/>
          </a:xfrm>
          <a:prstGeom prst="rect">
            <a:avLst/>
          </a:prstGeom>
          <a:noFill/>
        </p:spPr>
        <p:txBody>
          <a:bodyPr wrap="square" rtlCol="0">
            <a:noAutofit/>
          </a:bodyPr>
          <a:lstStyle/>
          <a:p>
            <a:pPr algn="ctr">
              <a:lnSpc>
                <a:spcPct val="90000"/>
              </a:lnSpc>
            </a:pPr>
            <a:r>
              <a:rPr lang="en-US" sz="2800" dirty="0">
                <a:solidFill>
                  <a:schemeClr val="bg1"/>
                </a:solidFill>
              </a:rPr>
              <a:t>Financial </a:t>
            </a:r>
            <a:r>
              <a:rPr lang="en-US" sz="2800" b="1" dirty="0">
                <a:solidFill>
                  <a:schemeClr val="bg1"/>
                </a:solidFill>
              </a:rPr>
              <a:t>Dreamer</a:t>
            </a:r>
          </a:p>
        </p:txBody>
      </p:sp>
      <p:sp>
        <p:nvSpPr>
          <p:cNvPr id="50" name="Rectangle 49"/>
          <p:cNvSpPr/>
          <p:nvPr/>
        </p:nvSpPr>
        <p:spPr>
          <a:xfrm>
            <a:off x="175925" y="1807997"/>
            <a:ext cx="11789924" cy="3623544"/>
          </a:xfrm>
          <a:prstGeom prst="rect">
            <a:avLst/>
          </a:prstGeom>
          <a:solidFill>
            <a:srgbClr val="EBEBE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p:cNvGrpSpPr/>
          <p:nvPr/>
        </p:nvGrpSpPr>
        <p:grpSpPr>
          <a:xfrm>
            <a:off x="4946096" y="21324"/>
            <a:ext cx="5819681" cy="5649238"/>
            <a:chOff x="3043824" y="0"/>
            <a:chExt cx="5819681" cy="5649238"/>
          </a:xfrm>
        </p:grpSpPr>
        <p:sp>
          <p:nvSpPr>
            <p:cNvPr id="47" name="Rectangle 46"/>
            <p:cNvSpPr/>
            <p:nvPr/>
          </p:nvSpPr>
          <p:spPr>
            <a:xfrm>
              <a:off x="3043824" y="0"/>
              <a:ext cx="5780939" cy="5649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8" name="Textplatzhalter 13">
              <a:extLst>
                <a:ext uri="{FF2B5EF4-FFF2-40B4-BE49-F238E27FC236}">
                  <a16:creationId xmlns:a16="http://schemas.microsoft.com/office/drawing/2014/main" id="{08EE46C0-82EE-4AB3-9B3E-3753D41E5E81}"/>
                </a:ext>
              </a:extLst>
            </p:cNvPr>
            <p:cNvSpPr txBox="1">
              <a:spLocks/>
            </p:cNvSpPr>
            <p:nvPr/>
          </p:nvSpPr>
          <p:spPr>
            <a:xfrm>
              <a:off x="3095367" y="2580704"/>
              <a:ext cx="5768138" cy="1206490"/>
            </a:xfrm>
            <a:prstGeom prst="rect">
              <a:avLst/>
            </a:prstGeom>
          </p:spPr>
          <p:txBody>
            <a:bodyPr/>
            <a:lstStyle>
              <a:lvl1pPr marL="0" indent="0" algn="l" defTabSz="967710" rtl="0" eaLnBrk="1" latinLnBrk="0" hangingPunct="1">
                <a:lnSpc>
                  <a:spcPct val="100000"/>
                </a:lnSpc>
                <a:spcBef>
                  <a:spcPts val="0"/>
                </a:spcBef>
                <a:buFont typeface="+mj-lt"/>
                <a:buNone/>
                <a:defRPr sz="2000" kern="1200">
                  <a:solidFill>
                    <a:schemeClr val="bg1"/>
                  </a:solidFill>
                  <a:latin typeface="+mn-lt"/>
                  <a:ea typeface="+mn-ea"/>
                  <a:cs typeface="+mn-cs"/>
                </a:defRPr>
              </a:lvl1pPr>
              <a:lvl2pPr marL="288000" indent="-288000" algn="l" defTabSz="967710" rtl="0" eaLnBrk="1" latinLnBrk="0" hangingPunct="1">
                <a:lnSpc>
                  <a:spcPct val="100000"/>
                </a:lnSpc>
                <a:spcBef>
                  <a:spcPts val="0"/>
                </a:spcBef>
                <a:buFont typeface="+mj-lt"/>
                <a:buAutoNum type="arabicPeriod"/>
                <a:defRPr sz="2000" kern="1200">
                  <a:solidFill>
                    <a:schemeClr val="bg1"/>
                  </a:solidFill>
                  <a:latin typeface="+mn-lt"/>
                  <a:ea typeface="+mn-ea"/>
                  <a:cs typeface="+mn-cs"/>
                </a:defRPr>
              </a:lvl2pPr>
              <a:lvl3pPr marL="288000" indent="-288000" algn="l" defTabSz="967710" rtl="0" eaLnBrk="1" latinLnBrk="0" hangingPunct="1">
                <a:lnSpc>
                  <a:spcPct val="100000"/>
                </a:lnSpc>
                <a:spcBef>
                  <a:spcPts val="0"/>
                </a:spcBef>
                <a:buFont typeface="Arial" panose="020B0604020202020204" pitchFamily="34" charset="0"/>
                <a:buChar char="•"/>
                <a:defRPr sz="2000" kern="1200">
                  <a:solidFill>
                    <a:schemeClr val="bg1"/>
                  </a:solidFill>
                  <a:latin typeface="+mn-lt"/>
                  <a:ea typeface="+mn-ea"/>
                  <a:cs typeface="+mn-cs"/>
                </a:defRPr>
              </a:lvl3pPr>
              <a:lvl4pPr marL="288000" indent="-288000" algn="l" defTabSz="967710" rtl="0" eaLnBrk="1" latinLnBrk="0" hangingPunct="1">
                <a:lnSpc>
                  <a:spcPct val="100000"/>
                </a:lnSpc>
                <a:spcBef>
                  <a:spcPts val="0"/>
                </a:spcBef>
                <a:buFont typeface="Symbol" panose="05050102010706020507" pitchFamily="18" charset="2"/>
                <a:buChar char="-"/>
                <a:defRPr sz="2000" kern="1200">
                  <a:solidFill>
                    <a:schemeClr val="bg1"/>
                  </a:solidFill>
                  <a:latin typeface="+mn-lt"/>
                  <a:ea typeface="+mn-ea"/>
                  <a:cs typeface="+mn-cs"/>
                </a:defRPr>
              </a:lvl4pPr>
              <a:lvl5pPr marL="576000" indent="-288000" algn="l" defTabSz="967710" rtl="0" eaLnBrk="1" latinLnBrk="0" hangingPunct="1">
                <a:lnSpc>
                  <a:spcPct val="100000"/>
                </a:lnSpc>
                <a:spcBef>
                  <a:spcPts val="0"/>
                </a:spcBef>
                <a:buFont typeface="Symbol" panose="05050102010706020507" pitchFamily="18" charset="2"/>
                <a:buChar char="-"/>
                <a:defRPr sz="2000" kern="1200">
                  <a:solidFill>
                    <a:schemeClr val="bg1"/>
                  </a:solidFill>
                  <a:latin typeface="+mn-lt"/>
                  <a:ea typeface="+mn-ea"/>
                  <a:cs typeface="+mn-cs"/>
                </a:defRPr>
              </a:lvl5pPr>
              <a:lvl6pPr marL="0" indent="0" algn="l" defTabSz="967710" rtl="0" eaLnBrk="1" latinLnBrk="0" hangingPunct="1">
                <a:lnSpc>
                  <a:spcPct val="100000"/>
                </a:lnSpc>
                <a:spcBef>
                  <a:spcPts val="2400"/>
                </a:spcBef>
                <a:buFont typeface="Arial" panose="020B0604020202020204" pitchFamily="34" charset="0"/>
                <a:buNone/>
                <a:defRPr sz="800" kern="1200">
                  <a:solidFill>
                    <a:schemeClr val="bg1"/>
                  </a:solidFill>
                  <a:latin typeface="+mn-lt"/>
                  <a:ea typeface="+mn-ea"/>
                  <a:cs typeface="+mn-cs"/>
                </a:defRPr>
              </a:lvl6pPr>
              <a:lvl7pPr marL="0" indent="0" algn="l" defTabSz="967710" rtl="0" eaLnBrk="1" latinLnBrk="0" hangingPunct="1">
                <a:lnSpc>
                  <a:spcPct val="100000"/>
                </a:lnSpc>
                <a:spcBef>
                  <a:spcPts val="600"/>
                </a:spcBef>
                <a:buFont typeface="Arial" panose="020B0604020202020204" pitchFamily="34" charset="0"/>
                <a:buNone/>
                <a:defRPr sz="1800" kern="1200">
                  <a:solidFill>
                    <a:srgbClr val="FF0000"/>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pPr algn="ctr">
                <a:spcAft>
                  <a:spcPts val="600"/>
                </a:spcAft>
              </a:pPr>
              <a:r>
                <a:rPr lang="en-US" sz="6000" b="1" dirty="0">
                  <a:solidFill>
                    <a:schemeClr val="bg2"/>
                  </a:solidFill>
                </a:rPr>
                <a:t>Why </a:t>
              </a:r>
              <a:br>
                <a:rPr lang="en-US" sz="6000" b="1" dirty="0">
                  <a:solidFill>
                    <a:schemeClr val="bg2"/>
                  </a:solidFill>
                </a:rPr>
              </a:br>
              <a:r>
                <a:rPr lang="en-US" sz="6000" b="1" dirty="0">
                  <a:solidFill>
                    <a:schemeClr val="bg2"/>
                  </a:solidFill>
                </a:rPr>
                <a:t>identify? </a:t>
              </a:r>
              <a:endParaRPr lang="en-US" sz="4400" b="1" dirty="0">
                <a:solidFill>
                  <a:schemeClr val="bg2"/>
                </a:solidFill>
              </a:endParaRPr>
            </a:p>
          </p:txBody>
        </p:sp>
      </p:grpSp>
    </p:spTree>
    <p:extLst>
      <p:ext uri="{BB962C8B-B14F-4D97-AF65-F5344CB8AC3E}">
        <p14:creationId xmlns:p14="http://schemas.microsoft.com/office/powerpoint/2010/main" val="376290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209FA-16CA-F262-F5C9-6F4AFA4D1148}"/>
            </a:ext>
          </a:extLst>
        </p:cNvPr>
        <p:cNvGrpSpPr/>
        <p:nvPr/>
      </p:nvGrpSpPr>
      <p:grpSpPr>
        <a:xfrm>
          <a:off x="0" y="0"/>
          <a:ext cx="0" cy="0"/>
          <a:chOff x="0" y="0"/>
          <a:chExt cx="0" cy="0"/>
        </a:xfrm>
      </p:grpSpPr>
      <p:pic>
        <p:nvPicPr>
          <p:cNvPr id="5" name="Picture 4" descr="A wooden railing overlooking a body of water&#10;&#10;AI-generated content may be incorrect.">
            <a:extLst>
              <a:ext uri="{FF2B5EF4-FFF2-40B4-BE49-F238E27FC236}">
                <a16:creationId xmlns:a16="http://schemas.microsoft.com/office/drawing/2014/main" id="{896DB724-2400-9631-9862-64C71FDD1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2742486"/>
          </a:xfrm>
          <a:prstGeom prst="rect">
            <a:avLst/>
          </a:prstGeom>
        </p:spPr>
      </p:pic>
      <p:sp>
        <p:nvSpPr>
          <p:cNvPr id="3" name="Text Placeholder 2">
            <a:extLst>
              <a:ext uri="{FF2B5EF4-FFF2-40B4-BE49-F238E27FC236}">
                <a16:creationId xmlns:a16="http://schemas.microsoft.com/office/drawing/2014/main" id="{162A15FE-1FD6-7F1E-B2F7-73C1143A6C1E}"/>
              </a:ext>
            </a:extLst>
          </p:cNvPr>
          <p:cNvSpPr>
            <a:spLocks noGrp="1"/>
          </p:cNvSpPr>
          <p:nvPr>
            <p:ph type="body" sz="quarter" idx="11"/>
          </p:nvPr>
        </p:nvSpPr>
        <p:spPr>
          <a:xfrm>
            <a:off x="584578" y="2920615"/>
            <a:ext cx="3506787" cy="800202"/>
          </a:xfrm>
        </p:spPr>
        <p:txBody>
          <a:bodyPr/>
          <a:lstStyle/>
          <a:p>
            <a:r>
              <a:rPr lang="en-US" b="1" dirty="0"/>
              <a:t>Roadmap</a:t>
            </a:r>
          </a:p>
        </p:txBody>
      </p:sp>
      <p:graphicFrame>
        <p:nvGraphicFramePr>
          <p:cNvPr id="4" name="Table 3">
            <a:extLst>
              <a:ext uri="{FF2B5EF4-FFF2-40B4-BE49-F238E27FC236}">
                <a16:creationId xmlns:a16="http://schemas.microsoft.com/office/drawing/2014/main" id="{F3BCAFEE-95EF-7D1B-A501-41A10726DBE5}"/>
              </a:ext>
            </a:extLst>
          </p:cNvPr>
          <p:cNvGraphicFramePr>
            <a:graphicFrameLocks noGrp="1"/>
          </p:cNvGraphicFramePr>
          <p:nvPr/>
        </p:nvGraphicFramePr>
        <p:xfrm>
          <a:off x="481263" y="3537284"/>
          <a:ext cx="7461092" cy="2839452"/>
        </p:xfrm>
        <a:graphic>
          <a:graphicData uri="http://schemas.openxmlformats.org/drawingml/2006/table">
            <a:tbl>
              <a:tblPr firstRow="1" bandRow="1">
                <a:tableStyleId>{5940675A-B579-460E-94D1-54222C63F5DA}</a:tableStyleId>
              </a:tblPr>
              <a:tblGrid>
                <a:gridCol w="775659">
                  <a:extLst>
                    <a:ext uri="{9D8B030D-6E8A-4147-A177-3AD203B41FA5}">
                      <a16:colId xmlns:a16="http://schemas.microsoft.com/office/drawing/2014/main" val="4160450118"/>
                    </a:ext>
                  </a:extLst>
                </a:gridCol>
                <a:gridCol w="6685433">
                  <a:extLst>
                    <a:ext uri="{9D8B030D-6E8A-4147-A177-3AD203B41FA5}">
                      <a16:colId xmlns:a16="http://schemas.microsoft.com/office/drawing/2014/main" val="2545232592"/>
                    </a:ext>
                  </a:extLst>
                </a:gridCol>
              </a:tblGrid>
              <a:tr h="946484">
                <a:tc>
                  <a:txBody>
                    <a:bodyPr/>
                    <a:lstStyle/>
                    <a:p>
                      <a:pPr algn="ctr"/>
                      <a:r>
                        <a:rPr lang="en-US" sz="3600" dirty="0">
                          <a:solidFill>
                            <a:schemeClr val="accent4"/>
                          </a:solidFill>
                        </a:rPr>
                        <a:t>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Why you need a financial strategy</a:t>
                      </a: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82420935"/>
                  </a:ext>
                </a:extLst>
              </a:tr>
              <a:tr h="946484">
                <a:tc>
                  <a:txBody>
                    <a:bodyPr/>
                    <a:lstStyle/>
                    <a:p>
                      <a:pPr algn="ctr"/>
                      <a:r>
                        <a:rPr lang="en-US" sz="3600" dirty="0">
                          <a:solidFill>
                            <a:schemeClr val="accent4"/>
                          </a:solidFill>
                        </a:rPr>
                        <a:t>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Discover</a:t>
                      </a:r>
                      <a:r>
                        <a:rPr lang="en-US" sz="3200" baseline="0" dirty="0">
                          <a:solidFill>
                            <a:schemeClr val="bg1"/>
                          </a:solidFill>
                          <a:latin typeface="+mn-lt"/>
                        </a:rPr>
                        <a:t> your financial personality</a:t>
                      </a:r>
                      <a:endParaRPr lang="en-US" sz="3200" dirty="0">
                        <a:solidFill>
                          <a:schemeClr val="bg1"/>
                        </a:solidFill>
                        <a:latin typeface="+mn-lt"/>
                      </a:endParaRP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29877508"/>
                  </a:ext>
                </a:extLst>
              </a:tr>
              <a:tr h="946484">
                <a:tc>
                  <a:txBody>
                    <a:bodyPr/>
                    <a:lstStyle/>
                    <a:p>
                      <a:pPr marL="0" marR="0" lvl="0" indent="0" algn="ctr" defTabSz="1088167" rtl="0" eaLnBrk="1" fontAlgn="auto" latinLnBrk="0" hangingPunct="1">
                        <a:lnSpc>
                          <a:spcPct val="100000"/>
                        </a:lnSpc>
                        <a:spcBef>
                          <a:spcPts val="0"/>
                        </a:spcBef>
                        <a:spcAft>
                          <a:spcPts val="0"/>
                        </a:spcAft>
                        <a:buClrTx/>
                        <a:buSzTx/>
                        <a:buFontTx/>
                        <a:buNone/>
                        <a:tabLst/>
                        <a:defRPr/>
                      </a:pPr>
                      <a:r>
                        <a:rPr lang="en-US" sz="3600" dirty="0">
                          <a:solidFill>
                            <a:schemeClr val="accent4"/>
                          </a:solidFill>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3200" dirty="0">
                          <a:solidFill>
                            <a:schemeClr val="bg1"/>
                          </a:solidFill>
                          <a:latin typeface="+mn-lt"/>
                        </a:rPr>
                        <a:t>Take control of your financial future</a:t>
                      </a:r>
                    </a:p>
                  </a:txBody>
                  <a:tcPr marL="18288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6930178"/>
                  </a:ext>
                </a:extLst>
              </a:tr>
            </a:tbl>
          </a:graphicData>
        </a:graphic>
      </p:graphicFrame>
      <p:sp>
        <p:nvSpPr>
          <p:cNvPr id="2" name="Freihandform 1423">
            <a:extLst>
              <a:ext uri="{FF2B5EF4-FFF2-40B4-BE49-F238E27FC236}">
                <a16:creationId xmlns:a16="http://schemas.microsoft.com/office/drawing/2014/main" id="{6CEA451A-32A8-B3D2-5304-6876FDB8D995}"/>
              </a:ext>
            </a:extLst>
          </p:cNvPr>
          <p:cNvSpPr/>
          <p:nvPr/>
        </p:nvSpPr>
        <p:spPr>
          <a:xfrm>
            <a:off x="8045670" y="3720817"/>
            <a:ext cx="548280" cy="548280"/>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solidFill>
            <a:srgbClr val="5FCD8A"/>
          </a:solidFill>
          <a:ln cap="flat">
            <a:solidFill>
              <a:schemeClr val="bg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6" name="Freihandform 1424">
            <a:extLst>
              <a:ext uri="{FF2B5EF4-FFF2-40B4-BE49-F238E27FC236}">
                <a16:creationId xmlns:a16="http://schemas.microsoft.com/office/drawing/2014/main" id="{3BBF68F5-113B-4A87-CA9D-CA58A8472332}"/>
              </a:ext>
            </a:extLst>
          </p:cNvPr>
          <p:cNvSpPr/>
          <p:nvPr/>
        </p:nvSpPr>
        <p:spPr>
          <a:xfrm>
            <a:off x="8162243" y="3871587"/>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rgbClr val="5FCD8A"/>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7" name="Freihandform 1423">
            <a:extLst>
              <a:ext uri="{FF2B5EF4-FFF2-40B4-BE49-F238E27FC236}">
                <a16:creationId xmlns:a16="http://schemas.microsoft.com/office/drawing/2014/main" id="{AF0B6496-7408-9622-1404-EA4E5FB4A512}"/>
              </a:ext>
            </a:extLst>
          </p:cNvPr>
          <p:cNvSpPr/>
          <p:nvPr/>
        </p:nvSpPr>
        <p:spPr>
          <a:xfrm>
            <a:off x="8045670" y="4699148"/>
            <a:ext cx="548280" cy="548280"/>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solidFill>
            <a:srgbClr val="5FCD8A"/>
          </a:solidFill>
          <a:ln cap="flat">
            <a:solidFill>
              <a:schemeClr val="bg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8" name="Freihandform 1424">
            <a:extLst>
              <a:ext uri="{FF2B5EF4-FFF2-40B4-BE49-F238E27FC236}">
                <a16:creationId xmlns:a16="http://schemas.microsoft.com/office/drawing/2014/main" id="{EF991E50-6E94-FACB-8FC2-9D7974978D8B}"/>
              </a:ext>
            </a:extLst>
          </p:cNvPr>
          <p:cNvSpPr/>
          <p:nvPr/>
        </p:nvSpPr>
        <p:spPr>
          <a:xfrm>
            <a:off x="8162243" y="4849918"/>
            <a:ext cx="314746" cy="233145"/>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rgbClr val="5FCD8A"/>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accent4"/>
              </a:solidFill>
              <a:ea typeface="Arial Unicode MS" pitchFamily="2"/>
              <a:cs typeface="Arial Unicode MS" pitchFamily="2"/>
            </a:endParaRPr>
          </a:p>
        </p:txBody>
      </p:sp>
    </p:spTree>
    <p:extLst>
      <p:ext uri="{BB962C8B-B14F-4D97-AF65-F5344CB8AC3E}">
        <p14:creationId xmlns:p14="http://schemas.microsoft.com/office/powerpoint/2010/main" val="70125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0094" r="30507"/>
          <a:stretch/>
        </p:blipFill>
        <p:spPr>
          <a:xfrm>
            <a:off x="6087649" y="0"/>
            <a:ext cx="6101176" cy="6858000"/>
          </a:xfrm>
          <a:prstGeom prst="rect">
            <a:avLst/>
          </a:prstGeom>
        </p:spPr>
      </p:pic>
      <p:sp>
        <p:nvSpPr>
          <p:cNvPr id="2" name="Text Placeholder 1"/>
          <p:cNvSpPr>
            <a:spLocks noGrp="1"/>
          </p:cNvSpPr>
          <p:nvPr>
            <p:ph type="body" sz="quarter" idx="18"/>
          </p:nvPr>
        </p:nvSpPr>
        <p:spPr>
          <a:xfrm>
            <a:off x="0" y="1576136"/>
            <a:ext cx="6087980" cy="5281864"/>
          </a:xfrm>
          <a:solidFill>
            <a:schemeClr val="bg1"/>
          </a:solidFill>
        </p:spPr>
        <p:txBody>
          <a:bodyPr/>
          <a:lstStyle/>
          <a:p>
            <a:r>
              <a:rPr lang="en-US" sz="4800" dirty="0"/>
              <a:t>Take control of your</a:t>
            </a:r>
            <a:br>
              <a:rPr lang="en-US" sz="4800" dirty="0"/>
            </a:br>
            <a:r>
              <a:rPr lang="en-US" sz="4800" dirty="0">
                <a:solidFill>
                  <a:schemeClr val="accent4">
                    <a:lumMod val="20000"/>
                    <a:lumOff val="80000"/>
                  </a:schemeClr>
                </a:solidFill>
              </a:rPr>
              <a:t>financial future</a:t>
            </a:r>
          </a:p>
        </p:txBody>
      </p:sp>
      <p:sp>
        <p:nvSpPr>
          <p:cNvPr id="4" name="Text Placeholder 3"/>
          <p:cNvSpPr>
            <a:spLocks noGrp="1"/>
          </p:cNvSpPr>
          <p:nvPr>
            <p:ph type="body" sz="quarter" idx="19"/>
          </p:nvPr>
        </p:nvSpPr>
        <p:spPr/>
        <p:txBody>
          <a:bodyPr anchor="b"/>
          <a:lstStyle/>
          <a:p>
            <a:r>
              <a:rPr lang="en-US" dirty="0"/>
              <a:t>03</a:t>
            </a:r>
          </a:p>
        </p:txBody>
      </p:sp>
      <p:pic>
        <p:nvPicPr>
          <p:cNvPr id="5" name="Picture 4" descr="C:\Users\AZL6RDP\Pictures\Logos\Transparent_Allianz_white-rgb.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845868" y="220264"/>
            <a:ext cx="1014984" cy="25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553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a:t>Getting started</a:t>
            </a:r>
          </a:p>
        </p:txBody>
      </p:sp>
      <p:sp>
        <p:nvSpPr>
          <p:cNvPr id="10" name="Rechteck 30">
            <a:extLst>
              <a:ext uri="{FF2B5EF4-FFF2-40B4-BE49-F238E27FC236}">
                <a16:creationId xmlns:a16="http://schemas.microsoft.com/office/drawing/2014/main" id="{A2DEF2DA-58EA-47A0-A496-86A8CBA670F0}"/>
              </a:ext>
            </a:extLst>
          </p:cNvPr>
          <p:cNvSpPr/>
          <p:nvPr/>
        </p:nvSpPr>
        <p:spPr>
          <a:xfrm>
            <a:off x="4799712" y="1546783"/>
            <a:ext cx="4091238" cy="990558"/>
          </a:xfrm>
          <a:prstGeom prst="rect">
            <a:avLst/>
          </a:prstGeom>
        </p:spPr>
        <p:txBody>
          <a:bodyPr lIns="0" tIns="0" rIns="0" bIns="0" anchor="ctr" anchorCtr="0">
            <a:noAutofit/>
          </a:bodyPr>
          <a:lstStyle/>
          <a:p>
            <a:r>
              <a:rPr lang="en-US" sz="2400" b="1" dirty="0">
                <a:solidFill>
                  <a:srgbClr val="003781"/>
                </a:solidFill>
              </a:rPr>
              <a:t>Identify</a:t>
            </a:r>
            <a:r>
              <a:rPr lang="en-US" sz="2400" dirty="0">
                <a:solidFill>
                  <a:srgbClr val="003781"/>
                </a:solidFill>
              </a:rPr>
              <a:t> your most important financial goals and concerns</a:t>
            </a:r>
          </a:p>
        </p:txBody>
      </p:sp>
      <p:grpSp>
        <p:nvGrpSpPr>
          <p:cNvPr id="11"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1616" y="1773798"/>
            <a:ext cx="548280" cy="548280"/>
            <a:chOff x="3783873" y="2084643"/>
            <a:chExt cx="328528" cy="328528"/>
          </a:xfrm>
          <a:solidFill>
            <a:schemeClr val="bg1"/>
          </a:solidFill>
        </p:grpSpPr>
        <p:sp>
          <p:nvSpPr>
            <p:cNvPr id="12"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rgbClr val="00378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3"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accent1">
                <a:lumMod val="60000"/>
                <a:lumOff val="40000"/>
              </a:schemeClr>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accent4"/>
                </a:solidFill>
                <a:ea typeface="Arial Unicode MS" pitchFamily="2"/>
                <a:cs typeface="Arial Unicode MS" pitchFamily="2"/>
              </a:endParaRPr>
            </a:p>
          </p:txBody>
        </p:sp>
      </p:grpSp>
      <p:grpSp>
        <p:nvGrpSpPr>
          <p:cNvPr id="16" name="Group 15"/>
          <p:cNvGrpSpPr/>
          <p:nvPr/>
        </p:nvGrpSpPr>
        <p:grpSpPr>
          <a:xfrm>
            <a:off x="1303412" y="1587570"/>
            <a:ext cx="2568388" cy="955955"/>
            <a:chOff x="1303412" y="1587570"/>
            <a:chExt cx="2568388" cy="955955"/>
          </a:xfrm>
        </p:grpSpPr>
        <p:sp>
          <p:nvSpPr>
            <p:cNvPr id="14" name="Pentagon 13"/>
            <p:cNvSpPr/>
            <p:nvPr/>
          </p:nvSpPr>
          <p:spPr>
            <a:xfrm>
              <a:off x="1303412" y="1587570"/>
              <a:ext cx="2568388" cy="955955"/>
            </a:xfrm>
            <a:prstGeom prst="homePlat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TextBox 14"/>
            <p:cNvSpPr txBox="1"/>
            <p:nvPr/>
          </p:nvSpPr>
          <p:spPr>
            <a:xfrm>
              <a:off x="1438836" y="1850217"/>
              <a:ext cx="2130612" cy="403412"/>
            </a:xfrm>
            <a:prstGeom prst="rect">
              <a:avLst/>
            </a:prstGeom>
            <a:noFill/>
          </p:spPr>
          <p:txBody>
            <a:bodyPr wrap="square" rtlCol="0">
              <a:noAutofit/>
            </a:bodyPr>
            <a:lstStyle/>
            <a:p>
              <a:pPr>
                <a:lnSpc>
                  <a:spcPct val="90000"/>
                </a:lnSpc>
              </a:pPr>
              <a:r>
                <a:rPr lang="en-US" sz="2400" b="1" dirty="0">
                  <a:solidFill>
                    <a:schemeClr val="bg2"/>
                  </a:solidFill>
                </a:rPr>
                <a:t>STEP ONE</a:t>
              </a:r>
            </a:p>
          </p:txBody>
        </p:sp>
      </p:grpSp>
    </p:spTree>
    <p:extLst>
      <p:ext uri="{BB962C8B-B14F-4D97-AF65-F5344CB8AC3E}">
        <p14:creationId xmlns:p14="http://schemas.microsoft.com/office/powerpoint/2010/main" val="12273079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C5F33E9-D0D6-3F21-E0B8-EC704AA7F0D3}"/>
              </a:ext>
            </a:extLst>
          </p:cNvPr>
          <p:cNvGrpSpPr/>
          <p:nvPr/>
        </p:nvGrpSpPr>
        <p:grpSpPr>
          <a:xfrm>
            <a:off x="0" y="2743199"/>
            <a:ext cx="5367021" cy="1524001"/>
            <a:chOff x="0" y="2971800"/>
            <a:chExt cx="5367021" cy="1881385"/>
          </a:xfrm>
        </p:grpSpPr>
        <p:sp>
          <p:nvSpPr>
            <p:cNvPr id="5" name="Rectangle 4">
              <a:extLst>
                <a:ext uri="{FF2B5EF4-FFF2-40B4-BE49-F238E27FC236}">
                  <a16:creationId xmlns:a16="http://schemas.microsoft.com/office/drawing/2014/main" id="{BFF314F9-9706-1D61-3694-A277B607EB68}"/>
                </a:ext>
              </a:extLst>
            </p:cNvPr>
            <p:cNvSpPr/>
            <p:nvPr/>
          </p:nvSpPr>
          <p:spPr>
            <a:xfrm>
              <a:off x="0" y="2971800"/>
              <a:ext cx="5367021" cy="1881385"/>
            </a:xfrm>
            <a:prstGeom prst="rect">
              <a:avLst/>
            </a:prstGeom>
            <a:solidFill>
              <a:schemeClr val="tx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1" name="Text Placeholder 4">
              <a:extLst>
                <a:ext uri="{FF2B5EF4-FFF2-40B4-BE49-F238E27FC236}">
                  <a16:creationId xmlns:a16="http://schemas.microsoft.com/office/drawing/2014/main" id="{858332B3-859B-1C8D-6D33-C7A7A0FABC19}"/>
                </a:ext>
              </a:extLst>
            </p:cNvPr>
            <p:cNvSpPr txBox="1">
              <a:spLocks/>
            </p:cNvSpPr>
            <p:nvPr/>
          </p:nvSpPr>
          <p:spPr>
            <a:xfrm>
              <a:off x="755183" y="3218065"/>
              <a:ext cx="4611837" cy="1575938"/>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2400" b="1" dirty="0">
                  <a:solidFill>
                    <a:srgbClr val="D4EFFC"/>
                  </a:solidFill>
                </a:rPr>
                <a:t>EXERCISE #5</a:t>
              </a:r>
              <a:endParaRPr lang="en-US" dirty="0">
                <a:solidFill>
                  <a:srgbClr val="D4EFFC"/>
                </a:solidFill>
              </a:endParaRPr>
            </a:p>
            <a:p>
              <a:r>
                <a:rPr lang="en-US" sz="2400" i="1" dirty="0">
                  <a:solidFill>
                    <a:schemeClr val="bg2"/>
                  </a:solidFill>
                </a:rPr>
                <a:t>What are you three most important goals?</a:t>
              </a:r>
            </a:p>
          </p:txBody>
        </p:sp>
      </p:grpSp>
      <p:grpSp>
        <p:nvGrpSpPr>
          <p:cNvPr id="12" name="Group 11">
            <a:extLst>
              <a:ext uri="{FF2B5EF4-FFF2-40B4-BE49-F238E27FC236}">
                <a16:creationId xmlns:a16="http://schemas.microsoft.com/office/drawing/2014/main" id="{F65793FE-B0A4-CBEB-4312-7450BAD08B0C}"/>
              </a:ext>
            </a:extLst>
          </p:cNvPr>
          <p:cNvGrpSpPr/>
          <p:nvPr/>
        </p:nvGrpSpPr>
        <p:grpSpPr>
          <a:xfrm>
            <a:off x="-1" y="4418745"/>
            <a:ext cx="5367021" cy="1530382"/>
            <a:chOff x="0" y="2971800"/>
            <a:chExt cx="5367021" cy="2249266"/>
          </a:xfrm>
        </p:grpSpPr>
        <p:sp>
          <p:nvSpPr>
            <p:cNvPr id="13" name="Rectangle 12">
              <a:extLst>
                <a:ext uri="{FF2B5EF4-FFF2-40B4-BE49-F238E27FC236}">
                  <a16:creationId xmlns:a16="http://schemas.microsoft.com/office/drawing/2014/main" id="{B5605DEE-5B47-AE7E-1AD9-BA275FAAC38B}"/>
                </a:ext>
              </a:extLst>
            </p:cNvPr>
            <p:cNvSpPr/>
            <p:nvPr/>
          </p:nvSpPr>
          <p:spPr>
            <a:xfrm>
              <a:off x="0" y="2971800"/>
              <a:ext cx="5367021" cy="2249266"/>
            </a:xfrm>
            <a:prstGeom prst="rect">
              <a:avLst/>
            </a:prstGeom>
            <a:solidFill>
              <a:schemeClr val="tx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4" name="Text Placeholder 4">
              <a:extLst>
                <a:ext uri="{FF2B5EF4-FFF2-40B4-BE49-F238E27FC236}">
                  <a16:creationId xmlns:a16="http://schemas.microsoft.com/office/drawing/2014/main" id="{F47F52F9-F859-57DB-8ABB-4D924B5E5F9A}"/>
                </a:ext>
              </a:extLst>
            </p:cNvPr>
            <p:cNvSpPr txBox="1">
              <a:spLocks/>
            </p:cNvSpPr>
            <p:nvPr/>
          </p:nvSpPr>
          <p:spPr>
            <a:xfrm>
              <a:off x="755183" y="3217329"/>
              <a:ext cx="4611837" cy="1575938"/>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2400" b="1" dirty="0">
                  <a:solidFill>
                    <a:srgbClr val="D4EFFC"/>
                  </a:solidFill>
                </a:rPr>
                <a:t>EXERCISE #6</a:t>
              </a:r>
              <a:endParaRPr lang="en-US" dirty="0">
                <a:solidFill>
                  <a:srgbClr val="D4EFFC"/>
                </a:solidFill>
              </a:endParaRPr>
            </a:p>
            <a:p>
              <a:r>
                <a:rPr lang="en-US" sz="2400" i="1" dirty="0">
                  <a:solidFill>
                    <a:schemeClr val="bg2"/>
                  </a:solidFill>
                </a:rPr>
                <a:t>What are you three biggest financial concerns?</a:t>
              </a:r>
            </a:p>
          </p:txBody>
        </p:sp>
      </p:grpSp>
      <p:sp>
        <p:nvSpPr>
          <p:cNvPr id="8"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160520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DISCOVERY </a:t>
            </a:r>
            <a:br>
              <a:rPr lang="en-US" sz="3200" dirty="0"/>
            </a:br>
            <a:r>
              <a:rPr lang="en-US" sz="3600" b="1" dirty="0">
                <a:solidFill>
                  <a:schemeClr val="accent4"/>
                </a:solidFill>
              </a:rPr>
              <a:t>JOURNAL </a:t>
            </a:r>
          </a:p>
          <a:p>
            <a:endParaRPr lang="en-US" sz="2800" i="1" dirty="0">
              <a:solidFill>
                <a:schemeClr val="tx1"/>
              </a:solidFill>
            </a:endParaRPr>
          </a:p>
        </p:txBody>
      </p:sp>
      <p:sp>
        <p:nvSpPr>
          <p:cNvPr id="9" name="Rectangle 8">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grpSp>
        <p:nvGrpSpPr>
          <p:cNvPr id="3" name="Group 2">
            <a:extLst>
              <a:ext uri="{FF2B5EF4-FFF2-40B4-BE49-F238E27FC236}">
                <a16:creationId xmlns:a16="http://schemas.microsoft.com/office/drawing/2014/main" id="{78F374CD-48B0-7978-1F42-C5C7659767F0}"/>
              </a:ext>
            </a:extLst>
          </p:cNvPr>
          <p:cNvGrpSpPr/>
          <p:nvPr/>
        </p:nvGrpSpPr>
        <p:grpSpPr>
          <a:xfrm>
            <a:off x="5786202" y="548650"/>
            <a:ext cx="4376158" cy="5663263"/>
            <a:chOff x="5786202" y="548650"/>
            <a:chExt cx="4376158" cy="5663263"/>
          </a:xfrm>
        </p:grpSpPr>
        <p:sp>
          <p:nvSpPr>
            <p:cNvPr id="6" name="Rectangle 5"/>
            <p:cNvSpPr/>
            <p:nvPr/>
          </p:nvSpPr>
          <p:spPr>
            <a:xfrm>
              <a:off x="6209626" y="985595"/>
              <a:ext cx="1958638" cy="4032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bg2"/>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02" y="548650"/>
              <a:ext cx="4376158" cy="5663263"/>
            </a:xfrm>
            <a:prstGeom prst="rect">
              <a:avLst/>
            </a:prstGeom>
            <a:ln>
              <a:solidFill>
                <a:schemeClr val="bg2">
                  <a:lumMod val="65000"/>
                </a:schemeClr>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E03539E9-8103-5FC6-7919-96199AAB02A3}"/>
                </a:ext>
              </a:extLst>
            </p:cNvPr>
            <p:cNvSpPr txBox="1">
              <a:spLocks noChangeArrowheads="1"/>
            </p:cNvSpPr>
            <p:nvPr/>
          </p:nvSpPr>
          <p:spPr bwMode="auto">
            <a:xfrm rot="10800000" flipV="1">
              <a:off x="7023885" y="5781308"/>
              <a:ext cx="2147769" cy="258532"/>
            </a:xfrm>
            <a:prstGeom prst="rect">
              <a:avLst/>
            </a:prstGeom>
            <a:noFill/>
            <a:ln w="9525">
              <a:solidFill>
                <a:schemeClr val="bg2">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lnSpc>
                  <a:spcPct val="90000"/>
                </a:lnSpc>
                <a:spcAft>
                  <a:spcPct val="15000"/>
                </a:spcAft>
                <a:buClr>
                  <a:schemeClr val="tx1"/>
                </a:buClr>
                <a:buFont typeface="Wingdings" pitchFamily="2" charset="2"/>
                <a:defRPr sz="2400" b="1">
                  <a:solidFill>
                    <a:schemeClr val="tx1"/>
                  </a:solidFill>
                  <a:latin typeface="Calibri" pitchFamily="34" charset="0"/>
                  <a:ea typeface="ＭＳ Ｐゴシック" pitchFamily="34" charset="-128"/>
                </a:defRPr>
              </a:lvl1pPr>
              <a:lvl2pPr marL="742950" indent="-285750" eaLnBrk="0" hangingPunct="0">
                <a:lnSpc>
                  <a:spcPct val="90000"/>
                </a:lnSpc>
                <a:spcAft>
                  <a:spcPct val="15000"/>
                </a:spcAft>
                <a:buClr>
                  <a:schemeClr val="tx1"/>
                </a:buClr>
                <a:buFont typeface="Calibri" pitchFamily="34" charset="0"/>
                <a:defRPr sz="2400">
                  <a:solidFill>
                    <a:schemeClr val="tx1"/>
                  </a:solidFill>
                  <a:latin typeface="Calibri" pitchFamily="34" charset="0"/>
                  <a:ea typeface="ＭＳ Ｐゴシック" pitchFamily="34" charset="-128"/>
                </a:defRPr>
              </a:lvl2pPr>
              <a:lvl3pPr marL="1143000" indent="-228600" eaLnBrk="0" hangingPunct="0">
                <a:lnSpc>
                  <a:spcPct val="90000"/>
                </a:lnSpc>
                <a:spcAft>
                  <a:spcPct val="15000"/>
                </a:spcAft>
                <a:buClr>
                  <a:schemeClr val="tx1"/>
                </a:buClr>
                <a:buFont typeface="Wingdings" pitchFamily="2" charset="2"/>
                <a:buChar char="§"/>
                <a:defRPr sz="2400">
                  <a:solidFill>
                    <a:schemeClr val="tx1"/>
                  </a:solidFill>
                  <a:latin typeface="Calibri" pitchFamily="34" charset="0"/>
                  <a:ea typeface="ＭＳ Ｐゴシック" pitchFamily="34" charset="-128"/>
                </a:defRPr>
              </a:lvl3pPr>
              <a:lvl4pPr marL="1600200" indent="-228600" eaLnBrk="0" hangingPunct="0">
                <a:lnSpc>
                  <a:spcPct val="90000"/>
                </a:lnSpc>
                <a:spcAft>
                  <a:spcPct val="15000"/>
                </a:spcAft>
                <a:buClr>
                  <a:schemeClr val="tx1"/>
                </a:buClr>
                <a:buFont typeface="Calibri" pitchFamily="34" charset="0"/>
                <a:buChar char="-"/>
                <a:defRPr sz="2000">
                  <a:solidFill>
                    <a:schemeClr val="tx1"/>
                  </a:solidFill>
                  <a:latin typeface="Calibri" pitchFamily="34" charset="0"/>
                  <a:ea typeface="ＭＳ Ｐゴシック" pitchFamily="34" charset="-128"/>
                </a:defRPr>
              </a:lvl4pPr>
              <a:lvl5pPr marL="2057400" indent="-228600" eaLnBrk="0" hangingPunct="0">
                <a:lnSpc>
                  <a:spcPct val="90000"/>
                </a:lnSpc>
                <a:spcAft>
                  <a:spcPct val="15000"/>
                </a:spcAft>
                <a:buFont typeface="Calibri" pitchFamily="34" charset="0"/>
                <a:buChar char="-"/>
                <a:defRPr sz="1600">
                  <a:solidFill>
                    <a:schemeClr val="tx1"/>
                  </a:solidFill>
                  <a:latin typeface="Calibri" pitchFamily="34" charset="0"/>
                  <a:ea typeface="ＭＳ Ｐゴシック" pitchFamily="34" charset="-128"/>
                </a:defRPr>
              </a:lvl5pPr>
              <a:lvl6pPr marL="25146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6pPr>
              <a:lvl7pPr marL="29718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7pPr>
              <a:lvl8pPr marL="34290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8pPr>
              <a:lvl9pPr marL="3886200" indent="-228600" defTabSz="457200" eaLnBrk="0" fontAlgn="base" hangingPunct="0">
                <a:lnSpc>
                  <a:spcPct val="90000"/>
                </a:lnSpc>
                <a:spcBef>
                  <a:spcPct val="0"/>
                </a:spcBef>
                <a:spcAft>
                  <a:spcPct val="15000"/>
                </a:spcAft>
                <a:buFont typeface="Calibri" pitchFamily="34" charset="0"/>
                <a:buChar char="-"/>
                <a:defRPr sz="1600">
                  <a:solidFill>
                    <a:schemeClr val="tx1"/>
                  </a:solidFill>
                  <a:latin typeface="Calibri" pitchFamily="34" charset="0"/>
                  <a:ea typeface="ＭＳ Ｐゴシック" pitchFamily="34" charset="-128"/>
                </a:defRPr>
              </a:lvl9pPr>
            </a:lstStyle>
            <a:p>
              <a:pPr algn="ctr"/>
              <a:r>
                <a:rPr lang="en-US" sz="300" dirty="0">
                  <a:solidFill>
                    <a:schemeClr val="bg2">
                      <a:lumMod val="50000"/>
                    </a:schemeClr>
                  </a:solidFill>
                  <a:latin typeface="+mn-lt"/>
                </a:rPr>
                <a:t>INVESTMENT AND INSURANCE PRODUCTS ARE: </a:t>
              </a:r>
              <a:br>
                <a:rPr lang="en-US" sz="300" dirty="0">
                  <a:solidFill>
                    <a:schemeClr val="bg2">
                      <a:lumMod val="50000"/>
                    </a:schemeClr>
                  </a:solidFill>
                  <a:latin typeface="+mn-lt"/>
                </a:rPr>
              </a:b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FDIC INSURED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INSURED BY ANY FEDERAL GOVERNMENT AGENCY  </a:t>
              </a:r>
              <a:r>
                <a:rPr lang="en-US" altLang="en-US" sz="300" b="0" dirty="0">
                  <a:solidFill>
                    <a:schemeClr val="bg2">
                      <a:lumMod val="50000"/>
                    </a:schemeClr>
                  </a:solidFill>
                  <a:latin typeface="+mn-lt"/>
                </a:rPr>
                <a:t>•</a:t>
              </a:r>
              <a:r>
                <a:rPr lang="en-US" sz="300" b="0" dirty="0">
                  <a:solidFill>
                    <a:schemeClr val="bg2">
                      <a:lumMod val="50000"/>
                    </a:schemeClr>
                  </a:solidFill>
                  <a:latin typeface="+mn-lt"/>
                </a:rPr>
                <a:t> NOT A DEPOSIT OR OTHER OBLIGATION OF, OR GUARANTEED BY THE BANK OR ANY OF ITS AFFILIATES</a:t>
              </a:r>
              <a:r>
                <a:rPr lang="en-US" altLang="en-US" sz="300" b="0" dirty="0">
                  <a:solidFill>
                    <a:schemeClr val="bg2">
                      <a:lumMod val="50000"/>
                    </a:schemeClr>
                  </a:solidFill>
                  <a:latin typeface="+mn-lt"/>
                </a:rPr>
                <a:t>  • </a:t>
              </a:r>
              <a:r>
                <a:rPr lang="en-US" sz="300" b="0" dirty="0">
                  <a:solidFill>
                    <a:schemeClr val="bg2">
                      <a:lumMod val="50000"/>
                    </a:schemeClr>
                  </a:solidFill>
                  <a:latin typeface="+mn-lt"/>
                </a:rPr>
                <a:t>SUBJECT TO INVESTMENT RISKS, INCLUDING POSSIBLE LOSS OF THE PRINCIPAL AMOUNT INVESTED</a:t>
              </a:r>
            </a:p>
          </p:txBody>
        </p:sp>
        <p:sp>
          <p:nvSpPr>
            <p:cNvPr id="2" name="Rectangle 1">
              <a:extLst>
                <a:ext uri="{FF2B5EF4-FFF2-40B4-BE49-F238E27FC236}">
                  <a16:creationId xmlns:a16="http://schemas.microsoft.com/office/drawing/2014/main" id="{8C75C25A-F991-CD8A-D61A-1CF921BC0BCE}"/>
                </a:ext>
              </a:extLst>
            </p:cNvPr>
            <p:cNvSpPr/>
            <p:nvPr/>
          </p:nvSpPr>
          <p:spPr>
            <a:xfrm>
              <a:off x="5985862" y="5240511"/>
              <a:ext cx="222837" cy="391886"/>
            </a:xfrm>
            <a:prstGeom prst="rect">
              <a:avLst/>
            </a:prstGeom>
            <a:solidFill>
              <a:schemeClr val="bg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193892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a:t>Getting started</a:t>
            </a:r>
          </a:p>
        </p:txBody>
      </p:sp>
      <p:sp>
        <p:nvSpPr>
          <p:cNvPr id="10" name="Rechteck 30">
            <a:extLst>
              <a:ext uri="{FF2B5EF4-FFF2-40B4-BE49-F238E27FC236}">
                <a16:creationId xmlns:a16="http://schemas.microsoft.com/office/drawing/2014/main" id="{A2DEF2DA-58EA-47A0-A496-86A8CBA670F0}"/>
              </a:ext>
            </a:extLst>
          </p:cNvPr>
          <p:cNvSpPr/>
          <p:nvPr/>
        </p:nvSpPr>
        <p:spPr>
          <a:xfrm>
            <a:off x="4799712" y="1546783"/>
            <a:ext cx="4091238" cy="990558"/>
          </a:xfrm>
          <a:prstGeom prst="rect">
            <a:avLst/>
          </a:prstGeom>
        </p:spPr>
        <p:txBody>
          <a:bodyPr lIns="0" tIns="0" rIns="0" bIns="0" anchor="ctr" anchorCtr="0">
            <a:noAutofit/>
          </a:bodyPr>
          <a:lstStyle/>
          <a:p>
            <a:r>
              <a:rPr lang="en-US" sz="2400" b="1" dirty="0">
                <a:solidFill>
                  <a:schemeClr val="bg2">
                    <a:lumMod val="50000"/>
                  </a:schemeClr>
                </a:solidFill>
              </a:rPr>
              <a:t>Identify</a:t>
            </a:r>
            <a:r>
              <a:rPr lang="en-US" sz="2400" dirty="0">
                <a:solidFill>
                  <a:schemeClr val="bg2">
                    <a:lumMod val="50000"/>
                  </a:schemeClr>
                </a:solidFill>
              </a:rPr>
              <a:t> your most important financial goals and concerns</a:t>
            </a:r>
          </a:p>
        </p:txBody>
      </p:sp>
      <p:grpSp>
        <p:nvGrpSpPr>
          <p:cNvPr id="11"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1616" y="1773798"/>
            <a:ext cx="548280" cy="548280"/>
            <a:chOff x="3783873" y="2084643"/>
            <a:chExt cx="328528" cy="328528"/>
          </a:xfrm>
          <a:solidFill>
            <a:schemeClr val="bg2">
              <a:lumMod val="50000"/>
            </a:schemeClr>
          </a:solidFill>
        </p:grpSpPr>
        <p:sp>
          <p:nvSpPr>
            <p:cNvPr id="12"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3"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16" name="Group 15"/>
          <p:cNvGrpSpPr/>
          <p:nvPr/>
        </p:nvGrpSpPr>
        <p:grpSpPr>
          <a:xfrm>
            <a:off x="1303412" y="1587570"/>
            <a:ext cx="2568388" cy="955955"/>
            <a:chOff x="1303412" y="1587570"/>
            <a:chExt cx="2568388" cy="955955"/>
          </a:xfrm>
        </p:grpSpPr>
        <p:sp>
          <p:nvSpPr>
            <p:cNvPr id="14" name="Pentagon 13"/>
            <p:cNvSpPr/>
            <p:nvPr/>
          </p:nvSpPr>
          <p:spPr>
            <a:xfrm>
              <a:off x="1303412" y="1587570"/>
              <a:ext cx="2568388" cy="955955"/>
            </a:xfrm>
            <a:prstGeom prst="homePlate">
              <a:avLst/>
            </a:prstGeom>
            <a:solidFill>
              <a:schemeClr val="bg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TextBox 14"/>
            <p:cNvSpPr txBox="1"/>
            <p:nvPr/>
          </p:nvSpPr>
          <p:spPr>
            <a:xfrm>
              <a:off x="1452282" y="1850217"/>
              <a:ext cx="2117165" cy="403412"/>
            </a:xfrm>
            <a:prstGeom prst="rect">
              <a:avLst/>
            </a:prstGeom>
            <a:noFill/>
          </p:spPr>
          <p:txBody>
            <a:bodyPr wrap="square" rtlCol="0">
              <a:noAutofit/>
            </a:bodyPr>
            <a:lstStyle/>
            <a:p>
              <a:pPr>
                <a:lnSpc>
                  <a:spcPct val="90000"/>
                </a:lnSpc>
              </a:pPr>
              <a:r>
                <a:rPr lang="en-US" sz="2400" b="1" dirty="0">
                  <a:solidFill>
                    <a:schemeClr val="bg2"/>
                  </a:solidFill>
                </a:rPr>
                <a:t>STEP ONE</a:t>
              </a:r>
            </a:p>
          </p:txBody>
        </p:sp>
      </p:grpSp>
      <p:sp>
        <p:nvSpPr>
          <p:cNvPr id="17" name="Rechteck 30">
            <a:extLst>
              <a:ext uri="{FF2B5EF4-FFF2-40B4-BE49-F238E27FC236}">
                <a16:creationId xmlns:a16="http://schemas.microsoft.com/office/drawing/2014/main" id="{A2DEF2DA-58EA-47A0-A496-86A8CBA670F0}"/>
              </a:ext>
            </a:extLst>
          </p:cNvPr>
          <p:cNvSpPr/>
          <p:nvPr/>
        </p:nvSpPr>
        <p:spPr>
          <a:xfrm>
            <a:off x="4804195" y="2828731"/>
            <a:ext cx="4662534" cy="990558"/>
          </a:xfrm>
          <a:prstGeom prst="rect">
            <a:avLst/>
          </a:prstGeom>
        </p:spPr>
        <p:txBody>
          <a:bodyPr lIns="0" tIns="0" rIns="0" bIns="0" anchor="ctr" anchorCtr="0">
            <a:noAutofit/>
          </a:bodyPr>
          <a:lstStyle/>
          <a:p>
            <a:r>
              <a:rPr lang="en-US" sz="2400" b="1" dirty="0">
                <a:solidFill>
                  <a:srgbClr val="003781"/>
                </a:solidFill>
              </a:rPr>
              <a:t>Repeat</a:t>
            </a:r>
            <a:r>
              <a:rPr lang="en-US" sz="2400" dirty="0">
                <a:solidFill>
                  <a:srgbClr val="003781"/>
                </a:solidFill>
              </a:rPr>
              <a:t> the exercises with your partner or spouse (if applicable)</a:t>
            </a:r>
          </a:p>
        </p:txBody>
      </p:sp>
      <p:grpSp>
        <p:nvGrpSpPr>
          <p:cNvPr id="18"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6099" y="3055746"/>
            <a:ext cx="548280" cy="548280"/>
            <a:chOff x="3783873" y="2084643"/>
            <a:chExt cx="328528" cy="328528"/>
          </a:xfrm>
          <a:solidFill>
            <a:schemeClr val="bg1"/>
          </a:solidFill>
        </p:grpSpPr>
        <p:sp>
          <p:nvSpPr>
            <p:cNvPr id="19"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rgbClr val="00378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0"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accent1">
                <a:lumMod val="60000"/>
                <a:lumOff val="40000"/>
              </a:schemeClr>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accent4"/>
                </a:solidFill>
                <a:ea typeface="Arial Unicode MS" pitchFamily="2"/>
                <a:cs typeface="Arial Unicode MS" pitchFamily="2"/>
              </a:endParaRPr>
            </a:p>
          </p:txBody>
        </p:sp>
      </p:grpSp>
      <p:grpSp>
        <p:nvGrpSpPr>
          <p:cNvPr id="21" name="Group 20"/>
          <p:cNvGrpSpPr/>
          <p:nvPr/>
        </p:nvGrpSpPr>
        <p:grpSpPr>
          <a:xfrm>
            <a:off x="1307895" y="2869518"/>
            <a:ext cx="2568388" cy="955955"/>
            <a:chOff x="1303412" y="1587570"/>
            <a:chExt cx="2568388" cy="955955"/>
          </a:xfrm>
        </p:grpSpPr>
        <p:sp>
          <p:nvSpPr>
            <p:cNvPr id="22" name="Pentagon 21"/>
            <p:cNvSpPr/>
            <p:nvPr/>
          </p:nvSpPr>
          <p:spPr>
            <a:xfrm>
              <a:off x="1303412" y="1587570"/>
              <a:ext cx="2568388" cy="955955"/>
            </a:xfrm>
            <a:prstGeom prst="homePlate">
              <a:avLst/>
            </a:prstGeom>
            <a:solidFill>
              <a:schemeClr val="accent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TextBox 22"/>
            <p:cNvSpPr txBox="1"/>
            <p:nvPr/>
          </p:nvSpPr>
          <p:spPr>
            <a:xfrm>
              <a:off x="1447800" y="1850217"/>
              <a:ext cx="2121648" cy="403412"/>
            </a:xfrm>
            <a:prstGeom prst="rect">
              <a:avLst/>
            </a:prstGeom>
            <a:noFill/>
          </p:spPr>
          <p:txBody>
            <a:bodyPr wrap="square" rtlCol="0">
              <a:noAutofit/>
            </a:bodyPr>
            <a:lstStyle/>
            <a:p>
              <a:pPr>
                <a:lnSpc>
                  <a:spcPct val="90000"/>
                </a:lnSpc>
              </a:pPr>
              <a:r>
                <a:rPr lang="en-US" sz="2400" b="1" dirty="0">
                  <a:solidFill>
                    <a:schemeClr val="bg2"/>
                  </a:solidFill>
                </a:rPr>
                <a:t>STEP TWO</a:t>
              </a:r>
            </a:p>
          </p:txBody>
        </p:sp>
      </p:grpSp>
    </p:spTree>
    <p:extLst>
      <p:ext uri="{BB962C8B-B14F-4D97-AF65-F5344CB8AC3E}">
        <p14:creationId xmlns:p14="http://schemas.microsoft.com/office/powerpoint/2010/main" val="2289850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a:t>Getting started</a:t>
            </a:r>
          </a:p>
        </p:txBody>
      </p:sp>
      <p:sp>
        <p:nvSpPr>
          <p:cNvPr id="10" name="Rechteck 30">
            <a:extLst>
              <a:ext uri="{FF2B5EF4-FFF2-40B4-BE49-F238E27FC236}">
                <a16:creationId xmlns:a16="http://schemas.microsoft.com/office/drawing/2014/main" id="{A2DEF2DA-58EA-47A0-A496-86A8CBA670F0}"/>
              </a:ext>
            </a:extLst>
          </p:cNvPr>
          <p:cNvSpPr/>
          <p:nvPr/>
        </p:nvSpPr>
        <p:spPr>
          <a:xfrm>
            <a:off x="4799712" y="1546783"/>
            <a:ext cx="4091238" cy="990558"/>
          </a:xfrm>
          <a:prstGeom prst="rect">
            <a:avLst/>
          </a:prstGeom>
        </p:spPr>
        <p:txBody>
          <a:bodyPr lIns="0" tIns="0" rIns="0" bIns="0" anchor="ctr" anchorCtr="0">
            <a:noAutofit/>
          </a:bodyPr>
          <a:lstStyle/>
          <a:p>
            <a:r>
              <a:rPr lang="en-US" sz="2400" b="1" dirty="0">
                <a:solidFill>
                  <a:schemeClr val="bg2">
                    <a:lumMod val="50000"/>
                  </a:schemeClr>
                </a:solidFill>
              </a:rPr>
              <a:t>Identify</a:t>
            </a:r>
            <a:r>
              <a:rPr lang="en-US" sz="2400" dirty="0">
                <a:solidFill>
                  <a:schemeClr val="bg2">
                    <a:lumMod val="50000"/>
                  </a:schemeClr>
                </a:solidFill>
              </a:rPr>
              <a:t> your most important financial goals and concerns</a:t>
            </a:r>
          </a:p>
        </p:txBody>
      </p:sp>
      <p:grpSp>
        <p:nvGrpSpPr>
          <p:cNvPr id="11"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1616" y="1773798"/>
            <a:ext cx="548280" cy="548280"/>
            <a:chOff x="3783873" y="2084643"/>
            <a:chExt cx="328528" cy="328528"/>
          </a:xfrm>
          <a:solidFill>
            <a:schemeClr val="bg2">
              <a:lumMod val="50000"/>
            </a:schemeClr>
          </a:solidFill>
        </p:grpSpPr>
        <p:sp>
          <p:nvSpPr>
            <p:cNvPr id="12"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3"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16" name="Group 15"/>
          <p:cNvGrpSpPr/>
          <p:nvPr/>
        </p:nvGrpSpPr>
        <p:grpSpPr>
          <a:xfrm>
            <a:off x="1303412" y="1587570"/>
            <a:ext cx="2568388" cy="955955"/>
            <a:chOff x="1303412" y="1587570"/>
            <a:chExt cx="2568388" cy="955955"/>
          </a:xfrm>
        </p:grpSpPr>
        <p:sp>
          <p:nvSpPr>
            <p:cNvPr id="14" name="Pentagon 13"/>
            <p:cNvSpPr/>
            <p:nvPr/>
          </p:nvSpPr>
          <p:spPr>
            <a:xfrm>
              <a:off x="1303412" y="1587570"/>
              <a:ext cx="2568388" cy="955955"/>
            </a:xfrm>
            <a:prstGeom prst="homePlate">
              <a:avLst/>
            </a:prstGeom>
            <a:solidFill>
              <a:schemeClr val="bg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TextBox 14"/>
            <p:cNvSpPr txBox="1"/>
            <p:nvPr/>
          </p:nvSpPr>
          <p:spPr>
            <a:xfrm>
              <a:off x="1438836" y="1850217"/>
              <a:ext cx="2130612" cy="403412"/>
            </a:xfrm>
            <a:prstGeom prst="rect">
              <a:avLst/>
            </a:prstGeom>
            <a:noFill/>
          </p:spPr>
          <p:txBody>
            <a:bodyPr wrap="square" rtlCol="0">
              <a:noAutofit/>
            </a:bodyPr>
            <a:lstStyle/>
            <a:p>
              <a:pPr>
                <a:lnSpc>
                  <a:spcPct val="90000"/>
                </a:lnSpc>
              </a:pPr>
              <a:r>
                <a:rPr lang="en-US" sz="2400" b="1" dirty="0">
                  <a:solidFill>
                    <a:schemeClr val="bg2"/>
                  </a:solidFill>
                </a:rPr>
                <a:t>STEP ONE</a:t>
              </a:r>
            </a:p>
          </p:txBody>
        </p:sp>
      </p:grpSp>
      <p:sp>
        <p:nvSpPr>
          <p:cNvPr id="17" name="Rechteck 30">
            <a:extLst>
              <a:ext uri="{FF2B5EF4-FFF2-40B4-BE49-F238E27FC236}">
                <a16:creationId xmlns:a16="http://schemas.microsoft.com/office/drawing/2014/main" id="{A2DEF2DA-58EA-47A0-A496-86A8CBA670F0}"/>
              </a:ext>
            </a:extLst>
          </p:cNvPr>
          <p:cNvSpPr/>
          <p:nvPr/>
        </p:nvSpPr>
        <p:spPr>
          <a:xfrm>
            <a:off x="4804195" y="2828731"/>
            <a:ext cx="4662534" cy="990558"/>
          </a:xfrm>
          <a:prstGeom prst="rect">
            <a:avLst/>
          </a:prstGeom>
        </p:spPr>
        <p:txBody>
          <a:bodyPr lIns="0" tIns="0" rIns="0" bIns="0" anchor="ctr" anchorCtr="0">
            <a:noAutofit/>
          </a:bodyPr>
          <a:lstStyle/>
          <a:p>
            <a:r>
              <a:rPr lang="en-US" sz="2400" b="1" dirty="0">
                <a:solidFill>
                  <a:schemeClr val="bg2">
                    <a:lumMod val="50000"/>
                  </a:schemeClr>
                </a:solidFill>
              </a:rPr>
              <a:t>Repeat</a:t>
            </a:r>
            <a:r>
              <a:rPr lang="en-US" sz="2400" dirty="0">
                <a:solidFill>
                  <a:schemeClr val="bg2">
                    <a:lumMod val="50000"/>
                  </a:schemeClr>
                </a:solidFill>
              </a:rPr>
              <a:t> the exercises with your partner or spouse (if applicable)</a:t>
            </a:r>
          </a:p>
        </p:txBody>
      </p:sp>
      <p:grpSp>
        <p:nvGrpSpPr>
          <p:cNvPr id="18"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6099" y="3055746"/>
            <a:ext cx="548280" cy="548280"/>
            <a:chOff x="3783873" y="2084643"/>
            <a:chExt cx="328528" cy="328528"/>
          </a:xfrm>
          <a:solidFill>
            <a:schemeClr val="bg2">
              <a:lumMod val="50000"/>
            </a:schemeClr>
          </a:solidFill>
        </p:grpSpPr>
        <p:sp>
          <p:nvSpPr>
            <p:cNvPr id="19"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0"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21" name="Group 20"/>
          <p:cNvGrpSpPr/>
          <p:nvPr/>
        </p:nvGrpSpPr>
        <p:grpSpPr>
          <a:xfrm>
            <a:off x="1307895" y="2869518"/>
            <a:ext cx="2568388" cy="955955"/>
            <a:chOff x="1303412" y="1587570"/>
            <a:chExt cx="2568388" cy="955955"/>
          </a:xfrm>
        </p:grpSpPr>
        <p:sp>
          <p:nvSpPr>
            <p:cNvPr id="22" name="Pentagon 21"/>
            <p:cNvSpPr/>
            <p:nvPr/>
          </p:nvSpPr>
          <p:spPr>
            <a:xfrm>
              <a:off x="1303412" y="1587570"/>
              <a:ext cx="2568388" cy="955955"/>
            </a:xfrm>
            <a:prstGeom prst="homePlate">
              <a:avLst/>
            </a:prstGeom>
            <a:solidFill>
              <a:schemeClr val="bg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TextBox 22"/>
            <p:cNvSpPr txBox="1"/>
            <p:nvPr/>
          </p:nvSpPr>
          <p:spPr>
            <a:xfrm>
              <a:off x="1447800" y="1850217"/>
              <a:ext cx="2121648" cy="403412"/>
            </a:xfrm>
            <a:prstGeom prst="rect">
              <a:avLst/>
            </a:prstGeom>
            <a:noFill/>
          </p:spPr>
          <p:txBody>
            <a:bodyPr wrap="square" rtlCol="0">
              <a:noAutofit/>
            </a:bodyPr>
            <a:lstStyle/>
            <a:p>
              <a:pPr>
                <a:lnSpc>
                  <a:spcPct val="90000"/>
                </a:lnSpc>
              </a:pPr>
              <a:r>
                <a:rPr lang="en-US" sz="2400" b="1" dirty="0">
                  <a:solidFill>
                    <a:schemeClr val="bg2"/>
                  </a:solidFill>
                </a:rPr>
                <a:t>STEP TWO</a:t>
              </a:r>
            </a:p>
          </p:txBody>
        </p:sp>
      </p:grpSp>
      <p:sp>
        <p:nvSpPr>
          <p:cNvPr id="24" name="Rechteck 30">
            <a:extLst>
              <a:ext uri="{FF2B5EF4-FFF2-40B4-BE49-F238E27FC236}">
                <a16:creationId xmlns:a16="http://schemas.microsoft.com/office/drawing/2014/main" id="{A2DEF2DA-58EA-47A0-A496-86A8CBA670F0}"/>
              </a:ext>
            </a:extLst>
          </p:cNvPr>
          <p:cNvSpPr/>
          <p:nvPr/>
        </p:nvSpPr>
        <p:spPr>
          <a:xfrm>
            <a:off x="4804195" y="4010800"/>
            <a:ext cx="4662534" cy="990558"/>
          </a:xfrm>
          <a:prstGeom prst="rect">
            <a:avLst/>
          </a:prstGeom>
        </p:spPr>
        <p:txBody>
          <a:bodyPr lIns="0" tIns="0" rIns="0" bIns="0" anchor="ctr" anchorCtr="0">
            <a:noAutofit/>
          </a:bodyPr>
          <a:lstStyle/>
          <a:p>
            <a:r>
              <a:rPr lang="en-US" sz="2400" b="1" dirty="0">
                <a:solidFill>
                  <a:srgbClr val="003781"/>
                </a:solidFill>
              </a:rPr>
              <a:t>Complete</a:t>
            </a:r>
            <a:r>
              <a:rPr lang="en-US" sz="2400" dirty="0">
                <a:solidFill>
                  <a:srgbClr val="003781"/>
                </a:solidFill>
              </a:rPr>
              <a:t> your financial personality worksheet</a:t>
            </a:r>
          </a:p>
        </p:txBody>
      </p:sp>
      <p:grpSp>
        <p:nvGrpSpPr>
          <p:cNvPr id="25"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6099" y="4237815"/>
            <a:ext cx="548280" cy="548280"/>
            <a:chOff x="3783873" y="2084643"/>
            <a:chExt cx="328528" cy="328528"/>
          </a:xfrm>
          <a:solidFill>
            <a:schemeClr val="bg1"/>
          </a:solidFill>
        </p:grpSpPr>
        <p:sp>
          <p:nvSpPr>
            <p:cNvPr id="26"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rgbClr val="00378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7"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accent1">
                <a:lumMod val="60000"/>
                <a:lumOff val="40000"/>
              </a:schemeClr>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accent4"/>
                </a:solidFill>
                <a:ea typeface="Arial Unicode MS" pitchFamily="2"/>
                <a:cs typeface="Arial Unicode MS" pitchFamily="2"/>
              </a:endParaRPr>
            </a:p>
          </p:txBody>
        </p:sp>
      </p:grpSp>
      <p:grpSp>
        <p:nvGrpSpPr>
          <p:cNvPr id="28" name="Group 27"/>
          <p:cNvGrpSpPr/>
          <p:nvPr/>
        </p:nvGrpSpPr>
        <p:grpSpPr>
          <a:xfrm>
            <a:off x="1307895" y="4051587"/>
            <a:ext cx="2568388" cy="955955"/>
            <a:chOff x="1303412" y="1587570"/>
            <a:chExt cx="2568388" cy="955955"/>
          </a:xfrm>
        </p:grpSpPr>
        <p:sp>
          <p:nvSpPr>
            <p:cNvPr id="29" name="Pentagon 28"/>
            <p:cNvSpPr/>
            <p:nvPr/>
          </p:nvSpPr>
          <p:spPr>
            <a:xfrm>
              <a:off x="1303412" y="1587570"/>
              <a:ext cx="2568388" cy="955955"/>
            </a:xfrm>
            <a:prstGeom prst="homePlate">
              <a:avLst/>
            </a:prstGeom>
            <a:solidFill>
              <a:schemeClr val="accent3"/>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30" name="TextBox 29"/>
            <p:cNvSpPr txBox="1"/>
            <p:nvPr/>
          </p:nvSpPr>
          <p:spPr>
            <a:xfrm>
              <a:off x="1447800" y="1850217"/>
              <a:ext cx="2121648" cy="403412"/>
            </a:xfrm>
            <a:prstGeom prst="rect">
              <a:avLst/>
            </a:prstGeom>
            <a:noFill/>
          </p:spPr>
          <p:txBody>
            <a:bodyPr wrap="square" rtlCol="0">
              <a:noAutofit/>
            </a:bodyPr>
            <a:lstStyle/>
            <a:p>
              <a:pPr>
                <a:lnSpc>
                  <a:spcPct val="90000"/>
                </a:lnSpc>
              </a:pPr>
              <a:r>
                <a:rPr lang="en-US" sz="2400" b="1" dirty="0">
                  <a:solidFill>
                    <a:schemeClr val="bg2"/>
                  </a:solidFill>
                </a:rPr>
                <a:t>STEP THREE</a:t>
              </a:r>
            </a:p>
          </p:txBody>
        </p:sp>
      </p:grpSp>
    </p:spTree>
    <p:extLst>
      <p:ext uri="{BB962C8B-B14F-4D97-AF65-F5344CB8AC3E}">
        <p14:creationId xmlns:p14="http://schemas.microsoft.com/office/powerpoint/2010/main" val="2339002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B3045E9D-92A5-4807-B183-58186580A6DD}"/>
              </a:ext>
            </a:extLst>
          </p:cNvPr>
          <p:cNvSpPr txBox="1">
            <a:spLocks/>
          </p:cNvSpPr>
          <p:nvPr/>
        </p:nvSpPr>
        <p:spPr>
          <a:xfrm>
            <a:off x="353863" y="985595"/>
            <a:ext cx="4884666" cy="2937645"/>
          </a:xfrm>
          <a:prstGeom prst="rect">
            <a:avLst/>
          </a:prstGeom>
        </p:spPr>
        <p:txBody>
          <a:bodyPr>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r>
              <a:rPr lang="en-US" sz="4400" b="1" dirty="0"/>
              <a:t>FINANCIAL PERSONALITY </a:t>
            </a:r>
            <a:br>
              <a:rPr lang="en-US" sz="3200" dirty="0"/>
            </a:br>
            <a:r>
              <a:rPr lang="en-US" sz="3600" b="1" dirty="0">
                <a:solidFill>
                  <a:schemeClr val="accent4"/>
                </a:solidFill>
              </a:rPr>
              <a:t>WORKSHEET </a:t>
            </a:r>
          </a:p>
          <a:p>
            <a:endParaRPr lang="en-US" sz="2800" b="1" dirty="0">
              <a:solidFill>
                <a:schemeClr val="accent4"/>
              </a:solidFill>
            </a:endParaRPr>
          </a:p>
        </p:txBody>
      </p:sp>
      <p:sp>
        <p:nvSpPr>
          <p:cNvPr id="7" name="Rectangle 6">
            <a:extLst>
              <a:ext uri="{FF2B5EF4-FFF2-40B4-BE49-F238E27FC236}">
                <a16:creationId xmlns:a16="http://schemas.microsoft.com/office/drawing/2014/main" id="{4474E696-BBE6-4D74-8729-1AAE20CE8E9D}"/>
              </a:ext>
            </a:extLst>
          </p:cNvPr>
          <p:cNvSpPr/>
          <p:nvPr/>
        </p:nvSpPr>
        <p:spPr>
          <a:xfrm>
            <a:off x="353863" y="548650"/>
            <a:ext cx="5432339" cy="276999"/>
          </a:xfrm>
          <a:prstGeom prst="rect">
            <a:avLst/>
          </a:prstGeom>
        </p:spPr>
        <p:txBody>
          <a:bodyPr wrap="square">
            <a:spAutoFit/>
          </a:bodyPr>
          <a:lstStyle/>
          <a:p>
            <a:r>
              <a:rPr lang="en-US" sz="1200" kern="0" dirty="0">
                <a:ea typeface="ＭＳ Ｐゴシック" pitchFamily="34" charset="-128"/>
              </a:rPr>
              <a:t>Allianz Women, Money and Power® Financial Strategies</a:t>
            </a:r>
            <a:endParaRPr lang="en-US" sz="1200" dirty="0"/>
          </a:p>
        </p:txBody>
      </p:sp>
      <p:grpSp>
        <p:nvGrpSpPr>
          <p:cNvPr id="3" name="Group 2">
            <a:extLst>
              <a:ext uri="{FF2B5EF4-FFF2-40B4-BE49-F238E27FC236}">
                <a16:creationId xmlns:a16="http://schemas.microsoft.com/office/drawing/2014/main" id="{7EC488F2-48F9-E976-FC26-D5D89BFCFA3C}"/>
              </a:ext>
            </a:extLst>
          </p:cNvPr>
          <p:cNvGrpSpPr/>
          <p:nvPr/>
        </p:nvGrpSpPr>
        <p:grpSpPr>
          <a:xfrm>
            <a:off x="5710677" y="526052"/>
            <a:ext cx="4413037" cy="5710989"/>
            <a:chOff x="5710677" y="526052"/>
            <a:chExt cx="4413037" cy="5710989"/>
          </a:xfrm>
        </p:grpSpPr>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710677" y="526052"/>
              <a:ext cx="4413037" cy="5710989"/>
            </a:xfrm>
            <a:prstGeom prst="rect">
              <a:avLst/>
            </a:prstGeom>
            <a:ln>
              <a:solidFill>
                <a:schemeClr val="bg2">
                  <a:lumMod val="75000"/>
                </a:schemeClr>
              </a:solidFill>
            </a:ln>
            <a:effectLst>
              <a:outerShdw blurRad="50800" dist="38100" dir="2700000" algn="tl" rotWithShape="0">
                <a:prstClr val="black">
                  <a:alpha val="40000"/>
                </a:prstClr>
              </a:outerShdw>
            </a:effectLst>
          </p:spPr>
        </p:pic>
        <p:sp>
          <p:nvSpPr>
            <p:cNvPr id="2" name="Rectangle 1">
              <a:extLst>
                <a:ext uri="{FF2B5EF4-FFF2-40B4-BE49-F238E27FC236}">
                  <a16:creationId xmlns:a16="http://schemas.microsoft.com/office/drawing/2014/main" id="{2EAB844A-4270-C3A5-1B7A-8C705C3D27C8}"/>
                </a:ext>
              </a:extLst>
            </p:cNvPr>
            <p:cNvSpPr/>
            <p:nvPr/>
          </p:nvSpPr>
          <p:spPr>
            <a:xfrm rot="5400000">
              <a:off x="6395029" y="5845156"/>
              <a:ext cx="222837" cy="391886"/>
            </a:xfrm>
            <a:prstGeom prst="rect">
              <a:avLst/>
            </a:prstGeom>
            <a:solidFill>
              <a:schemeClr val="bg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grpSp>
    </p:spTree>
    <p:extLst>
      <p:ext uri="{BB962C8B-B14F-4D97-AF65-F5344CB8AC3E}">
        <p14:creationId xmlns:p14="http://schemas.microsoft.com/office/powerpoint/2010/main" val="1087248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Financial strategies</a:t>
            </a:r>
          </a:p>
        </p:txBody>
      </p:sp>
      <p:sp>
        <p:nvSpPr>
          <p:cNvPr id="3" name="Slide Number Placeholder 2"/>
          <p:cNvSpPr>
            <a:spLocks noGrp="1"/>
          </p:cNvSpPr>
          <p:nvPr>
            <p:ph type="sldNum" sz="quarter" idx="4"/>
          </p:nvPr>
        </p:nvSpPr>
        <p:spPr/>
        <p:txBody>
          <a:bodyPr/>
          <a:lstStyle/>
          <a:p>
            <a:fld id="{67FC5CDF-15F9-4054-9F50-C9080AAD3281}" type="slidenum">
              <a:rPr lang="en-US" smtClean="0"/>
              <a:pPr/>
              <a:t>47</a:t>
            </a:fld>
            <a:endParaRPr lang="en-US" dirty="0"/>
          </a:p>
        </p:txBody>
      </p:sp>
      <p:sp>
        <p:nvSpPr>
          <p:cNvPr id="24" name="Rectangle 23"/>
          <p:cNvSpPr/>
          <p:nvPr/>
        </p:nvSpPr>
        <p:spPr>
          <a:xfrm>
            <a:off x="363537" y="1840476"/>
            <a:ext cx="5060518" cy="2092881"/>
          </a:xfrm>
          <a:prstGeom prst="rect">
            <a:avLst/>
          </a:prstGeom>
        </p:spPr>
        <p:txBody>
          <a:bodyPr wrap="square">
            <a:spAutoFit/>
          </a:bodyPr>
          <a:lstStyle/>
          <a:p>
            <a:pPr marL="342900" indent="-342900">
              <a:spcAft>
                <a:spcPts val="1200"/>
              </a:spcAft>
              <a:buFont typeface="Arial" panose="020B0604020202020204" pitchFamily="34" charset="0"/>
              <a:buChar char="•"/>
            </a:pPr>
            <a:r>
              <a:rPr lang="en-US" sz="2400" dirty="0">
                <a:solidFill>
                  <a:schemeClr val="bg1"/>
                </a:solidFill>
              </a:rPr>
              <a:t>You may be under insured and want to consider life insurance for death benefit protection</a:t>
            </a:r>
          </a:p>
          <a:p>
            <a:pPr marL="342900" indent="-342900">
              <a:spcAft>
                <a:spcPts val="1200"/>
              </a:spcAft>
              <a:buFont typeface="Arial" panose="020B0604020202020204" pitchFamily="34" charset="0"/>
              <a:buChar char="•"/>
            </a:pPr>
            <a:r>
              <a:rPr lang="en-US" sz="2400" dirty="0">
                <a:solidFill>
                  <a:schemeClr val="bg1"/>
                </a:solidFill>
              </a:rPr>
              <a:t>Annuities provide reliable income for life and a level of protection</a:t>
            </a:r>
          </a:p>
        </p:txBody>
      </p:sp>
      <p:sp>
        <p:nvSpPr>
          <p:cNvPr id="25" name="Rectangle 24"/>
          <p:cNvSpPr/>
          <p:nvPr/>
        </p:nvSpPr>
        <p:spPr>
          <a:xfrm>
            <a:off x="271900" y="5122167"/>
            <a:ext cx="5381456" cy="1384995"/>
          </a:xfrm>
          <a:prstGeom prst="rect">
            <a:avLst/>
          </a:prstGeom>
        </p:spPr>
        <p:txBody>
          <a:bodyPr wrap="square">
            <a:spAutoFit/>
          </a:bodyPr>
          <a:lstStyle/>
          <a:p>
            <a:r>
              <a:rPr lang="en-US" sz="1200" dirty="0">
                <a:solidFill>
                  <a:schemeClr val="bg2">
                    <a:lumMod val="50000"/>
                  </a:schemeClr>
                </a:solidFill>
              </a:rPr>
              <a:t>Annuities, as part of your overall portfolio can help you meet your long-term retirement goals by offering tax-deferred growth potential, a death benefit for beneficiaries during the accumulation phase, a guaranteed stream of income during retirement, and income benefits that are either built in or available as optional income riders that may have an additional cost.</a:t>
            </a:r>
          </a:p>
          <a:p>
            <a:r>
              <a:rPr lang="en-US" sz="1200" dirty="0">
                <a:solidFill>
                  <a:schemeClr val="bg2">
                    <a:lumMod val="50000"/>
                  </a:schemeClr>
                </a:solidFill>
              </a:rPr>
              <a:t>Guarantees are backed by the financial strength and claims-paying ability of the issuing company.</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9835" r="27996"/>
          <a:stretch/>
        </p:blipFill>
        <p:spPr>
          <a:xfrm>
            <a:off x="5788024" y="0"/>
            <a:ext cx="6400801" cy="6867872"/>
          </a:xfrm>
          <a:prstGeom prst="rect">
            <a:avLst/>
          </a:prstGeom>
        </p:spPr>
      </p:pic>
      <p:sp>
        <p:nvSpPr>
          <p:cNvPr id="7" name="Picture Placeholder 7">
            <a:extLst>
              <a:ext uri="{FF2B5EF4-FFF2-40B4-BE49-F238E27FC236}">
                <a16:creationId xmlns:a16="http://schemas.microsoft.com/office/drawing/2014/main" id="{36CAFC44-3BF3-454B-A2EE-3A9F12B7B640}"/>
              </a:ext>
            </a:extLst>
          </p:cNvPr>
          <p:cNvSpPr>
            <a:spLocks noGrp="1"/>
          </p:cNvSpPr>
          <p:nvPr/>
        </p:nvSpPr>
        <p:spPr>
          <a:xfrm>
            <a:off x="10826617" y="331200"/>
            <a:ext cx="1018535" cy="252000"/>
          </a:xfrm>
          <a:prstGeom prst="rect">
            <a:avLst/>
          </a:prstGeom>
          <a: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txBody>
          <a:bodyPr vert="horz" lIns="91440" tIns="45720" rIns="91440" bIns="45720" rtlCol="0">
            <a:normAutofit fontScale="55000" lnSpcReduction="20000"/>
          </a:bodyPr>
          <a:lstStyle/>
          <a:p>
            <a:endParaRPr lang="en-US"/>
          </a:p>
        </p:txBody>
      </p:sp>
    </p:spTree>
    <p:extLst>
      <p:ext uri="{BB962C8B-B14F-4D97-AF65-F5344CB8AC3E}">
        <p14:creationId xmlns:p14="http://schemas.microsoft.com/office/powerpoint/2010/main" val="3762866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a:t>Getting started</a:t>
            </a:r>
          </a:p>
        </p:txBody>
      </p:sp>
      <p:sp>
        <p:nvSpPr>
          <p:cNvPr id="10" name="Rechteck 30">
            <a:extLst>
              <a:ext uri="{FF2B5EF4-FFF2-40B4-BE49-F238E27FC236}">
                <a16:creationId xmlns:a16="http://schemas.microsoft.com/office/drawing/2014/main" id="{A2DEF2DA-58EA-47A0-A496-86A8CBA670F0}"/>
              </a:ext>
            </a:extLst>
          </p:cNvPr>
          <p:cNvSpPr/>
          <p:nvPr/>
        </p:nvSpPr>
        <p:spPr>
          <a:xfrm>
            <a:off x="4799712" y="1546783"/>
            <a:ext cx="4091238" cy="990558"/>
          </a:xfrm>
          <a:prstGeom prst="rect">
            <a:avLst/>
          </a:prstGeom>
        </p:spPr>
        <p:txBody>
          <a:bodyPr lIns="0" tIns="0" rIns="0" bIns="0" anchor="ctr" anchorCtr="0">
            <a:noAutofit/>
          </a:bodyPr>
          <a:lstStyle/>
          <a:p>
            <a:r>
              <a:rPr lang="en-US" sz="2400" b="1" dirty="0">
                <a:solidFill>
                  <a:schemeClr val="bg2">
                    <a:lumMod val="50000"/>
                  </a:schemeClr>
                </a:solidFill>
              </a:rPr>
              <a:t>Identify</a:t>
            </a:r>
            <a:r>
              <a:rPr lang="en-US" sz="2400" dirty="0">
                <a:solidFill>
                  <a:schemeClr val="bg2">
                    <a:lumMod val="50000"/>
                  </a:schemeClr>
                </a:solidFill>
              </a:rPr>
              <a:t> your most important financial goals and concerns</a:t>
            </a:r>
          </a:p>
        </p:txBody>
      </p:sp>
      <p:grpSp>
        <p:nvGrpSpPr>
          <p:cNvPr id="11"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1616" y="1773798"/>
            <a:ext cx="548280" cy="548280"/>
            <a:chOff x="3783873" y="2084643"/>
            <a:chExt cx="328528" cy="328528"/>
          </a:xfrm>
          <a:solidFill>
            <a:schemeClr val="bg2">
              <a:lumMod val="50000"/>
            </a:schemeClr>
          </a:solidFill>
        </p:grpSpPr>
        <p:sp>
          <p:nvSpPr>
            <p:cNvPr id="12"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13"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16" name="Group 15"/>
          <p:cNvGrpSpPr/>
          <p:nvPr/>
        </p:nvGrpSpPr>
        <p:grpSpPr>
          <a:xfrm>
            <a:off x="1303412" y="1587570"/>
            <a:ext cx="2568388" cy="955955"/>
            <a:chOff x="1303412" y="1587570"/>
            <a:chExt cx="2568388" cy="955955"/>
          </a:xfrm>
        </p:grpSpPr>
        <p:sp>
          <p:nvSpPr>
            <p:cNvPr id="14" name="Pentagon 13"/>
            <p:cNvSpPr/>
            <p:nvPr/>
          </p:nvSpPr>
          <p:spPr>
            <a:xfrm>
              <a:off x="1303412" y="1587570"/>
              <a:ext cx="2568388" cy="955955"/>
            </a:xfrm>
            <a:prstGeom prst="homePlate">
              <a:avLst/>
            </a:prstGeom>
            <a:solidFill>
              <a:schemeClr val="bg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15" name="TextBox 14"/>
            <p:cNvSpPr txBox="1"/>
            <p:nvPr/>
          </p:nvSpPr>
          <p:spPr>
            <a:xfrm>
              <a:off x="1438836" y="1850217"/>
              <a:ext cx="2130612" cy="403412"/>
            </a:xfrm>
            <a:prstGeom prst="rect">
              <a:avLst/>
            </a:prstGeom>
            <a:noFill/>
          </p:spPr>
          <p:txBody>
            <a:bodyPr wrap="square" rtlCol="0">
              <a:noAutofit/>
            </a:bodyPr>
            <a:lstStyle/>
            <a:p>
              <a:pPr>
                <a:lnSpc>
                  <a:spcPct val="90000"/>
                </a:lnSpc>
              </a:pPr>
              <a:r>
                <a:rPr lang="en-US" sz="2400" b="1" dirty="0">
                  <a:solidFill>
                    <a:schemeClr val="bg2"/>
                  </a:solidFill>
                </a:rPr>
                <a:t>STEP ONE</a:t>
              </a:r>
            </a:p>
          </p:txBody>
        </p:sp>
      </p:grpSp>
      <p:sp>
        <p:nvSpPr>
          <p:cNvPr id="17" name="Rechteck 30">
            <a:extLst>
              <a:ext uri="{FF2B5EF4-FFF2-40B4-BE49-F238E27FC236}">
                <a16:creationId xmlns:a16="http://schemas.microsoft.com/office/drawing/2014/main" id="{A2DEF2DA-58EA-47A0-A496-86A8CBA670F0}"/>
              </a:ext>
            </a:extLst>
          </p:cNvPr>
          <p:cNvSpPr/>
          <p:nvPr/>
        </p:nvSpPr>
        <p:spPr>
          <a:xfrm>
            <a:off x="4804195" y="2828731"/>
            <a:ext cx="4662534" cy="990558"/>
          </a:xfrm>
          <a:prstGeom prst="rect">
            <a:avLst/>
          </a:prstGeom>
        </p:spPr>
        <p:txBody>
          <a:bodyPr lIns="0" tIns="0" rIns="0" bIns="0" anchor="ctr" anchorCtr="0">
            <a:noAutofit/>
          </a:bodyPr>
          <a:lstStyle/>
          <a:p>
            <a:r>
              <a:rPr lang="en-US" sz="2400" b="1" dirty="0">
                <a:solidFill>
                  <a:schemeClr val="bg2">
                    <a:lumMod val="50000"/>
                  </a:schemeClr>
                </a:solidFill>
              </a:rPr>
              <a:t>Repeat</a:t>
            </a:r>
            <a:r>
              <a:rPr lang="en-US" sz="2400" dirty="0">
                <a:solidFill>
                  <a:schemeClr val="bg2">
                    <a:lumMod val="50000"/>
                  </a:schemeClr>
                </a:solidFill>
              </a:rPr>
              <a:t> the exercises with your partner or spouse (if applicable)</a:t>
            </a:r>
          </a:p>
        </p:txBody>
      </p:sp>
      <p:grpSp>
        <p:nvGrpSpPr>
          <p:cNvPr id="18"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6099" y="3055746"/>
            <a:ext cx="548280" cy="548280"/>
            <a:chOff x="3783873" y="2084643"/>
            <a:chExt cx="328528" cy="328528"/>
          </a:xfrm>
          <a:solidFill>
            <a:schemeClr val="bg2">
              <a:lumMod val="50000"/>
            </a:schemeClr>
          </a:solidFill>
        </p:grpSpPr>
        <p:sp>
          <p:nvSpPr>
            <p:cNvPr id="19"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0"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21" name="Group 20"/>
          <p:cNvGrpSpPr/>
          <p:nvPr/>
        </p:nvGrpSpPr>
        <p:grpSpPr>
          <a:xfrm>
            <a:off x="1307895" y="2869518"/>
            <a:ext cx="2568388" cy="955955"/>
            <a:chOff x="1303412" y="1587570"/>
            <a:chExt cx="2568388" cy="955955"/>
          </a:xfrm>
        </p:grpSpPr>
        <p:sp>
          <p:nvSpPr>
            <p:cNvPr id="22" name="Pentagon 21"/>
            <p:cNvSpPr/>
            <p:nvPr/>
          </p:nvSpPr>
          <p:spPr>
            <a:xfrm>
              <a:off x="1303412" y="1587570"/>
              <a:ext cx="2568388" cy="955955"/>
            </a:xfrm>
            <a:prstGeom prst="homePlate">
              <a:avLst/>
            </a:prstGeom>
            <a:solidFill>
              <a:schemeClr val="bg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23" name="TextBox 22"/>
            <p:cNvSpPr txBox="1"/>
            <p:nvPr/>
          </p:nvSpPr>
          <p:spPr>
            <a:xfrm>
              <a:off x="1447800" y="1850217"/>
              <a:ext cx="2121648" cy="403412"/>
            </a:xfrm>
            <a:prstGeom prst="rect">
              <a:avLst/>
            </a:prstGeom>
            <a:noFill/>
          </p:spPr>
          <p:txBody>
            <a:bodyPr wrap="square" rtlCol="0">
              <a:noAutofit/>
            </a:bodyPr>
            <a:lstStyle/>
            <a:p>
              <a:pPr>
                <a:lnSpc>
                  <a:spcPct val="90000"/>
                </a:lnSpc>
              </a:pPr>
              <a:r>
                <a:rPr lang="en-US" sz="2400" b="1" dirty="0">
                  <a:solidFill>
                    <a:schemeClr val="bg2"/>
                  </a:solidFill>
                </a:rPr>
                <a:t>STEP TWO</a:t>
              </a:r>
            </a:p>
          </p:txBody>
        </p:sp>
      </p:grpSp>
      <p:sp>
        <p:nvSpPr>
          <p:cNvPr id="24" name="Rechteck 30">
            <a:extLst>
              <a:ext uri="{FF2B5EF4-FFF2-40B4-BE49-F238E27FC236}">
                <a16:creationId xmlns:a16="http://schemas.microsoft.com/office/drawing/2014/main" id="{A2DEF2DA-58EA-47A0-A496-86A8CBA670F0}"/>
              </a:ext>
            </a:extLst>
          </p:cNvPr>
          <p:cNvSpPr/>
          <p:nvPr/>
        </p:nvSpPr>
        <p:spPr>
          <a:xfrm>
            <a:off x="4804195" y="4010800"/>
            <a:ext cx="4662534" cy="990558"/>
          </a:xfrm>
          <a:prstGeom prst="rect">
            <a:avLst/>
          </a:prstGeom>
        </p:spPr>
        <p:txBody>
          <a:bodyPr lIns="0" tIns="0" rIns="0" bIns="0" anchor="ctr" anchorCtr="0">
            <a:noAutofit/>
          </a:bodyPr>
          <a:lstStyle/>
          <a:p>
            <a:r>
              <a:rPr lang="en-US" sz="2400" b="1" dirty="0">
                <a:solidFill>
                  <a:schemeClr val="bg2">
                    <a:lumMod val="50000"/>
                  </a:schemeClr>
                </a:solidFill>
              </a:rPr>
              <a:t>Complete</a:t>
            </a:r>
            <a:r>
              <a:rPr lang="en-US" sz="2400" dirty="0">
                <a:solidFill>
                  <a:schemeClr val="bg2">
                    <a:lumMod val="50000"/>
                  </a:schemeClr>
                </a:solidFill>
              </a:rPr>
              <a:t> your financial personality worksheet</a:t>
            </a:r>
          </a:p>
        </p:txBody>
      </p:sp>
      <p:grpSp>
        <p:nvGrpSpPr>
          <p:cNvPr id="25"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66099" y="4237815"/>
            <a:ext cx="548280" cy="548280"/>
            <a:chOff x="3783873" y="2084643"/>
            <a:chExt cx="328528" cy="328528"/>
          </a:xfrm>
          <a:solidFill>
            <a:schemeClr val="bg2">
              <a:lumMod val="50000"/>
            </a:schemeClr>
          </a:solidFill>
        </p:grpSpPr>
        <p:sp>
          <p:nvSpPr>
            <p:cNvPr id="26"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27"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grpFill/>
            <a:ln cap="flat">
              <a:solidFill>
                <a:schemeClr val="bg2">
                  <a:lumMod val="50000"/>
                </a:schemeClr>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28" name="Group 27"/>
          <p:cNvGrpSpPr/>
          <p:nvPr/>
        </p:nvGrpSpPr>
        <p:grpSpPr>
          <a:xfrm>
            <a:off x="1307895" y="4051587"/>
            <a:ext cx="2568388" cy="955955"/>
            <a:chOff x="1303412" y="1587570"/>
            <a:chExt cx="2568388" cy="955955"/>
          </a:xfrm>
        </p:grpSpPr>
        <p:sp>
          <p:nvSpPr>
            <p:cNvPr id="29" name="Pentagon 28"/>
            <p:cNvSpPr/>
            <p:nvPr/>
          </p:nvSpPr>
          <p:spPr>
            <a:xfrm>
              <a:off x="1303412" y="1587570"/>
              <a:ext cx="2568388" cy="955955"/>
            </a:xfrm>
            <a:prstGeom prst="homePlate">
              <a:avLst/>
            </a:prstGeom>
            <a:solidFill>
              <a:schemeClr val="bg2">
                <a:lumMod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30" name="TextBox 29"/>
            <p:cNvSpPr txBox="1"/>
            <p:nvPr/>
          </p:nvSpPr>
          <p:spPr>
            <a:xfrm>
              <a:off x="1447800" y="1850217"/>
              <a:ext cx="2121648" cy="403412"/>
            </a:xfrm>
            <a:prstGeom prst="rect">
              <a:avLst/>
            </a:prstGeom>
            <a:noFill/>
          </p:spPr>
          <p:txBody>
            <a:bodyPr wrap="square" rtlCol="0">
              <a:noAutofit/>
            </a:bodyPr>
            <a:lstStyle/>
            <a:p>
              <a:pPr>
                <a:lnSpc>
                  <a:spcPct val="90000"/>
                </a:lnSpc>
              </a:pPr>
              <a:r>
                <a:rPr lang="en-US" sz="2400" b="1" dirty="0">
                  <a:solidFill>
                    <a:schemeClr val="bg2"/>
                  </a:solidFill>
                </a:rPr>
                <a:t>STEP THREE</a:t>
              </a:r>
            </a:p>
          </p:txBody>
        </p:sp>
      </p:grpSp>
      <p:sp>
        <p:nvSpPr>
          <p:cNvPr id="31" name="Rechteck 30">
            <a:extLst>
              <a:ext uri="{FF2B5EF4-FFF2-40B4-BE49-F238E27FC236}">
                <a16:creationId xmlns:a16="http://schemas.microsoft.com/office/drawing/2014/main" id="{A2DEF2DA-58EA-47A0-A496-86A8CBA670F0}"/>
              </a:ext>
            </a:extLst>
          </p:cNvPr>
          <p:cNvSpPr/>
          <p:nvPr/>
        </p:nvSpPr>
        <p:spPr>
          <a:xfrm>
            <a:off x="4808678" y="5198619"/>
            <a:ext cx="4662534" cy="990558"/>
          </a:xfrm>
          <a:prstGeom prst="rect">
            <a:avLst/>
          </a:prstGeom>
        </p:spPr>
        <p:txBody>
          <a:bodyPr lIns="0" tIns="0" rIns="0" bIns="0" anchor="ctr" anchorCtr="0">
            <a:noAutofit/>
          </a:bodyPr>
          <a:lstStyle/>
          <a:p>
            <a:r>
              <a:rPr lang="en-US" sz="2400" b="1" dirty="0">
                <a:solidFill>
                  <a:srgbClr val="003781"/>
                </a:solidFill>
              </a:rPr>
              <a:t>Take control</a:t>
            </a:r>
            <a:r>
              <a:rPr lang="en-US" sz="2400" dirty="0">
                <a:solidFill>
                  <a:srgbClr val="003781"/>
                </a:solidFill>
              </a:rPr>
              <a:t> by scheduling your meeting today</a:t>
            </a:r>
          </a:p>
        </p:txBody>
      </p:sp>
      <p:grpSp>
        <p:nvGrpSpPr>
          <p:cNvPr id="32" name="Gruppieren 435">
            <a:extLst>
              <a:ext uri="{FF2B5EF4-FFF2-40B4-BE49-F238E27FC236}">
                <a16:creationId xmlns:a16="http://schemas.microsoft.com/office/drawing/2014/main" id="{D1C5592B-5F9F-4D59-94AE-ECE058A7361D}"/>
              </a:ext>
              <a:ext uri="{C183D7F6-B498-43B3-948B-1728B52AA6E4}">
                <adec:decorative xmlns:adec="http://schemas.microsoft.com/office/drawing/2017/decorative" val="1"/>
              </a:ext>
            </a:extLst>
          </p:cNvPr>
          <p:cNvGrpSpPr>
            <a:grpSpLocks noChangeAspect="1"/>
          </p:cNvGrpSpPr>
          <p:nvPr/>
        </p:nvGrpSpPr>
        <p:grpSpPr>
          <a:xfrm>
            <a:off x="4070582" y="5425634"/>
            <a:ext cx="548280" cy="548280"/>
            <a:chOff x="3783873" y="2084643"/>
            <a:chExt cx="328528" cy="328528"/>
          </a:xfrm>
          <a:solidFill>
            <a:schemeClr val="bg1"/>
          </a:solidFill>
        </p:grpSpPr>
        <p:sp>
          <p:nvSpPr>
            <p:cNvPr id="33" name="Freihandform 1423">
              <a:extLst>
                <a:ext uri="{FF2B5EF4-FFF2-40B4-BE49-F238E27FC236}">
                  <a16:creationId xmlns:a16="http://schemas.microsoft.com/office/drawing/2014/main" id="{9A15A256-5CE3-493D-BCFB-719541702B26}"/>
                </a:ext>
              </a:extLst>
            </p:cNvPr>
            <p:cNvSpPr/>
            <p:nvPr/>
          </p:nvSpPr>
          <p:spPr>
            <a:xfrm>
              <a:off x="3783873" y="2084643"/>
              <a:ext cx="328528" cy="328528"/>
            </a:xfrm>
            <a:custGeom>
              <a:avLst/>
              <a:gdLst/>
              <a:ahLst/>
              <a:cxnLst>
                <a:cxn ang="3cd4">
                  <a:pos x="hc" y="t"/>
                </a:cxn>
                <a:cxn ang="cd2">
                  <a:pos x="l" y="vc"/>
                </a:cxn>
                <a:cxn ang="cd4">
                  <a:pos x="hc" y="b"/>
                </a:cxn>
                <a:cxn ang="0">
                  <a:pos x="r" y="vc"/>
                </a:cxn>
              </a:cxnLst>
              <a:rect l="l" t="t" r="r" b="b"/>
              <a:pathLst>
                <a:path w="1412" h="1412">
                  <a:moveTo>
                    <a:pt x="705" y="1376"/>
                  </a:moveTo>
                  <a:cubicBezTo>
                    <a:pt x="336" y="1376"/>
                    <a:pt x="36" y="1075"/>
                    <a:pt x="36" y="705"/>
                  </a:cubicBezTo>
                  <a:cubicBezTo>
                    <a:pt x="36" y="337"/>
                    <a:pt x="336" y="36"/>
                    <a:pt x="705" y="36"/>
                  </a:cubicBezTo>
                  <a:cubicBezTo>
                    <a:pt x="1075" y="36"/>
                    <a:pt x="1376" y="337"/>
                    <a:pt x="1376" y="705"/>
                  </a:cubicBezTo>
                  <a:cubicBezTo>
                    <a:pt x="1376" y="1075"/>
                    <a:pt x="1075" y="1376"/>
                    <a:pt x="705" y="1376"/>
                  </a:cubicBezTo>
                  <a:close/>
                  <a:moveTo>
                    <a:pt x="705" y="0"/>
                  </a:moveTo>
                  <a:cubicBezTo>
                    <a:pt x="317" y="0"/>
                    <a:pt x="0" y="318"/>
                    <a:pt x="0" y="705"/>
                  </a:cubicBezTo>
                  <a:cubicBezTo>
                    <a:pt x="0" y="1094"/>
                    <a:pt x="317" y="1412"/>
                    <a:pt x="705" y="1412"/>
                  </a:cubicBezTo>
                  <a:cubicBezTo>
                    <a:pt x="1094" y="1412"/>
                    <a:pt x="1412" y="1094"/>
                    <a:pt x="1412" y="705"/>
                  </a:cubicBezTo>
                  <a:cubicBezTo>
                    <a:pt x="1412" y="318"/>
                    <a:pt x="1094" y="0"/>
                    <a:pt x="705" y="0"/>
                  </a:cubicBezTo>
                  <a:close/>
                </a:path>
              </a:pathLst>
            </a:custGeom>
            <a:grpFill/>
            <a:ln cap="flat">
              <a:solidFill>
                <a:srgbClr val="003781"/>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sp>
          <p:nvSpPr>
            <p:cNvPr id="34" name="Freihandform 1424">
              <a:extLst>
                <a:ext uri="{FF2B5EF4-FFF2-40B4-BE49-F238E27FC236}">
                  <a16:creationId xmlns:a16="http://schemas.microsoft.com/office/drawing/2014/main" id="{A7F400C8-B982-42D4-8B86-79E99C217DA3}"/>
                </a:ext>
              </a:extLst>
            </p:cNvPr>
            <p:cNvSpPr/>
            <p:nvPr/>
          </p:nvSpPr>
          <p:spPr>
            <a:xfrm>
              <a:off x="3853723" y="2174984"/>
              <a:ext cx="188595" cy="139700"/>
            </a:xfrm>
            <a:custGeom>
              <a:avLst/>
              <a:gdLst/>
              <a:ahLst/>
              <a:cxnLst>
                <a:cxn ang="3cd4">
                  <a:pos x="hc" y="t"/>
                </a:cxn>
                <a:cxn ang="cd2">
                  <a:pos x="l" y="vc"/>
                </a:cxn>
                <a:cxn ang="cd4">
                  <a:pos x="hc" y="b"/>
                </a:cxn>
                <a:cxn ang="0">
                  <a:pos x="r" y="vc"/>
                </a:cxn>
              </a:cxnLst>
              <a:rect l="l" t="t" r="r" b="b"/>
              <a:pathLst>
                <a:path w="811" h="601">
                  <a:moveTo>
                    <a:pt x="781" y="6"/>
                  </a:moveTo>
                  <a:lnTo>
                    <a:pt x="263" y="556"/>
                  </a:lnTo>
                  <a:lnTo>
                    <a:pt x="30" y="323"/>
                  </a:lnTo>
                  <a:cubicBezTo>
                    <a:pt x="24" y="317"/>
                    <a:pt x="11" y="317"/>
                    <a:pt x="5" y="323"/>
                  </a:cubicBezTo>
                  <a:cubicBezTo>
                    <a:pt x="-2" y="330"/>
                    <a:pt x="-2" y="340"/>
                    <a:pt x="5" y="349"/>
                  </a:cubicBezTo>
                  <a:lnTo>
                    <a:pt x="252" y="594"/>
                  </a:lnTo>
                  <a:cubicBezTo>
                    <a:pt x="254" y="598"/>
                    <a:pt x="259" y="601"/>
                    <a:pt x="265" y="601"/>
                  </a:cubicBezTo>
                  <a:cubicBezTo>
                    <a:pt x="269" y="601"/>
                    <a:pt x="273" y="598"/>
                    <a:pt x="278" y="594"/>
                  </a:cubicBezTo>
                  <a:lnTo>
                    <a:pt x="807" y="29"/>
                  </a:lnTo>
                  <a:cubicBezTo>
                    <a:pt x="813" y="23"/>
                    <a:pt x="813" y="12"/>
                    <a:pt x="805" y="6"/>
                  </a:cubicBezTo>
                  <a:cubicBezTo>
                    <a:pt x="798" y="-3"/>
                    <a:pt x="788" y="-1"/>
                    <a:pt x="781" y="6"/>
                  </a:cubicBezTo>
                  <a:close/>
                </a:path>
              </a:pathLst>
            </a:custGeom>
            <a:solidFill>
              <a:schemeClr val="accent1">
                <a:lumMod val="60000"/>
                <a:lumOff val="40000"/>
              </a:schemeClr>
            </a:solidFill>
            <a:ln cap="flat">
              <a:solidFill>
                <a:schemeClr val="accent4"/>
              </a:solidFill>
              <a:prstDash val="solid"/>
            </a:ln>
          </p:spPr>
          <p:txBody>
            <a:bodyPr vert="horz" wrap="none" lIns="95246" tIns="47623" rIns="95246" bIns="47623" anchor="ctr" anchorCtr="1" compatLnSpc="0"/>
            <a:lstStyle/>
            <a:p>
              <a:pPr hangingPunct="0"/>
              <a:endParaRPr lang="en-US" sz="1905" dirty="0">
                <a:solidFill>
                  <a:schemeClr val="bg1"/>
                </a:solidFill>
                <a:ea typeface="Arial Unicode MS" pitchFamily="2"/>
                <a:cs typeface="Arial Unicode MS" pitchFamily="2"/>
              </a:endParaRPr>
            </a:p>
          </p:txBody>
        </p:sp>
      </p:grpSp>
      <p:grpSp>
        <p:nvGrpSpPr>
          <p:cNvPr id="35" name="Group 34"/>
          <p:cNvGrpSpPr/>
          <p:nvPr/>
        </p:nvGrpSpPr>
        <p:grpSpPr>
          <a:xfrm>
            <a:off x="1312378" y="5239406"/>
            <a:ext cx="2568388" cy="955955"/>
            <a:chOff x="1303412" y="1587570"/>
            <a:chExt cx="2568388" cy="955955"/>
          </a:xfrm>
        </p:grpSpPr>
        <p:sp>
          <p:nvSpPr>
            <p:cNvPr id="36" name="Pentagon 35"/>
            <p:cNvSpPr/>
            <p:nvPr/>
          </p:nvSpPr>
          <p:spPr>
            <a:xfrm>
              <a:off x="1303412" y="1587570"/>
              <a:ext cx="2568388" cy="955955"/>
            </a:xfrm>
            <a:prstGeom prst="homePlate">
              <a:avLst/>
            </a:prstGeom>
            <a:solidFill>
              <a:schemeClr val="accent4"/>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37" name="TextBox 36"/>
            <p:cNvSpPr txBox="1"/>
            <p:nvPr/>
          </p:nvSpPr>
          <p:spPr>
            <a:xfrm>
              <a:off x="1447800" y="1850217"/>
              <a:ext cx="2121648" cy="403412"/>
            </a:xfrm>
            <a:prstGeom prst="rect">
              <a:avLst/>
            </a:prstGeom>
            <a:noFill/>
          </p:spPr>
          <p:txBody>
            <a:bodyPr wrap="square" rtlCol="0">
              <a:noAutofit/>
            </a:bodyPr>
            <a:lstStyle/>
            <a:p>
              <a:pPr>
                <a:lnSpc>
                  <a:spcPct val="90000"/>
                </a:lnSpc>
              </a:pPr>
              <a:r>
                <a:rPr lang="en-US" sz="2400" b="1" dirty="0">
                  <a:solidFill>
                    <a:schemeClr val="bg2"/>
                  </a:solidFill>
                </a:rPr>
                <a:t>STEP FOUR</a:t>
              </a:r>
            </a:p>
          </p:txBody>
        </p:sp>
      </p:grpSp>
    </p:spTree>
    <p:extLst>
      <p:ext uri="{BB962C8B-B14F-4D97-AF65-F5344CB8AC3E}">
        <p14:creationId xmlns:p14="http://schemas.microsoft.com/office/powerpoint/2010/main" val="450109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262410"/>
            <a:ext cx="9000565" cy="1754326"/>
          </a:xfrm>
          <a:prstGeom prst="rect">
            <a:avLst/>
          </a:prstGeom>
        </p:spPr>
        <p:txBody>
          <a:bodyPr wrap="square">
            <a:spAutoFit/>
          </a:bodyPr>
          <a:lstStyle/>
          <a:p>
            <a:r>
              <a:rPr lang="en-US" sz="5400" dirty="0">
                <a:solidFill>
                  <a:schemeClr val="bg1"/>
                </a:solidFill>
              </a:rPr>
              <a:t>Nothing bad happens when </a:t>
            </a:r>
            <a:r>
              <a:rPr lang="en-US" sz="5400" dirty="0">
                <a:solidFill>
                  <a:srgbClr val="13A0D3"/>
                </a:solidFill>
              </a:rPr>
              <a:t>women have more money.</a:t>
            </a:r>
            <a:endParaRPr lang="en-US" sz="5400" dirty="0"/>
          </a:p>
        </p:txBody>
      </p:sp>
      <p:pic>
        <p:nvPicPr>
          <p:cNvPr id="3" name="Grafik 6">
            <a:extLst>
              <a:ext uri="{FF2B5EF4-FFF2-40B4-BE49-F238E27FC236}">
                <a16:creationId xmlns:a16="http://schemas.microsoft.com/office/drawing/2014/main" id="{FFB93F98-2502-4A46-903A-C90B11A87BA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19200" y="775451"/>
            <a:ext cx="1104853" cy="937345"/>
          </a:xfrm>
          <a:prstGeom prst="rect">
            <a:avLst/>
          </a:prstGeom>
        </p:spPr>
      </p:pic>
      <p:pic>
        <p:nvPicPr>
          <p:cNvPr id="4" name="Grafik 6">
            <a:extLst>
              <a:ext uri="{FF2B5EF4-FFF2-40B4-BE49-F238E27FC236}">
                <a16:creationId xmlns:a16="http://schemas.microsoft.com/office/drawing/2014/main" id="{FFB93F98-2502-4A46-903A-C90B11A87BA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a:off x="8807824" y="4460748"/>
            <a:ext cx="1104853" cy="937345"/>
          </a:xfrm>
          <a:prstGeom prst="rect">
            <a:avLst/>
          </a:prstGeom>
        </p:spPr>
      </p:pic>
      <p:cxnSp>
        <p:nvCxnSpPr>
          <p:cNvPr id="6" name="Straight Connector 5"/>
          <p:cNvCxnSpPr/>
          <p:nvPr/>
        </p:nvCxnSpPr>
        <p:spPr>
          <a:xfrm>
            <a:off x="3039035" y="1613647"/>
            <a:ext cx="641424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335741" y="4576482"/>
            <a:ext cx="641424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219200" y="5213428"/>
            <a:ext cx="6282267" cy="738664"/>
          </a:xfrm>
          <a:prstGeom prst="rect">
            <a:avLst/>
          </a:prstGeom>
        </p:spPr>
        <p:txBody>
          <a:bodyPr wrap="square">
            <a:spAutoFit/>
          </a:bodyPr>
          <a:lstStyle/>
          <a:p>
            <a:r>
              <a:rPr lang="en-US" sz="1800" dirty="0"/>
              <a:t>Sallie </a:t>
            </a:r>
            <a:r>
              <a:rPr lang="en-US" sz="1800" dirty="0" err="1"/>
              <a:t>Krawcheck</a:t>
            </a:r>
            <a:br>
              <a:rPr lang="en-US" sz="1800" dirty="0"/>
            </a:br>
            <a:r>
              <a:rPr lang="en-US" sz="1200" dirty="0"/>
              <a:t>Former head of Bank of America's Global Wealth and Investment Management division and current CEO and co-founder of </a:t>
            </a:r>
            <a:r>
              <a:rPr lang="en-US" sz="1200" dirty="0" err="1"/>
              <a:t>Ellevest</a:t>
            </a:r>
            <a:r>
              <a:rPr lang="en-US" sz="1200" dirty="0"/>
              <a:t>, a digital financial advisor for women.</a:t>
            </a:r>
            <a:endParaRPr lang="en-US" altLang="en-US" sz="1200" dirty="0">
              <a:ea typeface="ＭＳ Ｐゴシック" pitchFamily="34" charset="-128"/>
            </a:endParaRPr>
          </a:p>
        </p:txBody>
      </p:sp>
    </p:spTree>
    <p:extLst>
      <p:ext uri="{BB962C8B-B14F-4D97-AF65-F5344CB8AC3E}">
        <p14:creationId xmlns:p14="http://schemas.microsoft.com/office/powerpoint/2010/main" val="22711323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7058018-4BFC-07CF-B247-9F4DA01BA3BB}"/>
              </a:ext>
            </a:extLst>
          </p:cNvPr>
          <p:cNvSpPr/>
          <p:nvPr/>
        </p:nvSpPr>
        <p:spPr>
          <a:xfrm>
            <a:off x="8538693" y="0"/>
            <a:ext cx="3722004" cy="6858000"/>
          </a:xfrm>
          <a:prstGeom prst="rect">
            <a:avLst/>
          </a:prstGeom>
          <a:solidFill>
            <a:schemeClr val="accent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b="0" cap="none" spc="0" dirty="0">
              <a:ln w="0"/>
              <a:solidFill>
                <a:schemeClr val="bg2"/>
              </a:solidFill>
              <a:effectLst>
                <a:outerShdw blurRad="38100" dist="25400" dir="5400000" algn="ctr" rotWithShape="0">
                  <a:srgbClr val="6E747A">
                    <a:alpha val="43000"/>
                  </a:srgbClr>
                </a:outerShdw>
              </a:effectLst>
            </a:endParaRPr>
          </a:p>
        </p:txBody>
      </p:sp>
      <p:sp>
        <p:nvSpPr>
          <p:cNvPr id="4" name="Rectangle 3"/>
          <p:cNvSpPr/>
          <p:nvPr/>
        </p:nvSpPr>
        <p:spPr>
          <a:xfrm>
            <a:off x="309771" y="566314"/>
            <a:ext cx="4841778" cy="1015663"/>
          </a:xfrm>
          <a:prstGeom prst="rect">
            <a:avLst/>
          </a:prstGeom>
        </p:spPr>
        <p:txBody>
          <a:bodyPr wrap="square">
            <a:spAutoFit/>
          </a:bodyPr>
          <a:lstStyle/>
          <a:p>
            <a:pPr>
              <a:spcAft>
                <a:spcPts val="600"/>
              </a:spcAft>
            </a:pPr>
            <a:r>
              <a:rPr lang="en-US" sz="6000" dirty="0">
                <a:solidFill>
                  <a:schemeClr val="bg1"/>
                </a:solidFill>
              </a:rPr>
              <a:t>Questions?</a:t>
            </a:r>
          </a:p>
        </p:txBody>
      </p:sp>
      <p:pic>
        <p:nvPicPr>
          <p:cNvPr id="7" name="Picture 6" descr="C:\Users\AZL6RDP\Pictures\Logos\Transparent_Allianz_white-rgb.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63905" y="440528"/>
            <a:ext cx="1014984" cy="251572"/>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48B66B3D-56A1-7FAC-537C-4021BEB2408B}"/>
              </a:ext>
            </a:extLst>
          </p:cNvPr>
          <p:cNvSpPr txBox="1">
            <a:spLocks/>
          </p:cNvSpPr>
          <p:nvPr/>
        </p:nvSpPr>
        <p:spPr>
          <a:xfrm>
            <a:off x="436815" y="1712889"/>
            <a:ext cx="7380661" cy="4395565"/>
          </a:xfrm>
          <a:prstGeom prst="rect">
            <a:avLst/>
          </a:prstGeom>
        </p:spPr>
        <p:txBody>
          <a:bodyPr vert="horz" lIns="0" tIns="45720" rIns="91440" bIns="45720" rtlCol="0">
            <a:noAutofit/>
          </a:bodyPr>
          <a:lstStyle>
            <a:lvl1pPr marL="0" indent="0" algn="l" defTabSz="1088167" rtl="0" eaLnBrk="1" latinLnBrk="0" hangingPunct="1">
              <a:lnSpc>
                <a:spcPct val="90000"/>
              </a:lnSpc>
              <a:spcBef>
                <a:spcPts val="600"/>
              </a:spcBef>
              <a:spcAft>
                <a:spcPts val="0"/>
              </a:spcAft>
              <a:buClr>
                <a:schemeClr val="tx1"/>
              </a:buClr>
              <a:buSzPct val="100000"/>
              <a:buFont typeface="Calibri" panose="020B0604020202020204" pitchFamily="34" charset="0"/>
              <a:buNone/>
              <a:defRPr sz="2000" b="0" kern="1200">
                <a:solidFill>
                  <a:schemeClr val="bg1"/>
                </a:solidFill>
                <a:latin typeface="+mn-lt"/>
                <a:ea typeface="+mn-ea"/>
                <a:cs typeface="+mn-cs"/>
              </a:defRPr>
            </a:lvl1pPr>
            <a:lvl2pPr marL="225425" indent="-225425" algn="l" defTabSz="1088167" rtl="0" eaLnBrk="1" latinLnBrk="0" hangingPunct="1">
              <a:lnSpc>
                <a:spcPct val="90000"/>
              </a:lnSpc>
              <a:spcBef>
                <a:spcPts val="600"/>
              </a:spcBef>
              <a:spcAft>
                <a:spcPts val="0"/>
              </a:spcAft>
              <a:buFont typeface="Calibri" panose="020B0604020202020204" pitchFamily="34" charset="0"/>
              <a:buChar char="•"/>
              <a:tabLst>
                <a:tab pos="225425" algn="l"/>
                <a:tab pos="463550" algn="l"/>
                <a:tab pos="688975" algn="l"/>
                <a:tab pos="914400" algn="l"/>
              </a:tabLst>
              <a:defRPr sz="2000" kern="1200">
                <a:solidFill>
                  <a:schemeClr val="bg1"/>
                </a:solidFill>
                <a:latin typeface="+mn-lt"/>
                <a:ea typeface="+mn-ea"/>
                <a:cs typeface="+mn-cs"/>
              </a:defRPr>
            </a:lvl2pPr>
            <a:lvl3pPr marL="457200" indent="-228600" algn="l" defTabSz="1088167" rtl="0" eaLnBrk="1" latinLnBrk="0" hangingPunct="1">
              <a:lnSpc>
                <a:spcPct val="90000"/>
              </a:lnSpc>
              <a:spcBef>
                <a:spcPts val="600"/>
              </a:spcBef>
              <a:spcAft>
                <a:spcPts val="0"/>
              </a:spcAft>
              <a:buFont typeface="Calibri" panose="020F0502020204030204" pitchFamily="34" charset="0"/>
              <a:buChar char="‐"/>
              <a:tabLst>
                <a:tab pos="225425" algn="l"/>
              </a:tabLst>
              <a:defRPr sz="1800" kern="1200">
                <a:solidFill>
                  <a:schemeClr val="bg1"/>
                </a:solidFill>
                <a:latin typeface="+mn-lt"/>
                <a:ea typeface="+mn-ea"/>
                <a:cs typeface="+mn-cs"/>
              </a:defRPr>
            </a:lvl3pPr>
            <a:lvl4pPr marL="688975" indent="-225425" algn="l" defTabSz="1088167" rtl="0" eaLnBrk="1" latinLnBrk="0" hangingPunct="1">
              <a:lnSpc>
                <a:spcPct val="90000"/>
              </a:lnSpc>
              <a:spcBef>
                <a:spcPts val="600"/>
              </a:spcBef>
              <a:spcAft>
                <a:spcPts val="0"/>
              </a:spcAft>
              <a:buFont typeface="Calibri" panose="020B0604020202020204" pitchFamily="34" charset="0"/>
              <a:buChar char="•"/>
              <a:defRPr sz="1600" kern="1200">
                <a:solidFill>
                  <a:schemeClr val="bg1"/>
                </a:solidFill>
                <a:latin typeface="+mn-lt"/>
                <a:ea typeface="+mn-ea"/>
                <a:cs typeface="+mn-cs"/>
              </a:defRPr>
            </a:lvl4pPr>
            <a:lvl5pPr marL="914400" indent="-225425" algn="l" defTabSz="1088167" rtl="0" eaLnBrk="1" latinLnBrk="0" hangingPunct="1">
              <a:lnSpc>
                <a:spcPct val="90000"/>
              </a:lnSpc>
              <a:spcBef>
                <a:spcPts val="600"/>
              </a:spcBef>
              <a:spcAft>
                <a:spcPts val="0"/>
              </a:spcAft>
              <a:buFont typeface="Calibri" pitchFamily="34" charset="0"/>
              <a:buChar char="‐"/>
              <a:defRPr sz="1400" kern="1200" baseline="0">
                <a:solidFill>
                  <a:schemeClr val="bg1"/>
                </a:solidFill>
                <a:latin typeface="+mn-lt"/>
                <a:ea typeface="+mn-ea"/>
                <a:cs typeface="+mn-cs"/>
              </a:defRPr>
            </a:lvl5pPr>
            <a:lvl6pPr marL="1295976" indent="-139800"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6pPr>
            <a:lvl7pPr marL="149434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7pPr>
            <a:lvl8pPr marL="1702151" indent="-130353" algn="l" defTabSz="1088167" rtl="0" eaLnBrk="1" latinLnBrk="0" hangingPunct="1">
              <a:spcBef>
                <a:spcPts val="0"/>
              </a:spcBef>
              <a:buFont typeface="Calibri" pitchFamily="34" charset="0"/>
              <a:buChar char="-"/>
              <a:defRPr sz="1500" kern="1200">
                <a:solidFill>
                  <a:schemeClr val="tx1"/>
                </a:solidFill>
                <a:latin typeface="+mn-lt"/>
                <a:ea typeface="+mn-ea"/>
                <a:cs typeface="+mn-cs"/>
              </a:defRPr>
            </a:lvl8pPr>
            <a:lvl9pPr marL="1909960" indent="-139800" algn="l" defTabSz="1088167" rtl="0" eaLnBrk="1" latinLnBrk="0" hangingPunct="1">
              <a:spcBef>
                <a:spcPts val="0"/>
              </a:spcBef>
              <a:buFont typeface="Calibri" pitchFamily="34" charset="0"/>
              <a:buChar char="-"/>
              <a:tabLst/>
              <a:defRPr sz="1500" kern="1200">
                <a:solidFill>
                  <a:schemeClr val="tx1"/>
                </a:solidFill>
                <a:latin typeface="+mn-lt"/>
                <a:ea typeface="+mn-ea"/>
                <a:cs typeface="+mn-cs"/>
              </a:defRPr>
            </a:lvl9pPr>
          </a:lstStyle>
          <a:p>
            <a:pPr>
              <a:lnSpc>
                <a:spcPct val="100000"/>
              </a:lnSpc>
              <a:spcAft>
                <a:spcPts val="600"/>
              </a:spcAft>
            </a:pPr>
            <a:r>
              <a:rPr lang="en-US" sz="1200" kern="100" dirty="0">
                <a:solidFill>
                  <a:schemeClr val="tx1"/>
                </a:solidFill>
                <a:ea typeface="DengXian" panose="02010600030101010101" pitchFamily="2" charset="-122"/>
                <a:cs typeface="Times New Roman" panose="02020603050405020304" pitchFamily="18" charset="0"/>
              </a:rPr>
              <a:t>This content is for general educational purposes only. It is not intended to provide fiduciary, tax, or legal advice and cannot be used to avoid tax penalties or to promote, market, or recommend any tax plan or arrangement. Please note that Allianz Life Insurance Company of North America, Allianz Life Insurance Company of New York, their affiliated companies, and their representatives and employees do not give fiduciary, tax, or legal advice or advice related to Social Security or Medicare. Clients are encouraged to consult their tax advisor or attorney, or Social Security Administration office, for their particular situation.</a:t>
            </a:r>
          </a:p>
          <a:p>
            <a:pPr>
              <a:lnSpc>
                <a:spcPct val="100000"/>
              </a:lnSpc>
              <a:spcAft>
                <a:spcPts val="600"/>
              </a:spcAft>
            </a:pPr>
            <a:r>
              <a:rPr lang="en-US" sz="1200" kern="100" dirty="0">
                <a:solidFill>
                  <a:schemeClr val="tx1"/>
                </a:solidFill>
                <a:ea typeface="DengXian" panose="02010600030101010101" pitchFamily="2" charset="-122"/>
                <a:cs typeface="Times New Roman" panose="02020603050405020304" pitchFamily="18" charset="0"/>
              </a:rPr>
              <a:t>Purchasing an annuity within a retirement plan or IRA that provides tax deferral under sections of the Internal Revenue Code results in no additional tax benefit. An annuity should be used to fund a qualified plan based upon the annuity's features other than tax deferral. All annuity features, risks, limitations, and costs should be considered prior to purchasing an annuity within a tax-qualified retirement plan.</a:t>
            </a:r>
          </a:p>
          <a:p>
            <a:pPr>
              <a:lnSpc>
                <a:spcPct val="100000"/>
              </a:lnSpc>
              <a:spcAft>
                <a:spcPts val="600"/>
              </a:spcAft>
            </a:pPr>
            <a:r>
              <a:rPr lang="en-US" sz="1200" kern="100" dirty="0">
                <a:solidFill>
                  <a:schemeClr val="tx1"/>
                </a:solidFill>
                <a:ea typeface="DengXian" panose="02010600030101010101" pitchFamily="2" charset="-122"/>
                <a:cs typeface="Times New Roman" panose="02020603050405020304" pitchFamily="18" charset="0"/>
              </a:rPr>
              <a:t>All annuity contract and rider guarantees, or annuity payout rates, are backed by the claims-paying ability of the issuing insurance company. They are not backed by the broker-dealer from which this annuity is purchased, by the insurance agency from which this annuity is purchased, or any affiliates of those entities, and none makes any representations or guarantees regarding the claims-paying ability of the issuing insurance company. Guarantees do not apply to the performance of the variable subaccount(s), which will fluctuate with market conditions.</a:t>
            </a:r>
          </a:p>
          <a:p>
            <a:pPr>
              <a:lnSpc>
                <a:spcPct val="100000"/>
              </a:lnSpc>
              <a:spcAft>
                <a:spcPts val="600"/>
              </a:spcAft>
            </a:pPr>
            <a:r>
              <a:rPr lang="en-US" sz="1200" kern="100" dirty="0">
                <a:solidFill>
                  <a:schemeClr val="tx1"/>
                </a:solidFill>
                <a:ea typeface="DengXian" panose="02010600030101010101" pitchFamily="2" charset="-122"/>
                <a:cs typeface="Times New Roman" panose="02020603050405020304" pitchFamily="18" charset="0"/>
              </a:rPr>
              <a:t>Products are issued by Allianz Life Insurance Company of North America, 5701 Golden Hills Drive, Minneapolis, MN 55416-1297. www.allianzlife.com. In New York, products are issued by Allianz Life Insurance Company of New York, 1633 Broadway, 42nd Floor, New York, NY 10019-7585. www.allianzlife.com/new-york. Registered index-linked annuities are distributed by their affiliate, Allianz Life Financial Services, LLC, </a:t>
            </a:r>
            <a:r>
              <a:rPr lang="en-US" sz="1100" kern="100" dirty="0">
                <a:solidFill>
                  <a:schemeClr val="tx1"/>
                </a:solidFill>
                <a:ea typeface="DengXian" panose="02010600030101010101" pitchFamily="2" charset="-122"/>
                <a:cs typeface="Times New Roman" panose="02020603050405020304" pitchFamily="18" charset="0"/>
              </a:rPr>
              <a:t>member FINRA</a:t>
            </a:r>
            <a:r>
              <a:rPr lang="en-US" sz="1200" kern="100" dirty="0">
                <a:solidFill>
                  <a:schemeClr val="tx1"/>
                </a:solidFill>
                <a:ea typeface="DengXian" panose="02010600030101010101" pitchFamily="2" charset="-122"/>
                <a:cs typeface="Times New Roman" panose="02020603050405020304" pitchFamily="18" charset="0"/>
              </a:rPr>
              <a:t>, 5701 Golden Hills Drive, Minneapolis, MN 55416-1297. Only Allianz Life Insurance Company of New York is authorized to offer annuities in the state of New York.</a:t>
            </a:r>
          </a:p>
        </p:txBody>
      </p:sp>
      <p:sp>
        <p:nvSpPr>
          <p:cNvPr id="8" name="Rectangle 7">
            <a:extLst>
              <a:ext uri="{FF2B5EF4-FFF2-40B4-BE49-F238E27FC236}">
                <a16:creationId xmlns:a16="http://schemas.microsoft.com/office/drawing/2014/main" id="{D7D19D1B-5582-E35C-EF18-C929F8304DF9}"/>
              </a:ext>
            </a:extLst>
          </p:cNvPr>
          <p:cNvSpPr/>
          <p:nvPr/>
        </p:nvSpPr>
        <p:spPr>
          <a:xfrm>
            <a:off x="8837779" y="4478480"/>
            <a:ext cx="3852252" cy="1938992"/>
          </a:xfrm>
          <a:prstGeom prst="rect">
            <a:avLst/>
          </a:prstGeom>
        </p:spPr>
        <p:txBody>
          <a:bodyPr wrap="square">
            <a:spAutoFit/>
          </a:bodyPr>
          <a:lstStyle/>
          <a:p>
            <a:pPr>
              <a:spcAft>
                <a:spcPts val="600"/>
              </a:spcAft>
            </a:pPr>
            <a:r>
              <a:rPr lang="en-US" sz="6000" dirty="0">
                <a:solidFill>
                  <a:schemeClr val="bg2"/>
                </a:solidFill>
              </a:rPr>
              <a:t>THANK YOU!</a:t>
            </a:r>
          </a:p>
        </p:txBody>
      </p:sp>
    </p:spTree>
    <p:extLst>
      <p:ext uri="{BB962C8B-B14F-4D97-AF65-F5344CB8AC3E}">
        <p14:creationId xmlns:p14="http://schemas.microsoft.com/office/powerpoint/2010/main" val="61608265"/>
      </p:ext>
    </p:extLst>
  </p:cSld>
  <p:clrMapOvr>
    <a:masterClrMapping/>
  </p:clrMapOvr>
</p:sld>
</file>

<file path=ppt/theme/theme1.xml><?xml version="1.0" encoding="utf-8"?>
<a:theme xmlns:a="http://schemas.openxmlformats.org/drawingml/2006/main" name="AZL 2022.1">
  <a:themeElements>
    <a:clrScheme name="AZL NEW Brand">
      <a:dk1>
        <a:srgbClr val="003781"/>
      </a:dk1>
      <a:lt1>
        <a:srgbClr val="414141"/>
      </a:lt1>
      <a:dk2>
        <a:srgbClr val="FFFFFF"/>
      </a:dk2>
      <a:lt2>
        <a:srgbClr val="B5DAE6"/>
      </a:lt2>
      <a:accent1>
        <a:srgbClr val="122B54"/>
      </a:accent1>
      <a:accent2>
        <a:srgbClr val="006192"/>
      </a:accent2>
      <a:accent3>
        <a:srgbClr val="007AB3"/>
      </a:accent3>
      <a:accent4>
        <a:srgbClr val="13A0D3"/>
      </a:accent4>
      <a:accent5>
        <a:srgbClr val="B5DAE6"/>
      </a:accent5>
      <a:accent6>
        <a:srgbClr val="E9EFF2"/>
      </a:accent6>
      <a:hlink>
        <a:srgbClr val="003781"/>
      </a:hlink>
      <a:folHlink>
        <a:srgbClr val="B4B4B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800" b="0" cap="none" spc="0" dirty="0" smtClean="0">
            <a:ln w="0"/>
            <a:solidFill>
              <a:schemeClr val="bg2"/>
            </a:solidFill>
            <a:effectLst>
              <a:outerShdw blurRad="38100" dist="25400" dir="5400000" algn="ctr" rotWithShape="0">
                <a:srgbClr val="6E747A">
                  <a:alpha val="43000"/>
                </a:srgbClr>
              </a:outerShdw>
            </a:effectLst>
          </a:defRPr>
        </a:defPPr>
      </a:lstStyle>
    </a:spDef>
    <a:lnDef>
      <a:spPr>
        <a:ln w="127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nSpc>
            <a:spcPct val="90000"/>
          </a:lnSpc>
          <a:defRPr sz="1800" dirty="0" err="1" smtClean="0">
            <a:solidFill>
              <a:schemeClr val="bg1"/>
            </a:solidFill>
          </a:defRPr>
        </a:defPPr>
      </a:lstStyle>
    </a:txDef>
  </a:objectDefaults>
  <a:extraClrSchemeLst/>
  <a:custClrLst>
    <a:custClr name="Black">
      <a:srgbClr val="414141"/>
    </a:custClr>
    <a:custClr name="AZBlue">
      <a:srgbClr val="003781"/>
    </a:custClr>
    <a:custClr name="White">
      <a:srgbClr val="FFFFFF"/>
    </a:custClr>
    <a:custClr name="BlueLight">
      <a:srgbClr val="B5DAE6"/>
    </a:custClr>
    <a:custClr name="PrimaryRose">
      <a:srgbClr val="A6276F"/>
    </a:custClr>
    <a:custClr name="PrimaryTeal">
      <a:srgbClr val="00908D"/>
    </a:custClr>
    <a:custClr name="PrimaryGreen">
      <a:srgbClr val="5FCD8A"/>
    </a:custClr>
    <a:custClr name="PrimaryRed">
      <a:srgbClr val="F62459"/>
    </a:custClr>
    <a:custClr name="PrimaryOrange">
      <a:srgbClr val="F86200"/>
    </a:custClr>
    <a:custClr name="PrimaryYellow">
      <a:srgbClr val="FAB600"/>
    </a:custClr>
    <a:custClr name="GrayDark">
      <a:srgbClr val="5A5A5A"/>
    </a:custClr>
    <a:custClr name="AZBlueDark">
      <a:srgbClr val="122B54"/>
    </a:custClr>
    <a:custClr name="GrayFont">
      <a:srgbClr val="EBEBEB"/>
    </a:custClr>
    <a:custClr name="OrangeFont">
      <a:srgbClr val="FFDBB4"/>
    </a:custClr>
    <a:custClr name="RoseDark">
      <a:srgbClr val="560035"/>
    </a:custClr>
    <a:custClr name="TealDark">
      <a:srgbClr val="005060"/>
    </a:custClr>
    <a:custClr name="GreenDark">
      <a:srgbClr val="005739"/>
    </a:custClr>
    <a:custClr name="RedDark">
      <a:srgbClr val="82001A"/>
    </a:custClr>
    <a:custClr name="OrangeDark">
      <a:srgbClr val="AE2915"/>
    </a:custClr>
    <a:custClr name="YellowDark">
      <a:srgbClr val="BD5A16"/>
    </a:custClr>
    <a:custClr name="GrayMed">
      <a:srgbClr val="828282"/>
    </a:custClr>
    <a:custClr name="AZBlueMed">
      <a:srgbClr val="006192"/>
    </a:custClr>
    <a:custClr name="Bluefont">
      <a:srgbClr val="D4EFFC"/>
    </a:custClr>
    <a:custClr name="GreenFont">
      <a:srgbClr val="EAF3D8"/>
    </a:custClr>
    <a:custClr name="RoseMed">
      <a:srgbClr val="790B4D"/>
    </a:custClr>
    <a:custClr name="TealMed">
      <a:srgbClr val="47B0B5"/>
    </a:custClr>
    <a:custClr name="GreenMed">
      <a:srgbClr val="008158"/>
    </a:custClr>
    <a:custClr name="RedMed">
      <a:srgbClr val="B50E2C"/>
    </a:custClr>
    <a:custClr name="OrangeMed">
      <a:srgbClr val="DE4B20"/>
    </a:custClr>
    <a:custClr name="YellowMed">
      <a:srgbClr val="E98926"/>
    </a:custClr>
    <a:custClr name="GrayLight">
      <a:srgbClr val="AAAAAA"/>
    </a:custClr>
    <a:custClr name="AZBlueLight">
      <a:srgbClr val="007AB3"/>
    </a:custClr>
    <a:custClr name="TealFont">
      <a:srgbClr val="DFEFF2"/>
    </a:custClr>
    <a:custClr name="PinkFont">
      <a:srgbClr val="EFE0EE"/>
    </a:custClr>
    <a:custClr name="RoseLight">
      <a:srgbClr val="CD7BA6"/>
    </a:custClr>
    <a:custClr name="TealLight">
      <a:srgbClr val="70BECC"/>
    </a:custClr>
    <a:custClr name="GreenLight">
      <a:srgbClr val="18AA79"/>
    </a:custClr>
    <a:custClr name="RedLight">
      <a:srgbClr val="D82A47"/>
    </a:custClr>
    <a:custClr name="OrangeLight">
      <a:srgbClr val="F68C3D"/>
    </a:custClr>
    <a:custClr name="YellowLight">
      <a:srgbClr val="F99D1C"/>
    </a:custClr>
  </a:custClrLst>
  <a:extLst>
    <a:ext uri="{05A4C25C-085E-4340-85A3-A5531E510DB2}">
      <thm15:themeFamily xmlns:thm15="http://schemas.microsoft.com/office/thememl/2012/main" name="AZL2022WIPMaster_v4.pptx" id="{2E97BF78-D467-407C-9568-1D59CFB3024D}" vid="{A4FFB3DC-2076-4678-BC89-DC8B48653FB4}"/>
    </a:ext>
  </a:extLst>
</a:theme>
</file>

<file path=ppt/theme/theme2.xml><?xml version="1.0" encoding="utf-8"?>
<a:theme xmlns:a="http://schemas.openxmlformats.org/drawingml/2006/main" name="AZL 2022.1">
  <a:themeElements>
    <a:clrScheme name="AZL NEW Brand">
      <a:dk1>
        <a:srgbClr val="003781"/>
      </a:dk1>
      <a:lt1>
        <a:srgbClr val="414141"/>
      </a:lt1>
      <a:dk2>
        <a:srgbClr val="FFFFFF"/>
      </a:dk2>
      <a:lt2>
        <a:srgbClr val="B5DAE6"/>
      </a:lt2>
      <a:accent1>
        <a:srgbClr val="122B54"/>
      </a:accent1>
      <a:accent2>
        <a:srgbClr val="006192"/>
      </a:accent2>
      <a:accent3>
        <a:srgbClr val="007AB3"/>
      </a:accent3>
      <a:accent4>
        <a:srgbClr val="13A0D3"/>
      </a:accent4>
      <a:accent5>
        <a:srgbClr val="B5DAE6"/>
      </a:accent5>
      <a:accent6>
        <a:srgbClr val="E9EFF2"/>
      </a:accent6>
      <a:hlink>
        <a:srgbClr val="003781"/>
      </a:hlink>
      <a:folHlink>
        <a:srgbClr val="B4B4B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800" b="0" cap="none" spc="0" dirty="0" smtClean="0">
            <a:ln w="0"/>
            <a:solidFill>
              <a:schemeClr val="bg2"/>
            </a:solidFill>
            <a:effectLst>
              <a:outerShdw blurRad="38100" dist="25400" dir="5400000" algn="ctr" rotWithShape="0">
                <a:srgbClr val="6E747A">
                  <a:alpha val="43000"/>
                </a:srgbClr>
              </a:outerShdw>
            </a:effectLst>
          </a:defRPr>
        </a:defPPr>
      </a:lstStyle>
    </a:spDef>
    <a:lnDef>
      <a:spPr>
        <a:ln w="127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nSpc>
            <a:spcPct val="90000"/>
          </a:lnSpc>
          <a:defRPr sz="1800" dirty="0" err="1" smtClean="0">
            <a:solidFill>
              <a:schemeClr val="bg1"/>
            </a:solidFill>
          </a:defRPr>
        </a:defPPr>
      </a:lstStyle>
    </a:txDef>
  </a:objectDefaults>
  <a:extraClrSchemeLst/>
  <a:custClrLst>
    <a:custClr name="Black">
      <a:srgbClr val="414141"/>
    </a:custClr>
    <a:custClr name="AZBlue">
      <a:srgbClr val="003781"/>
    </a:custClr>
    <a:custClr name="White">
      <a:srgbClr val="FFFFFF"/>
    </a:custClr>
    <a:custClr name="BlueLight">
      <a:srgbClr val="B5DAE6"/>
    </a:custClr>
    <a:custClr name="PrimaryRose">
      <a:srgbClr val="A6276F"/>
    </a:custClr>
    <a:custClr name="PrimaryTeal">
      <a:srgbClr val="00908D"/>
    </a:custClr>
    <a:custClr name="PrimaryGreen">
      <a:srgbClr val="5FCD8A"/>
    </a:custClr>
    <a:custClr name="PrimaryRed">
      <a:srgbClr val="F62459"/>
    </a:custClr>
    <a:custClr name="PrimaryOrange">
      <a:srgbClr val="F86200"/>
    </a:custClr>
    <a:custClr name="PrimaryYellow">
      <a:srgbClr val="FAB600"/>
    </a:custClr>
    <a:custClr name="GrayDark">
      <a:srgbClr val="5A5A5A"/>
    </a:custClr>
    <a:custClr name="AZBlueDark">
      <a:srgbClr val="122B54"/>
    </a:custClr>
    <a:custClr name="GrayFont">
      <a:srgbClr val="EBEBEB"/>
    </a:custClr>
    <a:custClr name="OrangeFont">
      <a:srgbClr val="FFDBB4"/>
    </a:custClr>
    <a:custClr name="RoseDark">
      <a:srgbClr val="560035"/>
    </a:custClr>
    <a:custClr name="TealDark">
      <a:srgbClr val="005060"/>
    </a:custClr>
    <a:custClr name="GreenDark">
      <a:srgbClr val="005739"/>
    </a:custClr>
    <a:custClr name="RedDark">
      <a:srgbClr val="82001A"/>
    </a:custClr>
    <a:custClr name="OrangeDark">
      <a:srgbClr val="AE2915"/>
    </a:custClr>
    <a:custClr name="YellowDark">
      <a:srgbClr val="BD5A16"/>
    </a:custClr>
    <a:custClr name="GrayMed">
      <a:srgbClr val="828282"/>
    </a:custClr>
    <a:custClr name="AZBlueMed">
      <a:srgbClr val="006192"/>
    </a:custClr>
    <a:custClr name="Bluefont">
      <a:srgbClr val="D4EFFC"/>
    </a:custClr>
    <a:custClr name="GreenFont">
      <a:srgbClr val="EAF3D8"/>
    </a:custClr>
    <a:custClr name="RoseMed">
      <a:srgbClr val="790B4D"/>
    </a:custClr>
    <a:custClr name="TealMed">
      <a:srgbClr val="47B0B5"/>
    </a:custClr>
    <a:custClr name="GreenMed">
      <a:srgbClr val="008158"/>
    </a:custClr>
    <a:custClr name="RedMed">
      <a:srgbClr val="B50E2C"/>
    </a:custClr>
    <a:custClr name="OrangeMed">
      <a:srgbClr val="DE4B20"/>
    </a:custClr>
    <a:custClr name="YellowMed">
      <a:srgbClr val="E98926"/>
    </a:custClr>
    <a:custClr name="GrayLight">
      <a:srgbClr val="AAAAAA"/>
    </a:custClr>
    <a:custClr name="AZBlueLight">
      <a:srgbClr val="007AB3"/>
    </a:custClr>
    <a:custClr name="TealFont">
      <a:srgbClr val="DFEFF2"/>
    </a:custClr>
    <a:custClr name="PinkFont">
      <a:srgbClr val="EFE0EE"/>
    </a:custClr>
    <a:custClr name="RoseLight">
      <a:srgbClr val="CD7BA6"/>
    </a:custClr>
    <a:custClr name="TealLight">
      <a:srgbClr val="70BECC"/>
    </a:custClr>
    <a:custClr name="GreenLight">
      <a:srgbClr val="18AA79"/>
    </a:custClr>
    <a:custClr name="RedLight">
      <a:srgbClr val="D82A47"/>
    </a:custClr>
    <a:custClr name="OrangeLight">
      <a:srgbClr val="F68C3D"/>
    </a:custClr>
    <a:custClr name="YellowLight">
      <a:srgbClr val="F99D1C"/>
    </a:custClr>
  </a:custClrLst>
  <a:extLst>
    <a:ext uri="{05A4C25C-085E-4340-85A3-A5531E510DB2}">
      <thm15:themeFamily xmlns:thm15="http://schemas.microsoft.com/office/thememl/2012/main" name="AZL2022WIPMaster_v4.pptx" id="{2E97BF78-D467-407C-9568-1D59CFB3024D}" vid="{A4FFB3DC-2076-4678-BC89-DC8B48653F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AZL2022WIPMaster_v5</Template>
  <TotalTime>0</TotalTime>
  <Words>6283</Words>
  <Application>Microsoft Office PowerPoint</Application>
  <PresentationFormat>Custom</PresentationFormat>
  <Paragraphs>530</Paragraphs>
  <Slides>50</Slides>
  <Notes>50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50</vt:i4>
      </vt:variant>
    </vt:vector>
  </HeadingPairs>
  <TitlesOfParts>
    <vt:vector size="58" baseType="lpstr">
      <vt:lpstr>Arial Unicode MS</vt:lpstr>
      <vt:lpstr>DengXian</vt:lpstr>
      <vt:lpstr>ＭＳ Ｐゴシック</vt:lpstr>
      <vt:lpstr>Arial</vt:lpstr>
      <vt:lpstr>Calibri</vt:lpstr>
      <vt:lpstr>Wingdings</vt:lpstr>
      <vt:lpstr>AZL 2022.1</vt:lpstr>
      <vt:lpstr>AZL 2022.1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Allianzlife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Christensen</dc:creator>
  <cp:lastModifiedBy>Kirchner, Karen (Allianz Life Insurance Company)</cp:lastModifiedBy>
  <cp:revision>293</cp:revision>
  <cp:lastPrinted>2024-01-23T11:35:31Z</cp:lastPrinted>
  <dcterms:created xsi:type="dcterms:W3CDTF">2022-09-19T22:11:09Z</dcterms:created>
  <dcterms:modified xsi:type="dcterms:W3CDTF">2025-11-11T11:58:49Z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-881996248</vt:i4>
  </property>
  <property fmtid="{D5CDD505-2E9C-101B-9397-08002B2CF9AE}" pid="3" name="_NewReviewCycle">
    <vt:lpwstr/>
  </property>
  <property fmtid="{D5CDD505-2E9C-101B-9397-08002B2CF9AE}" pid="4" name="_EmailSubject">
    <vt:lpwstr>TF Women's Huddle </vt:lpwstr>
  </property>
  <property fmtid="{D5CDD505-2E9C-101B-9397-08002B2CF9AE}" pid="5" name="_AuthorEmail">
    <vt:lpwstr>Scott.Stephenson@allianzlife.com</vt:lpwstr>
  </property>
  <property fmtid="{D5CDD505-2E9C-101B-9397-08002B2CF9AE}" pid="6" name="_AuthorEmailDisplayName">
    <vt:lpwstr>Stephenson, Scott (Allianz Life Insurance Company)</vt:lpwstr>
  </property>
</Properties>
</file>